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79"/>
  </p:notesMasterIdLst>
  <p:handoutMasterIdLst>
    <p:handoutMasterId r:id="rId80"/>
  </p:handoutMasterIdLst>
  <p:sldIdLst>
    <p:sldId id="332" r:id="rId5"/>
    <p:sldId id="585" r:id="rId6"/>
    <p:sldId id="654" r:id="rId7"/>
    <p:sldId id="587" r:id="rId8"/>
    <p:sldId id="651" r:id="rId9"/>
    <p:sldId id="700" r:id="rId10"/>
    <p:sldId id="588" r:id="rId11"/>
    <p:sldId id="589" r:id="rId12"/>
    <p:sldId id="590" r:id="rId13"/>
    <p:sldId id="591" r:id="rId14"/>
    <p:sldId id="668" r:id="rId15"/>
    <p:sldId id="667" r:id="rId16"/>
    <p:sldId id="592" r:id="rId17"/>
    <p:sldId id="593" r:id="rId18"/>
    <p:sldId id="594" r:id="rId19"/>
    <p:sldId id="666" r:id="rId20"/>
    <p:sldId id="718" r:id="rId21"/>
    <p:sldId id="669" r:id="rId22"/>
    <p:sldId id="600" r:id="rId23"/>
    <p:sldId id="670" r:id="rId24"/>
    <p:sldId id="672" r:id="rId25"/>
    <p:sldId id="601" r:id="rId26"/>
    <p:sldId id="671" r:id="rId27"/>
    <p:sldId id="673" r:id="rId28"/>
    <p:sldId id="602" r:id="rId29"/>
    <p:sldId id="674" r:id="rId30"/>
    <p:sldId id="694" r:id="rId31"/>
    <p:sldId id="665" r:id="rId32"/>
    <p:sldId id="675" r:id="rId33"/>
    <p:sldId id="686" r:id="rId34"/>
    <p:sldId id="687" r:id="rId35"/>
    <p:sldId id="684" r:id="rId36"/>
    <p:sldId id="689" r:id="rId37"/>
    <p:sldId id="688" r:id="rId38"/>
    <p:sldId id="685" r:id="rId39"/>
    <p:sldId id="690" r:id="rId40"/>
    <p:sldId id="691" r:id="rId41"/>
    <p:sldId id="603" r:id="rId42"/>
    <p:sldId id="605" r:id="rId43"/>
    <p:sldId id="614" r:id="rId44"/>
    <p:sldId id="606" r:id="rId45"/>
    <p:sldId id="609" r:id="rId46"/>
    <p:sldId id="610" r:id="rId47"/>
    <p:sldId id="693" r:id="rId48"/>
    <p:sldId id="611" r:id="rId49"/>
    <p:sldId id="644" r:id="rId50"/>
    <p:sldId id="645" r:id="rId51"/>
    <p:sldId id="679" r:id="rId52"/>
    <p:sldId id="612" r:id="rId53"/>
    <p:sldId id="613" r:id="rId54"/>
    <p:sldId id="648" r:id="rId55"/>
    <p:sldId id="647" r:id="rId56"/>
    <p:sldId id="695" r:id="rId57"/>
    <p:sldId id="696" r:id="rId58"/>
    <p:sldId id="680" r:id="rId59"/>
    <p:sldId id="717" r:id="rId60"/>
    <p:sldId id="698" r:id="rId61"/>
    <p:sldId id="699" r:id="rId62"/>
    <p:sldId id="658" r:id="rId63"/>
    <p:sldId id="659" r:id="rId64"/>
    <p:sldId id="660" r:id="rId65"/>
    <p:sldId id="661" r:id="rId66"/>
    <p:sldId id="662" r:id="rId67"/>
    <p:sldId id="692" r:id="rId68"/>
    <p:sldId id="663" r:id="rId69"/>
    <p:sldId id="664" r:id="rId70"/>
    <p:sldId id="719" r:id="rId71"/>
    <p:sldId id="625" r:id="rId72"/>
    <p:sldId id="678" r:id="rId73"/>
    <p:sldId id="697" r:id="rId74"/>
    <p:sldId id="720" r:id="rId75"/>
    <p:sldId id="617" r:id="rId76"/>
    <p:sldId id="682" r:id="rId77"/>
    <p:sldId id="683" r:id="rId78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BA38D8-6FAB-44B9-8276-985AF49B3A4A}">
          <p14:sldIdLst>
            <p14:sldId id="332"/>
          </p14:sldIdLst>
        </p14:section>
        <p14:section name="Sujets couverts" id="{00E0952F-4757-468C-89D6-775957B267FB}">
          <p14:sldIdLst>
            <p14:sldId id="585"/>
          </p14:sldIdLst>
        </p14:section>
        <p14:section name="Réseaux bayésiens" id="{3B8864E1-81A2-404D-BE16-C7B483B632E9}">
          <p14:sldIdLst>
            <p14:sldId id="654"/>
            <p14:sldId id="587"/>
            <p14:sldId id="651"/>
            <p14:sldId id="700"/>
            <p14:sldId id="588"/>
            <p14:sldId id="589"/>
            <p14:sldId id="590"/>
            <p14:sldId id="591"/>
            <p14:sldId id="668"/>
            <p14:sldId id="667"/>
            <p14:sldId id="592"/>
            <p14:sldId id="593"/>
            <p14:sldId id="594"/>
            <p14:sldId id="666"/>
            <p14:sldId id="718"/>
            <p14:sldId id="669"/>
          </p14:sldIdLst>
        </p14:section>
        <p14:section name="Indépendance conditionnelle dans un réseau bayésien" id="{F5EE44EC-1C9C-442E-B2ED-20C02F2B7064}">
          <p14:sldIdLst>
            <p14:sldId id="600"/>
            <p14:sldId id="670"/>
            <p14:sldId id="672"/>
            <p14:sldId id="601"/>
            <p14:sldId id="671"/>
            <p14:sldId id="673"/>
            <p14:sldId id="602"/>
            <p14:sldId id="674"/>
            <p14:sldId id="694"/>
            <p14:sldId id="665"/>
            <p14:sldId id="675"/>
            <p14:sldId id="686"/>
            <p14:sldId id="687"/>
            <p14:sldId id="684"/>
            <p14:sldId id="689"/>
            <p14:sldId id="688"/>
            <p14:sldId id="685"/>
            <p14:sldId id="690"/>
            <p14:sldId id="691"/>
            <p14:sldId id="603"/>
          </p14:sldIdLst>
        </p14:section>
        <p14:section name="Requête dans un RB" id="{09EDC1B3-D3EF-4A8D-A3D8-1917CB41642D}">
          <p14:sldIdLst>
            <p14:sldId id="605"/>
            <p14:sldId id="614"/>
            <p14:sldId id="606"/>
          </p14:sldIdLst>
        </p14:section>
        <p14:section name="Inférence exacte dans un RB" id="{021A5356-A583-4F12-8A8F-1196104CD2CD}">
          <p14:sldIdLst>
            <p14:sldId id="609"/>
            <p14:sldId id="610"/>
            <p14:sldId id="693"/>
            <p14:sldId id="611"/>
            <p14:sldId id="644"/>
            <p14:sldId id="645"/>
            <p14:sldId id="679"/>
            <p14:sldId id="612"/>
          </p14:sldIdLst>
        </p14:section>
        <p14:section name="Inférence Approximative dans un RB" id="{02D8B643-5F80-4D77-9E5D-E84530D1CB40}">
          <p14:sldIdLst>
            <p14:sldId id="613"/>
            <p14:sldId id="648"/>
            <p14:sldId id="647"/>
          </p14:sldIdLst>
        </p14:section>
        <p14:section name="Construction d'un RB" id="{444FD082-73F6-49D1-A324-2DB4985C3E0A}">
          <p14:sldIdLst>
            <p14:sldId id="695"/>
            <p14:sldId id="696"/>
            <p14:sldId id="680"/>
            <p14:sldId id="717"/>
            <p14:sldId id="698"/>
            <p14:sldId id="699"/>
            <p14:sldId id="658"/>
            <p14:sldId id="659"/>
            <p14:sldId id="660"/>
            <p14:sldId id="661"/>
            <p14:sldId id="662"/>
            <p14:sldId id="692"/>
            <p14:sldId id="663"/>
            <p14:sldId id="664"/>
          </p14:sldIdLst>
        </p14:section>
        <p14:section name="Exemple d'application -- Assurance auto" id="{F583ADF0-E097-4738-B541-ABCEB5C970E1}">
          <p14:sldIdLst>
            <p14:sldId id="719"/>
          </p14:sldIdLst>
        </p14:section>
        <p14:section name="Conclusion" id="{6ED69E52-60FA-4279-91CE-876802DE4D04}">
          <p14:sldIdLst>
            <p14:sldId id="625"/>
            <p14:sldId id="678"/>
            <p14:sldId id="697"/>
          </p14:sldIdLst>
        </p14:section>
        <p14:section name="Extra -- Génération automatique d'un RB" id="{E1F5523D-5F45-464E-A3C3-D4FCAB2980A5}">
          <p14:sldIdLst>
            <p14:sldId id="720"/>
            <p14:sldId id="617"/>
            <p14:sldId id="682"/>
            <p14:sldId id="6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0180B-7247-465E-84D8-3598CF84DCAA}" v="2" dt="2024-02-08T00:52:29.45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5" autoAdjust="0"/>
    <p:restoredTop sz="73064" autoAdjust="0"/>
  </p:normalViewPr>
  <p:slideViewPr>
    <p:cSldViewPr snapToGrid="0">
      <p:cViewPr varScale="1">
        <p:scale>
          <a:sx n="116" d="100"/>
          <a:sy n="116" d="100"/>
        </p:scale>
        <p:origin x="298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A75DB688-1AAE-4FDB-9FE4-69F10E3945B1}"/>
    <pc:docChg chg="custSel addSld delSld modSld sldOrd modMainMaster addSection delSection modSection">
      <pc:chgData name="Froduald Kabanza" userId="edf393d0-642b-4b9e-8c75-f62133241689" providerId="ADAL" clId="{A75DB688-1AAE-4FDB-9FE4-69F10E3945B1}" dt="2022-02-03T14:27:41.117" v="1447" actId="20577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2-03T14:25:54.983" v="1331" actId="1076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2-03T14:25:54.983" v="1331" actId="1076"/>
          <ac:spMkLst>
            <pc:docMk/>
            <pc:sldMk cId="0" sldId="585"/>
            <ac:spMk id="5125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0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0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addSp delSp modSp new mod">
        <pc:chgData name="Froduald Kabanza" userId="edf393d0-642b-4b9e-8c75-f62133241689" providerId="ADAL" clId="{A75DB688-1AAE-4FDB-9FE4-69F10E3945B1}" dt="2022-02-01T13:42:19.824" v="1329" actId="20577"/>
        <pc:sldMkLst>
          <pc:docMk/>
          <pc:sldMk cId="1382222428" sldId="719"/>
        </pc:sldMkLst>
        <pc:spChg chg="mod">
          <ac:chgData name="Froduald Kabanza" userId="edf393d0-642b-4b9e-8c75-f62133241689" providerId="ADAL" clId="{A75DB688-1AAE-4FDB-9FE4-69F10E3945B1}" dt="2022-02-01T13:42:19.824" v="1329" actId="20577"/>
          <ac:spMkLst>
            <pc:docMk/>
            <pc:sldMk cId="1382222428" sldId="719"/>
            <ac:spMk id="2" creationId="{5869B579-DC45-40B9-A844-1FA18A661437}"/>
          </ac:spMkLst>
        </pc:spChg>
        <pc:spChg chg="del">
          <ac:chgData name="Froduald Kabanza" userId="edf393d0-642b-4b9e-8c75-f62133241689" providerId="ADAL" clId="{A75DB688-1AAE-4FDB-9FE4-69F10E3945B1}" dt="2022-02-01T13:41:11.557" v="1259" actId="478"/>
          <ac:spMkLst>
            <pc:docMk/>
            <pc:sldMk cId="1382222428" sldId="719"/>
            <ac:spMk id="3" creationId="{F10DC1A1-0A59-4332-888D-E2B4F2C6F220}"/>
          </ac:spMkLst>
        </pc:spChg>
        <pc:picChg chg="add mod">
          <ac:chgData name="Froduald Kabanza" userId="edf393d0-642b-4b9e-8c75-f62133241689" providerId="ADAL" clId="{A75DB688-1AAE-4FDB-9FE4-69F10E3945B1}" dt="2022-02-01T13:41:19.739" v="1262" actId="1076"/>
          <ac:picMkLst>
            <pc:docMk/>
            <pc:sldMk cId="1382222428" sldId="719"/>
            <ac:picMk id="8" creationId="{0324908C-FF9C-4133-AF40-AB7D74C5E6DD}"/>
          </ac:picMkLst>
        </pc:pic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4017211470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modSp mod delSldLayout modSldLayout">
        <pc:chgData name="Froduald Kabanza" userId="edf393d0-642b-4b9e-8c75-f62133241689" providerId="ADAL" clId="{A75DB688-1AAE-4FDB-9FE4-69F10E3945B1}" dt="2022-02-03T14:27:41.117" v="1447" actId="2057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A75DB688-1AAE-4FDB-9FE4-69F10E3945B1}" dt="2022-02-03T14:26:49.971" v="1378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A75DB688-1AAE-4FDB-9FE4-69F10E3945B1}" dt="2022-02-03T14:26:34.729" v="1346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75DB688-1AAE-4FDB-9FE4-69F10E3945B1}" dt="2022-02-03T14:26:34.729" v="1346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A75DB688-1AAE-4FDB-9FE4-69F10E3945B1}" dt="2022-02-03T14:27:03.749" v="1399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A75DB688-1AAE-4FDB-9FE4-69F10E3945B1}" dt="2022-02-03T14:27:03.749" v="1399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A75DB688-1AAE-4FDB-9FE4-69F10E3945B1}" dt="2022-02-03T14:27:18.356" v="1415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75DB688-1AAE-4FDB-9FE4-69F10E3945B1}" dt="2022-02-03T14:27:18.356" v="1415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A75DB688-1AAE-4FDB-9FE4-69F10E3945B1}" dt="2022-02-03T14:27:30.026" v="1431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75DB688-1AAE-4FDB-9FE4-69F10E3945B1}" dt="2022-02-03T14:27:30.026" v="1431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A75DB688-1AAE-4FDB-9FE4-69F10E3945B1}" dt="2022-02-03T14:27:41.117" v="1447" actId="2057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75DB688-1AAE-4FDB-9FE4-69F10E3945B1}" dt="2022-02-03T14:27:41.117" v="1447" actId="2057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Froduald Kabanza" userId="edf393d0-642b-4b9e-8c75-f62133241689" providerId="ADAL" clId="{0DB0180B-7247-465E-84D8-3598CF84DCAA}"/>
    <pc:docChg chg="modSld">
      <pc:chgData name="Froduald Kabanza" userId="edf393d0-642b-4b9e-8c75-f62133241689" providerId="ADAL" clId="{0DB0180B-7247-465E-84D8-3598CF84DCAA}" dt="2024-02-08T00:56:15.284" v="14" actId="1076"/>
      <pc:docMkLst>
        <pc:docMk/>
      </pc:docMkLst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154423500" sldId="33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8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8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8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8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9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9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9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9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59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6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0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1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25"/>
        </pc:sldMkLst>
      </pc:sldChg>
      <pc:sldChg chg="mod modShow">
        <pc:chgData name="Froduald Kabanza" userId="edf393d0-642b-4b9e-8c75-f62133241689" providerId="ADAL" clId="{0DB0180B-7247-465E-84D8-3598CF84DCAA}" dt="2024-02-08T00:55:25.266" v="7" actId="729"/>
        <pc:sldMkLst>
          <pc:docMk/>
          <pc:sldMk cId="0" sldId="644"/>
        </pc:sldMkLst>
      </pc:sldChg>
      <pc:sldChg chg="mod modShow">
        <pc:chgData name="Froduald Kabanza" userId="edf393d0-642b-4b9e-8c75-f62133241689" providerId="ADAL" clId="{0DB0180B-7247-465E-84D8-3598CF84DCAA}" dt="2024-02-08T00:55:25.266" v="7" actId="729"/>
        <pc:sldMkLst>
          <pc:docMk/>
          <pc:sldMk cId="0" sldId="645"/>
        </pc:sldMkLst>
      </pc:sldChg>
      <pc:sldChg chg="modSp 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47"/>
        </pc:sldMkLst>
        <pc:spChg chg="mod">
          <ac:chgData name="Froduald Kabanza" userId="edf393d0-642b-4b9e-8c75-f62133241689" providerId="ADAL" clId="{0DB0180B-7247-465E-84D8-3598CF84DCAA}" dt="2024-02-08T00:48:32.614" v="0" actId="20577"/>
          <ac:spMkLst>
            <pc:docMk/>
            <pc:sldMk cId="0" sldId="647"/>
            <ac:spMk id="2" creationId="{00000000-0000-0000-0000-000000000000}"/>
          </ac:spMkLst>
        </pc:spChg>
      </pc:sldChg>
      <pc:sldChg chg="addSp modSp mod modShow">
        <pc:chgData name="Froduald Kabanza" userId="edf393d0-642b-4b9e-8c75-f62133241689" providerId="ADAL" clId="{0DB0180B-7247-465E-84D8-3598CF84DCAA}" dt="2024-02-08T00:56:15.284" v="14" actId="1076"/>
        <pc:sldMkLst>
          <pc:docMk/>
          <pc:sldMk cId="0" sldId="648"/>
        </pc:sldMkLst>
        <pc:spChg chg="mod">
          <ac:chgData name="Froduald Kabanza" userId="edf393d0-642b-4b9e-8c75-f62133241689" providerId="ADAL" clId="{0DB0180B-7247-465E-84D8-3598CF84DCAA}" dt="2024-02-08T00:55:51.951" v="11" actId="20577"/>
          <ac:spMkLst>
            <pc:docMk/>
            <pc:sldMk cId="0" sldId="648"/>
            <ac:spMk id="52227" creationId="{00000000-0000-0000-0000-000000000000}"/>
          </ac:spMkLst>
        </pc:spChg>
        <pc:graphicFrameChg chg="add mod modGraphic">
          <ac:chgData name="Froduald Kabanza" userId="edf393d0-642b-4b9e-8c75-f62133241689" providerId="ADAL" clId="{0DB0180B-7247-465E-84D8-3598CF84DCAA}" dt="2024-02-08T00:56:15.284" v="14" actId="1076"/>
          <ac:graphicFrameMkLst>
            <pc:docMk/>
            <pc:sldMk cId="0" sldId="648"/>
            <ac:graphicFrameMk id="3" creationId="{9354EADC-5D8A-7E47-FD41-883AE01A2B55}"/>
          </ac:graphicFrameMkLst>
        </pc:graphicFrameChg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5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5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5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5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6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6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78"/>
        </pc:sldMkLst>
      </pc:sldChg>
      <pc:sldChg chg="mod modShow">
        <pc:chgData name="Froduald Kabanza" userId="edf393d0-642b-4b9e-8c75-f62133241689" providerId="ADAL" clId="{0DB0180B-7247-465E-84D8-3598CF84DCAA}" dt="2024-02-08T00:55:30.093" v="8" actId="729"/>
        <pc:sldMkLst>
          <pc:docMk/>
          <pc:sldMk cId="0" sldId="67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2"/>
        </pc:sldMkLst>
      </pc:sldChg>
      <pc:sldChg chg="modSp 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3"/>
        </pc:sldMkLst>
        <pc:spChg chg="mod">
          <ac:chgData name="Froduald Kabanza" userId="edf393d0-642b-4b9e-8c75-f62133241689" providerId="ADAL" clId="{0DB0180B-7247-465E-84D8-3598CF84DCAA}" dt="2024-02-08T00:51:58.178" v="3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6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8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9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91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92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2019480869" sldId="693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4201055210" sldId="694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3124005578" sldId="695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2282563712" sldId="696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0" sldId="69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2239715324" sldId="69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4051689559" sldId="69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336602751" sldId="700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2306618365" sldId="717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1601875398" sldId="718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1382222428" sldId="719"/>
        </pc:sldMkLst>
      </pc:sldChg>
      <pc:sldChg chg="mod modShow">
        <pc:chgData name="Froduald Kabanza" userId="edf393d0-642b-4b9e-8c75-f62133241689" providerId="ADAL" clId="{0DB0180B-7247-465E-84D8-3598CF84DCAA}" dt="2024-02-08T00:54:20.267" v="6" actId="729"/>
        <pc:sldMkLst>
          <pc:docMk/>
          <pc:sldMk cId="4017211470" sldId="720"/>
        </pc:sldMkLst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0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4A839BE3-7DDE-436D-B29A-47DB36078A94}"/>
    <pc:docChg chg="custSel addSld modSld sldOrd addSection delSection modSection">
      <pc:chgData name="Froduald Kabanza" userId="edf393d0-642b-4b9e-8c75-f62133241689" providerId="ADAL" clId="{4A839BE3-7DDE-436D-B29A-47DB36078A94}" dt="2023-02-02T02:42:40.316" v="152" actId="20577"/>
      <pc:docMkLst>
        <pc:docMk/>
      </pc:docMkLst>
      <pc:sldChg chg="modSp mod modShow">
        <pc:chgData name="Froduald Kabanza" userId="edf393d0-642b-4b9e-8c75-f62133241689" providerId="ADAL" clId="{4A839BE3-7DDE-436D-B29A-47DB36078A94}" dt="2023-02-02T02:42:40.316" v="15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A839BE3-7DDE-436D-B29A-47DB36078A94}" dt="2023-02-02T02:42:40.316" v="152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4A839BE3-7DDE-436D-B29A-47DB36078A94}" dt="2023-02-02T02:17:32.617" v="2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85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87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88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89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9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91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92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9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59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1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2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5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6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09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1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2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17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25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4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45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47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48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51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54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58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59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0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1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2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3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5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6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7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8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69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1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2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5"/>
        </pc:sldMkLst>
      </pc:sldChg>
      <pc:sldChg chg="modSp 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8"/>
        </pc:sldMkLst>
        <pc:spChg chg="mod">
          <ac:chgData name="Froduald Kabanza" userId="edf393d0-642b-4b9e-8c75-f62133241689" providerId="ADAL" clId="{4A839BE3-7DDE-436D-B29A-47DB36078A94}" dt="2023-02-02T02:34:26.430" v="64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79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2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4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5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6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7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8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89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90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91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92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2019480869" sldId="693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4201055210" sldId="694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3124005578" sldId="695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2282563712" sldId="696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0" sldId="697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2239715324" sldId="698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4051689559" sldId="699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336602751" sldId="700"/>
        </pc:sldMkLst>
      </pc:sldChg>
      <pc:sldChg chg="mod or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2306618365" sldId="717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1601875398" sldId="718"/>
        </pc:sldMkLst>
      </pc:sldChg>
      <pc:sldChg chg="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1382222428" sldId="719"/>
        </pc:sldMkLst>
      </pc:sldChg>
      <pc:sldChg chg="delSp modSp new mod modShow">
        <pc:chgData name="Froduald Kabanza" userId="edf393d0-642b-4b9e-8c75-f62133241689" providerId="ADAL" clId="{4A839BE3-7DDE-436D-B29A-47DB36078A94}" dt="2023-02-02T02:40:31.422" v="147" actId="729"/>
        <pc:sldMkLst>
          <pc:docMk/>
          <pc:sldMk cId="4017211470" sldId="720"/>
        </pc:sldMkLst>
        <pc:spChg chg="mod">
          <ac:chgData name="Froduald Kabanza" userId="edf393d0-642b-4b9e-8c75-f62133241689" providerId="ADAL" clId="{4A839BE3-7DDE-436D-B29A-47DB36078A94}" dt="2023-02-02T02:39:45.034" v="145" actId="20577"/>
          <ac:spMkLst>
            <pc:docMk/>
            <pc:sldMk cId="4017211470" sldId="720"/>
            <ac:spMk id="2" creationId="{B60A3AB0-E339-0477-8EBD-4150D4695CB9}"/>
          </ac:spMkLst>
        </pc:spChg>
        <pc:spChg chg="del">
          <ac:chgData name="Froduald Kabanza" userId="edf393d0-642b-4b9e-8c75-f62133241689" providerId="ADAL" clId="{4A839BE3-7DDE-436D-B29A-47DB36078A94}" dt="2023-02-02T02:39:24.954" v="83" actId="478"/>
          <ac:spMkLst>
            <pc:docMk/>
            <pc:sldMk cId="4017211470" sldId="720"/>
            <ac:spMk id="3" creationId="{D60DF591-9786-BBCC-5FDB-B92CC36BA286}"/>
          </ac:spMkLst>
        </pc:spChg>
      </pc:sld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0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0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0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0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0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0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0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0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0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0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0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0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0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0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0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56E97BB1-99B9-495F-867F-9E7E00B6C9D9}"/>
    <pc:docChg chg="modSld sldOrd">
      <pc:chgData name="Froduald Kabanza" userId="edf393d0-642b-4b9e-8c75-f62133241689" providerId="ADAL" clId="{56E97BB1-99B9-495F-867F-9E7E00B6C9D9}" dt="2023-05-30T12:16:28.531" v="9" actId="729"/>
      <pc:docMkLst>
        <pc:docMk/>
      </pc:docMkLst>
      <pc:sldChg chg="modNotesTx">
        <pc:chgData name="Froduald Kabanza" userId="edf393d0-642b-4b9e-8c75-f62133241689" providerId="ADAL" clId="{56E97BB1-99B9-495F-867F-9E7E00B6C9D9}" dt="2023-05-30T11:44:07.896" v="1" actId="20577"/>
        <pc:sldMkLst>
          <pc:docMk/>
          <pc:sldMk cId="0" sldId="594"/>
        </pc:sldMkLst>
      </pc:sldChg>
      <pc:sldChg chg="mod modShow">
        <pc:chgData name="Froduald Kabanza" userId="edf393d0-642b-4b9e-8c75-f62133241689" providerId="ADAL" clId="{56E97BB1-99B9-495F-867F-9E7E00B6C9D9}" dt="2023-05-30T12:16:28.531" v="9" actId="729"/>
        <pc:sldMkLst>
          <pc:docMk/>
          <pc:sldMk cId="0" sldId="605"/>
        </pc:sldMkLst>
      </pc:sldChg>
      <pc:sldChg chg="mod modShow">
        <pc:chgData name="Froduald Kabanza" userId="edf393d0-642b-4b9e-8c75-f62133241689" providerId="ADAL" clId="{56E97BB1-99B9-495F-867F-9E7E00B6C9D9}" dt="2023-05-30T12:05:06.984" v="3" actId="729"/>
        <pc:sldMkLst>
          <pc:docMk/>
          <pc:sldMk cId="0" sldId="644"/>
        </pc:sldMkLst>
      </pc:sldChg>
      <pc:sldChg chg="mod modShow">
        <pc:chgData name="Froduald Kabanza" userId="edf393d0-642b-4b9e-8c75-f62133241689" providerId="ADAL" clId="{56E97BB1-99B9-495F-867F-9E7E00B6C9D9}" dt="2023-05-30T12:05:08.818" v="4" actId="729"/>
        <pc:sldMkLst>
          <pc:docMk/>
          <pc:sldMk cId="0" sldId="645"/>
        </pc:sldMkLst>
      </pc:sldChg>
      <pc:sldChg chg="mod modShow">
        <pc:chgData name="Froduald Kabanza" userId="edf393d0-642b-4b9e-8c75-f62133241689" providerId="ADAL" clId="{56E97BB1-99B9-495F-867F-9E7E00B6C9D9}" dt="2023-05-30T12:05:26.635" v="5" actId="729"/>
        <pc:sldMkLst>
          <pc:docMk/>
          <pc:sldMk cId="0" sldId="679"/>
        </pc:sldMkLst>
      </pc:sldChg>
      <pc:sldChg chg="mod modShow">
        <pc:chgData name="Froduald Kabanza" userId="edf393d0-642b-4b9e-8c75-f62133241689" providerId="ADAL" clId="{56E97BB1-99B9-495F-867F-9E7E00B6C9D9}" dt="2023-05-30T12:15:41.321" v="8" actId="729"/>
        <pc:sldMkLst>
          <pc:docMk/>
          <pc:sldMk cId="0" sldId="685"/>
        </pc:sldMkLst>
      </pc:sldChg>
      <pc:sldChg chg="mod modShow">
        <pc:chgData name="Froduald Kabanza" userId="edf393d0-642b-4b9e-8c75-f62133241689" providerId="ADAL" clId="{56E97BB1-99B9-495F-867F-9E7E00B6C9D9}" dt="2023-05-30T12:15:41.321" v="8" actId="729"/>
        <pc:sldMkLst>
          <pc:docMk/>
          <pc:sldMk cId="0" sldId="690"/>
        </pc:sldMkLst>
      </pc:sldChg>
      <pc:sldChg chg="mod modShow">
        <pc:chgData name="Froduald Kabanza" userId="edf393d0-642b-4b9e-8c75-f62133241689" providerId="ADAL" clId="{56E97BB1-99B9-495F-867F-9E7E00B6C9D9}" dt="2023-05-30T12:15:41.321" v="8" actId="729"/>
        <pc:sldMkLst>
          <pc:docMk/>
          <pc:sldMk cId="0" sldId="691"/>
        </pc:sldMkLst>
      </pc:sldChg>
      <pc:sldChg chg="mod modShow">
        <pc:chgData name="Froduald Kabanza" userId="edf393d0-642b-4b9e-8c75-f62133241689" providerId="ADAL" clId="{56E97BB1-99B9-495F-867F-9E7E00B6C9D9}" dt="2023-05-30T11:55:47.620" v="2" actId="729"/>
        <pc:sldMkLst>
          <pc:docMk/>
          <pc:sldMk cId="4201055210" sldId="694"/>
        </pc:sldMkLst>
      </pc:sldChg>
      <pc:sldChg chg="ord">
        <pc:chgData name="Froduald Kabanza" userId="edf393d0-642b-4b9e-8c75-f62133241689" providerId="ADAL" clId="{56E97BB1-99B9-495F-867F-9E7E00B6C9D9}" dt="2023-05-30T12:13:51.670" v="7"/>
        <pc:sldMkLst>
          <pc:docMk/>
          <pc:sldMk cId="0" sldId="697"/>
        </pc:sldMkLst>
      </pc:sldChg>
    </pc:docChg>
  </pc:docChgLst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2024-02-07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ko-KR">
                <a:latin typeface="Arial" pitchFamily="34" charset="0"/>
                <a:ea typeface="Gulim" pitchFamily="34" charset="-127"/>
              </a:rPr>
              <a:t>Si X est une variable observée, ont dit que c’est une 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évidence</a:t>
            </a:r>
            <a:r>
              <a:rPr lang="fr-CA" altLang="ko-KR">
                <a:latin typeface="Arial" pitchFamily="34" charset="0"/>
                <a:ea typeface="Gulim" pitchFamily="34" charset="-127"/>
              </a:rPr>
              <a:t> ou une 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observation</a:t>
            </a:r>
            <a:r>
              <a:rPr lang="fr-CA" altLang="ko-KR">
                <a:latin typeface="Arial" pitchFamily="34" charset="0"/>
                <a:ea typeface="Gulim" pitchFamily="34" charset="-127"/>
              </a:rPr>
              <a:t>.</a:t>
            </a:r>
          </a:p>
          <a:p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085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CA" altLang="ko-KR" sz="1600" i="1" dirty="0">
                <a:latin typeface="Arial" pitchFamily="34" charset="0"/>
                <a:ea typeface="Gulim" pitchFamily="34" charset="-127"/>
              </a:rPr>
              <a:t>Seules comptent les probabilités de chaque variable connaissant ses parents, pour calculer la distribution jointe.</a:t>
            </a:r>
          </a:p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itchFamily="34" charset="0"/>
              <a:ea typeface="ＭＳ Ｐゴシック" pitchFamily="34" charset="-128"/>
            </a:endParaRPr>
          </a:p>
          <a:p>
            <a:r>
              <a:rPr lang="fr-CA" altLang="ko-KR">
                <a:latin typeface="Arial" pitchFamily="34" charset="0"/>
                <a:ea typeface="Gulim" pitchFamily="34" charset="-127"/>
              </a:rPr>
              <a:t>Pour satisfaire la condition que 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Parents(X</a:t>
            </a:r>
            <a:r>
              <a:rPr lang="fr-CA" altLang="ko-KR" i="1" baseline="-25000">
                <a:latin typeface="Arial" pitchFamily="34" charset="0"/>
                <a:ea typeface="Gulim" pitchFamily="34" charset="-127"/>
              </a:rPr>
              <a:t>i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)</a:t>
            </a:r>
            <a:r>
              <a:rPr lang="fr-CA" altLang="ko-KR">
                <a:latin typeface="Arial" pitchFamily="34" charset="0"/>
                <a:ea typeface="Gulim" pitchFamily="34" charset="-127"/>
              </a:rPr>
              <a:t> est un sous-ensemble de 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{X</a:t>
            </a:r>
            <a:r>
              <a:rPr lang="fr-CA" altLang="ko-KR" i="1" baseline="-25000">
                <a:latin typeface="Arial" pitchFamily="34" charset="0"/>
                <a:ea typeface="Gulim" pitchFamily="34" charset="-127"/>
              </a:rPr>
              <a:t>i-1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, …, X</a:t>
            </a:r>
            <a:r>
              <a:rPr lang="fr-CA" altLang="ko-KR" i="1" baseline="-25000">
                <a:latin typeface="Arial" pitchFamily="34" charset="0"/>
                <a:ea typeface="Gulim" pitchFamily="34" charset="-127"/>
              </a:rPr>
              <a:t>1</a:t>
            </a:r>
            <a:r>
              <a:rPr lang="fr-CA" altLang="ko-KR" i="1">
                <a:latin typeface="Arial" pitchFamily="34" charset="0"/>
                <a:ea typeface="Gulim" pitchFamily="34" charset="-127"/>
              </a:rPr>
              <a:t>}, on </a:t>
            </a:r>
            <a:r>
              <a:rPr lang="fr-CA" altLang="ko-KR">
                <a:latin typeface="Arial" pitchFamily="34" charset="0"/>
                <a:ea typeface="Gulim" pitchFamily="34" charset="-127"/>
              </a:rPr>
              <a:t>étiquette les nœuds du RB dans un ordre cohérent avec la relation d’ordre partielle implicite dans la topologie du RB.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</a:t>
            </a:r>
            <a:r>
              <a:rPr lang="en-CA" dirty="0" err="1"/>
              <a:t>voir</a:t>
            </a:r>
            <a:r>
              <a:rPr lang="en-CA" dirty="0"/>
              <a:t> que la </a:t>
            </a:r>
            <a:r>
              <a:rPr lang="en-CA" dirty="0" err="1"/>
              <a:t>topologe</a:t>
            </a:r>
            <a:r>
              <a:rPr lang="en-CA" dirty="0"/>
              <a:t> du </a:t>
            </a:r>
            <a:r>
              <a:rPr lang="en-CA" dirty="0" err="1"/>
              <a:t>réseau</a:t>
            </a:r>
            <a:r>
              <a:rPr lang="en-CA" dirty="0"/>
              <a:t> </a:t>
            </a:r>
            <a:r>
              <a:rPr lang="en-CA" dirty="0" err="1"/>
              <a:t>bayésien</a:t>
            </a:r>
            <a:r>
              <a:rPr lang="en-CA" baseline="0" dirty="0"/>
              <a:t> </a:t>
            </a:r>
            <a:r>
              <a:rPr lang="en-CA" baseline="0" dirty="0" err="1"/>
              <a:t>simplifie</a:t>
            </a:r>
            <a:r>
              <a:rPr lang="en-CA" baseline="0" dirty="0"/>
              <a:t> beaucoup le </a:t>
            </a:r>
            <a:r>
              <a:rPr lang="en-CA" baseline="0" dirty="0" err="1"/>
              <a:t>calcul</a:t>
            </a:r>
            <a:r>
              <a:rPr lang="en-CA" baseline="0" dirty="0"/>
              <a:t> des </a:t>
            </a:r>
            <a:r>
              <a:rPr lang="en-CA" baseline="0" dirty="0" err="1"/>
              <a:t>probabilités</a:t>
            </a:r>
            <a:r>
              <a:rPr lang="en-CA" baseline="0" dirty="0"/>
              <a:t>. Nous </a:t>
            </a:r>
            <a:r>
              <a:rPr lang="en-CA" baseline="0" dirty="0" err="1"/>
              <a:t>allons</a:t>
            </a:r>
            <a:r>
              <a:rPr lang="en-CA" baseline="0" dirty="0"/>
              <a:t> commencer par des </a:t>
            </a:r>
            <a:r>
              <a:rPr lang="en-CA" baseline="0" dirty="0" err="1"/>
              <a:t>cas</a:t>
            </a:r>
            <a:r>
              <a:rPr lang="en-CA" baseline="0" dirty="0"/>
              <a:t> simples pour </a:t>
            </a:r>
            <a:r>
              <a:rPr lang="en-CA" baseline="0" dirty="0" err="1"/>
              <a:t>aboutir</a:t>
            </a:r>
            <a:r>
              <a:rPr lang="en-CA" baseline="0" dirty="0"/>
              <a:t> à un </a:t>
            </a:r>
            <a:r>
              <a:rPr lang="en-CA" baseline="0" dirty="0" err="1"/>
              <a:t>critère</a:t>
            </a:r>
            <a:r>
              <a:rPr lang="en-CA" baseline="0" dirty="0"/>
              <a:t> </a:t>
            </a:r>
            <a:r>
              <a:rPr lang="en-CA" baseline="0" dirty="0" err="1"/>
              <a:t>topologique</a:t>
            </a:r>
            <a:r>
              <a:rPr lang="en-CA" baseline="0" dirty="0"/>
              <a:t> </a:t>
            </a:r>
            <a:r>
              <a:rPr lang="en-CA" baseline="0" dirty="0" err="1"/>
              <a:t>très</a:t>
            </a:r>
            <a:r>
              <a:rPr lang="en-CA" baseline="0" dirty="0"/>
              <a:t> general que </a:t>
            </a:r>
            <a:r>
              <a:rPr lang="en-CA" baseline="0" dirty="0" err="1"/>
              <a:t>l’on</a:t>
            </a:r>
            <a:r>
              <a:rPr lang="en-CA" baseline="0" dirty="0"/>
              <a:t> </a:t>
            </a:r>
            <a:r>
              <a:rPr lang="en-CA" baseline="0" dirty="0" err="1"/>
              <a:t>appelle</a:t>
            </a:r>
            <a:r>
              <a:rPr lang="en-CA" baseline="0" dirty="0"/>
              <a:t> D-separation (D pour “Directional).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382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4560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43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17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Exemples</a:t>
            </a:r>
            <a:r>
              <a:rPr lang="en-CA" baseline="0" dirty="0"/>
              <a:t> </a:t>
            </a:r>
            <a:r>
              <a:rPr lang="en-CA" baseline="0" dirty="0" err="1"/>
              <a:t>similaires</a:t>
            </a:r>
            <a:r>
              <a:rPr lang="en-CA" baseline="0" dirty="0"/>
              <a:t> avec </a:t>
            </a:r>
            <a:r>
              <a:rPr lang="en-CA" baseline="0" dirty="0" err="1"/>
              <a:t>Cambriolage</a:t>
            </a:r>
            <a:r>
              <a:rPr lang="en-CA" baseline="0" dirty="0"/>
              <a:t> -&gt; </a:t>
            </a:r>
            <a:r>
              <a:rPr lang="en-CA" baseline="0" dirty="0" err="1"/>
              <a:t>Alarme</a:t>
            </a:r>
            <a:r>
              <a:rPr lang="en-CA" baseline="0" dirty="0"/>
              <a:t> -&gt; </a:t>
            </a:r>
            <a:r>
              <a:rPr lang="en-CA" baseline="0" dirty="0" err="1"/>
              <a:t>JeanAppelle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Sésime</a:t>
            </a:r>
            <a:r>
              <a:rPr lang="en-CA" baseline="0" dirty="0"/>
              <a:t> -&gt; </a:t>
            </a:r>
            <a:r>
              <a:rPr lang="en-CA" baseline="0" dirty="0" err="1"/>
              <a:t>Alarme</a:t>
            </a:r>
            <a:r>
              <a:rPr lang="en-CA" baseline="0" dirty="0"/>
              <a:t> -&gt; </a:t>
            </a:r>
            <a:r>
              <a:rPr lang="en-CA" baseline="0" dirty="0" err="1"/>
              <a:t>JeanAppelle</a:t>
            </a:r>
            <a:r>
              <a:rPr lang="en-CA" baseline="0" dirty="0"/>
              <a:t>, etc.</a:t>
            </a:r>
          </a:p>
          <a:p>
            <a:endParaRPr lang="en-CA" baseline="0" dirty="0"/>
          </a:p>
          <a:p>
            <a:r>
              <a:rPr lang="en-CA" baseline="0" dirty="0"/>
              <a:t>Si on </a:t>
            </a:r>
            <a:r>
              <a:rPr lang="en-CA" baseline="0" dirty="0" err="1"/>
              <a:t>voit</a:t>
            </a:r>
            <a:r>
              <a:rPr lang="en-CA" baseline="0" dirty="0"/>
              <a:t> </a:t>
            </a:r>
            <a:r>
              <a:rPr lang="en-CA" baseline="0" dirty="0" err="1"/>
              <a:t>l’indépendance</a:t>
            </a:r>
            <a:r>
              <a:rPr lang="en-CA" baseline="0" dirty="0"/>
              <a:t> entre </a:t>
            </a:r>
            <a:r>
              <a:rPr lang="en-CA" baseline="0" dirty="0" err="1"/>
              <a:t>deux</a:t>
            </a:r>
            <a:r>
              <a:rPr lang="en-CA" baseline="0" dirty="0"/>
              <a:t> variables (</a:t>
            </a:r>
            <a:r>
              <a:rPr lang="en-CA" baseline="0" dirty="0" err="1"/>
              <a:t>Cambriolage</a:t>
            </a:r>
            <a:r>
              <a:rPr lang="en-CA" baseline="0" dirty="0"/>
              <a:t> et </a:t>
            </a:r>
            <a:r>
              <a:rPr lang="en-CA" baseline="0" dirty="0" err="1"/>
              <a:t>MarieAppelle</a:t>
            </a:r>
            <a:r>
              <a:rPr lang="en-CA" baseline="0" dirty="0"/>
              <a:t>) on </a:t>
            </a:r>
            <a:r>
              <a:rPr lang="en-CA" baseline="0" dirty="0" err="1"/>
              <a:t>pourrait</a:t>
            </a:r>
            <a:r>
              <a:rPr lang="en-CA" baseline="0" dirty="0"/>
              <a:t> dire </a:t>
            </a:r>
            <a:r>
              <a:rPr lang="en-CA" baseline="0" dirty="0" err="1"/>
              <a:t>qu’observer</a:t>
            </a:r>
            <a:r>
              <a:rPr lang="en-CA" baseline="0" dirty="0"/>
              <a:t> </a:t>
            </a:r>
            <a:r>
              <a:rPr lang="en-CA" baseline="0" dirty="0" err="1"/>
              <a:t>Alarme</a:t>
            </a:r>
            <a:r>
              <a:rPr lang="en-CA" baseline="0" dirty="0"/>
              <a:t> </a:t>
            </a:r>
            <a:r>
              <a:rPr lang="en-CA" baseline="0" dirty="0" err="1"/>
              <a:t>bloque</a:t>
            </a:r>
            <a:r>
              <a:rPr lang="en-CA" baseline="0" dirty="0"/>
              <a:t> le </a:t>
            </a:r>
            <a:r>
              <a:rPr lang="en-CA" baseline="0" dirty="0" err="1"/>
              <a:t>chemin</a:t>
            </a:r>
            <a:r>
              <a:rPr lang="en-CA" baseline="0" dirty="0"/>
              <a:t> entre les </a:t>
            </a:r>
            <a:r>
              <a:rPr lang="en-CA" baseline="0" dirty="0" err="1"/>
              <a:t>deux</a:t>
            </a:r>
            <a:r>
              <a:rPr lang="en-CA" baseline="0" dirty="0"/>
              <a:t> </a:t>
            </a:r>
            <a:r>
              <a:rPr lang="en-CA" baseline="0" dirty="0" err="1"/>
              <a:t>variabes</a:t>
            </a:r>
            <a:r>
              <a:rPr lang="en-CA" baseline="0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42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917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</a:t>
            </a:r>
          </a:p>
          <a:p>
            <a:endParaRPr lang="en-CA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Par </a:t>
            </a:r>
            <a:r>
              <a:rPr lang="en-CA" dirty="0" err="1"/>
              <a:t>définition</a:t>
            </a:r>
            <a:r>
              <a:rPr lang="en-CA" dirty="0"/>
              <a:t>, P(A,M,C)</a:t>
            </a:r>
            <a:r>
              <a:rPr lang="en-CA" baseline="0" dirty="0"/>
              <a:t> 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j</a:t>
            </a:r>
            <a:r>
              <a:rPr lang="en-CA" baseline="0" dirty="0"/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C,J=</a:t>
            </a:r>
            <a:r>
              <a:rPr lang="fr-CA" altLang="ko-KR" i="1" dirty="0" err="1">
                <a:ea typeface="ＭＳ Ｐゴシック" pitchFamily="34" charset="-128"/>
              </a:rPr>
              <a:t>j,S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dirty="0">
                <a:ea typeface="ＭＳ Ｐゴシック" pitchFamily="34" charset="-128"/>
              </a:rPr>
              <a:t>Cependant,</a:t>
            </a:r>
            <a:r>
              <a:rPr lang="fr-CA" altLang="ko-KR" baseline="0" dirty="0">
                <a:ea typeface="ＭＳ Ｐゴシック" pitchFamily="34" charset="-128"/>
              </a:rPr>
              <a:t> comme nous l’avons vu, nous pouvons ignorer les variables dont les descendants ne sont pas observés. C’est le cas de J. Nous n’avons pas besoin de marginaliser sur J.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altLang="ko-KR" baseline="0" dirty="0"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baseline="0" dirty="0">
                <a:ea typeface="ＭＳ Ｐゴシック" pitchFamily="34" charset="-128"/>
              </a:rPr>
              <a:t>On a donc </a:t>
            </a:r>
            <a:r>
              <a:rPr lang="en-CA" dirty="0"/>
              <a:t>P(A,M,C)</a:t>
            </a:r>
            <a:r>
              <a:rPr lang="en-CA" baseline="0" dirty="0"/>
              <a:t> 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altLang="ko-KR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9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En fait, la simplification </a:t>
            </a:r>
            <a:r>
              <a:rPr lang="en-CA" dirty="0" err="1"/>
              <a:t>est</a:t>
            </a:r>
            <a:r>
              <a:rPr lang="en-CA" dirty="0"/>
              <a:t> possible </a:t>
            </a:r>
            <a:r>
              <a:rPr lang="en-CA" dirty="0" err="1"/>
              <a:t>parce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grâce à </a:t>
            </a:r>
            <a:r>
              <a:rPr lang="en-CA" dirty="0" err="1"/>
              <a:t>l’observation</a:t>
            </a:r>
            <a:r>
              <a:rPr lang="en-CA" baseline="0" dirty="0"/>
              <a:t> de A, </a:t>
            </a:r>
            <a:r>
              <a:rPr lang="en-CA" baseline="0" dirty="0" err="1"/>
              <a:t>j’ai</a:t>
            </a:r>
            <a:r>
              <a:rPr lang="en-CA" baseline="0" dirty="0"/>
              <a:t> </a:t>
            </a:r>
            <a:r>
              <a:rPr lang="en-CA" baseline="0" dirty="0" err="1"/>
              <a:t>réussi</a:t>
            </a:r>
            <a:r>
              <a:rPr lang="en-CA" baseline="0" dirty="0"/>
              <a:t> à </a:t>
            </a:r>
            <a:r>
              <a:rPr lang="en-CA" baseline="0" dirty="0" err="1"/>
              <a:t>séparer</a:t>
            </a:r>
            <a:r>
              <a:rPr lang="en-CA" baseline="0" dirty="0"/>
              <a:t> la contribution de la </a:t>
            </a:r>
            <a:r>
              <a:rPr lang="en-CA" baseline="0" dirty="0" err="1"/>
              <a:t>probabilité</a:t>
            </a:r>
            <a:r>
              <a:rPr lang="en-CA" baseline="0" dirty="0"/>
              <a:t> de </a:t>
            </a:r>
            <a:r>
              <a:rPr lang="en-CA" baseline="0" dirty="0" err="1"/>
              <a:t>MarieAppelle</a:t>
            </a:r>
            <a:r>
              <a:rPr lang="en-CA" baseline="0" dirty="0"/>
              <a:t> et </a:t>
            </a:r>
            <a:r>
              <a:rPr lang="en-CA" baseline="0" dirty="0" err="1"/>
              <a:t>Alarme</a:t>
            </a:r>
            <a:r>
              <a:rPr lang="en-CA" baseline="0" dirty="0"/>
              <a:t> en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partie</a:t>
            </a:r>
            <a:r>
              <a:rPr lang="en-CA" baseline="0" dirty="0"/>
              <a:t> qui </a:t>
            </a:r>
            <a:r>
              <a:rPr lang="en-CA" baseline="0" dirty="0" err="1"/>
              <a:t>dépend</a:t>
            </a:r>
            <a:r>
              <a:rPr lang="en-CA" baseline="0" dirty="0"/>
              <a:t> </a:t>
            </a:r>
            <a:r>
              <a:rPr lang="en-CA" baseline="0" dirty="0" err="1"/>
              <a:t>seulement</a:t>
            </a:r>
            <a:r>
              <a:rPr lang="en-CA" baseline="0" dirty="0"/>
              <a:t> de M (P(M|A)) et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partie</a:t>
            </a:r>
            <a:r>
              <a:rPr lang="en-CA" baseline="0" dirty="0"/>
              <a:t> qui ne </a:t>
            </a:r>
            <a:r>
              <a:rPr lang="en-CA" baseline="0" dirty="0" err="1"/>
              <a:t>dépend</a:t>
            </a:r>
            <a:r>
              <a:rPr lang="en-CA" baseline="0" dirty="0"/>
              <a:t> pas de 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398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Encore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, </a:t>
            </a:r>
            <a:r>
              <a:rPr lang="en-CA" baseline="0" dirty="0" err="1"/>
              <a:t>si</a:t>
            </a:r>
            <a:r>
              <a:rPr lang="en-CA" baseline="0" dirty="0"/>
              <a:t> on </a:t>
            </a:r>
            <a:r>
              <a:rPr lang="en-CA" baseline="0" dirty="0" err="1"/>
              <a:t>voit</a:t>
            </a:r>
            <a:r>
              <a:rPr lang="en-CA" baseline="0" dirty="0"/>
              <a:t> </a:t>
            </a:r>
            <a:r>
              <a:rPr lang="en-CA" baseline="0" dirty="0" err="1"/>
              <a:t>l’indépendance</a:t>
            </a:r>
            <a:r>
              <a:rPr lang="en-CA" baseline="0" dirty="0"/>
              <a:t> entre </a:t>
            </a:r>
            <a:r>
              <a:rPr lang="en-CA" baseline="0" dirty="0" err="1"/>
              <a:t>deux</a:t>
            </a:r>
            <a:r>
              <a:rPr lang="en-CA" baseline="0" dirty="0"/>
              <a:t> variables (</a:t>
            </a:r>
            <a:r>
              <a:rPr lang="en-CA" baseline="0" dirty="0" err="1"/>
              <a:t>JeanAppelle</a:t>
            </a:r>
            <a:r>
              <a:rPr lang="en-CA" baseline="0" dirty="0"/>
              <a:t> et </a:t>
            </a:r>
            <a:r>
              <a:rPr lang="en-CA" baseline="0" dirty="0" err="1"/>
              <a:t>MarieAppelle</a:t>
            </a:r>
            <a:r>
              <a:rPr lang="en-CA" baseline="0" dirty="0"/>
              <a:t>) on </a:t>
            </a:r>
            <a:r>
              <a:rPr lang="en-CA" baseline="0" dirty="0" err="1"/>
              <a:t>pourrait</a:t>
            </a:r>
            <a:r>
              <a:rPr lang="en-CA" baseline="0" dirty="0"/>
              <a:t> dire </a:t>
            </a:r>
            <a:r>
              <a:rPr lang="en-CA" baseline="0" dirty="0" err="1"/>
              <a:t>qu’observer</a:t>
            </a:r>
            <a:r>
              <a:rPr lang="en-CA" baseline="0" dirty="0"/>
              <a:t> </a:t>
            </a:r>
            <a:r>
              <a:rPr lang="en-CA" baseline="0" dirty="0" err="1"/>
              <a:t>Alarme</a:t>
            </a:r>
            <a:r>
              <a:rPr lang="en-CA" baseline="0" dirty="0"/>
              <a:t> </a:t>
            </a:r>
            <a:r>
              <a:rPr lang="en-CA" baseline="0" dirty="0" err="1"/>
              <a:t>bloque</a:t>
            </a:r>
            <a:r>
              <a:rPr lang="en-CA" baseline="0" dirty="0"/>
              <a:t> le </a:t>
            </a:r>
            <a:r>
              <a:rPr lang="en-CA" baseline="0" dirty="0" err="1"/>
              <a:t>chemin</a:t>
            </a:r>
            <a:r>
              <a:rPr lang="en-CA" baseline="0" dirty="0"/>
              <a:t> entre les </a:t>
            </a:r>
            <a:r>
              <a:rPr lang="en-CA" baseline="0" dirty="0" err="1"/>
              <a:t>deux</a:t>
            </a:r>
            <a:r>
              <a:rPr lang="en-CA" baseline="0" dirty="0"/>
              <a:t> </a:t>
            </a:r>
            <a:r>
              <a:rPr lang="en-CA" baseline="0" dirty="0" err="1"/>
              <a:t>variabes</a:t>
            </a:r>
            <a:r>
              <a:rPr lang="en-CA" baseline="0" dirty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5972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737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>
                <a:latin typeface="Arial" pitchFamily="34" charset="0"/>
                <a:ea typeface="ＭＳ Ｐゴシック" pitchFamily="34" charset="-128"/>
              </a:rPr>
              <a:t>Encore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une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fois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l’observation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 de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Alarme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m’a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permis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deséparer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la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probabilité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conjointe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sur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MarieAppelle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et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JeanAppelle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en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une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partie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qui ne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dépend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que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JeanAppelle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étant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donné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Alarme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et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MarieAppelle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étant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donné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Alarme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C’est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ça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qui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permet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la simplification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permettant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d’ignorer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la variable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JeanAppelle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.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89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Pour </a:t>
            </a:r>
            <a:r>
              <a:rPr lang="en-CA" dirty="0" err="1"/>
              <a:t>calculuer</a:t>
            </a:r>
            <a:r>
              <a:rPr lang="en-CA" dirty="0"/>
              <a:t> P(C,A,S) on </a:t>
            </a:r>
            <a:r>
              <a:rPr lang="en-CA" dirty="0" err="1"/>
              <a:t>peut</a:t>
            </a:r>
            <a:r>
              <a:rPr lang="en-CA" dirty="0"/>
              <a:t> ignorer J</a:t>
            </a:r>
            <a:r>
              <a:rPr lang="en-CA" baseline="0" dirty="0"/>
              <a:t> et M </a:t>
            </a:r>
            <a:r>
              <a:rPr lang="en-CA" baseline="0" dirty="0" err="1"/>
              <a:t>parce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J et M </a:t>
            </a:r>
            <a:r>
              <a:rPr lang="en-CA" baseline="0" dirty="0" err="1"/>
              <a:t>n’ont</a:t>
            </a:r>
            <a:r>
              <a:rPr lang="en-CA" baseline="0" dirty="0"/>
              <a:t> pas de descendants </a:t>
            </a:r>
            <a:r>
              <a:rPr lang="en-CA" baseline="0" dirty="0" err="1"/>
              <a:t>parmi</a:t>
            </a:r>
            <a:r>
              <a:rPr lang="en-CA" baseline="0" dirty="0"/>
              <a:t> les variables </a:t>
            </a:r>
            <a:r>
              <a:rPr lang="en-CA" baseline="0" dirty="0" err="1"/>
              <a:t>observées</a:t>
            </a:r>
            <a:r>
              <a:rPr lang="en-CA" baseline="0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2835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1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D-separated</a:t>
            </a:r>
            <a:r>
              <a:rPr lang="en-CA" baseline="0" dirty="0"/>
              <a:t> (</a:t>
            </a:r>
            <a:r>
              <a:rPr lang="en-CA" baseline="0" dirty="0" err="1"/>
              <a:t>ici</a:t>
            </a:r>
            <a:r>
              <a:rPr lang="en-CA" baseline="0" dirty="0"/>
              <a:t> “D” </a:t>
            </a:r>
            <a:r>
              <a:rPr lang="en-CA" baseline="0" dirty="0" err="1"/>
              <a:t>veut</a:t>
            </a:r>
            <a:r>
              <a:rPr lang="en-CA" baseline="0" dirty="0"/>
              <a:t> dire “</a:t>
            </a:r>
            <a:r>
              <a:rPr lang="en-CA" baseline="0" dirty="0" err="1"/>
              <a:t>directionnel</a:t>
            </a:r>
            <a:r>
              <a:rPr lang="en-CA" baseline="0" dirty="0"/>
              <a:t>”; on </a:t>
            </a:r>
            <a:r>
              <a:rPr lang="en-CA" baseline="0" dirty="0" err="1"/>
              <a:t>tient</a:t>
            </a:r>
            <a:r>
              <a:rPr lang="en-CA" baseline="0" dirty="0"/>
              <a:t> </a:t>
            </a:r>
            <a:r>
              <a:rPr lang="en-CA" baseline="0" dirty="0" err="1"/>
              <a:t>compte</a:t>
            </a:r>
            <a:r>
              <a:rPr lang="en-CA" baseline="0" dirty="0"/>
              <a:t> de </a:t>
            </a:r>
            <a:r>
              <a:rPr lang="en-CA" baseline="0" dirty="0" err="1"/>
              <a:t>l’orientation</a:t>
            </a:r>
            <a:r>
              <a:rPr lang="en-CA" baseline="0" dirty="0"/>
              <a:t> des </a:t>
            </a:r>
            <a:r>
              <a:rPr lang="en-CA" baseline="0" dirty="0" err="1"/>
              <a:t>flèches</a:t>
            </a:r>
            <a:r>
              <a:rPr lang="en-CA" baseline="0" dirty="0"/>
              <a:t>).</a:t>
            </a:r>
          </a:p>
          <a:p>
            <a:endParaRPr lang="en-CA" baseline="0" dirty="0"/>
          </a:p>
          <a:p>
            <a:r>
              <a:rPr lang="en-CA" b="1" baseline="0" dirty="0"/>
              <a:t>À </a:t>
            </a:r>
            <a:r>
              <a:rPr lang="en-CA" b="1" baseline="0" dirty="0" err="1"/>
              <a:t>valider</a:t>
            </a:r>
            <a:r>
              <a:rPr lang="en-CA" baseline="0" dirty="0"/>
              <a:t>: D-</a:t>
            </a:r>
            <a:r>
              <a:rPr lang="en-CA" baseline="0" dirty="0" err="1"/>
              <a:t>séparation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condition </a:t>
            </a:r>
            <a:r>
              <a:rPr lang="en-CA" baseline="0" dirty="0" err="1"/>
              <a:t>nécessaire</a:t>
            </a:r>
            <a:r>
              <a:rPr lang="en-CA" baseline="0" dirty="0"/>
              <a:t> pour </a:t>
            </a:r>
            <a:r>
              <a:rPr lang="en-CA" baseline="0" dirty="0" err="1"/>
              <a:t>l’indépendence</a:t>
            </a:r>
            <a:r>
              <a:rPr lang="en-CA" baseline="0" dirty="0"/>
              <a:t>, </a:t>
            </a:r>
            <a:r>
              <a:rPr lang="en-CA" baseline="0" dirty="0" err="1"/>
              <a:t>mais</a:t>
            </a:r>
            <a:r>
              <a:rPr lang="en-CA" baseline="0" dirty="0"/>
              <a:t> pas </a:t>
            </a:r>
            <a:r>
              <a:rPr lang="en-CA" baseline="0" dirty="0" err="1"/>
              <a:t>suffisante</a:t>
            </a:r>
            <a:r>
              <a:rPr lang="en-CA" baseline="0" dirty="0"/>
              <a:t>. </a:t>
            </a:r>
            <a:r>
              <a:rPr lang="en-CA" baseline="0" dirty="0" err="1"/>
              <a:t>C.à.d</a:t>
            </a:r>
            <a:r>
              <a:rPr lang="en-CA" baseline="0" dirty="0"/>
              <a:t>., </a:t>
            </a:r>
            <a:r>
              <a:rPr lang="en-CA" baseline="0" dirty="0" err="1"/>
              <a:t>si</a:t>
            </a:r>
            <a:r>
              <a:rPr lang="en-CA" baseline="0" dirty="0"/>
              <a:t> X et Y </a:t>
            </a:r>
            <a:r>
              <a:rPr lang="en-CA" baseline="0" dirty="0" err="1"/>
              <a:t>sont</a:t>
            </a:r>
            <a:r>
              <a:rPr lang="en-CA" baseline="0" dirty="0"/>
              <a:t> d-</a:t>
            </a:r>
            <a:r>
              <a:rPr lang="en-CA" baseline="0" dirty="0" err="1"/>
              <a:t>séparé</a:t>
            </a:r>
            <a:r>
              <a:rPr lang="en-CA" baseline="0" dirty="0"/>
              <a:t> par Z </a:t>
            </a:r>
            <a:r>
              <a:rPr lang="en-CA" baseline="0" dirty="0" err="1"/>
              <a:t>alors</a:t>
            </a:r>
            <a:r>
              <a:rPr lang="en-CA" baseline="0" dirty="0"/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est indépendant de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sachant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. Par contre, </a:t>
            </a:r>
            <a:r>
              <a:rPr lang="en-CA" baseline="0" dirty="0" err="1"/>
              <a:t>si</a:t>
            </a:r>
            <a:r>
              <a:rPr lang="en-CA" baseline="0" dirty="0"/>
              <a:t> X et Y ne </a:t>
            </a:r>
            <a:r>
              <a:rPr lang="en-CA" baseline="0" dirty="0" err="1"/>
              <a:t>sont</a:t>
            </a:r>
            <a:r>
              <a:rPr lang="en-CA" baseline="0" dirty="0"/>
              <a:t> d-</a:t>
            </a:r>
            <a:r>
              <a:rPr lang="en-CA" baseline="0" dirty="0" err="1"/>
              <a:t>séparé</a:t>
            </a:r>
            <a:r>
              <a:rPr lang="en-CA" baseline="0" dirty="0"/>
              <a:t> par Z on ne </a:t>
            </a:r>
            <a:r>
              <a:rPr lang="en-CA" baseline="0" dirty="0" err="1"/>
              <a:t>peut</a:t>
            </a:r>
            <a:r>
              <a:rPr lang="en-CA" baseline="0" dirty="0"/>
              <a:t> pas </a:t>
            </a:r>
            <a:r>
              <a:rPr lang="en-CA" baseline="0" dirty="0" err="1"/>
              <a:t>forcément</a:t>
            </a:r>
            <a:r>
              <a:rPr lang="en-CA" baseline="0" dirty="0"/>
              <a:t> </a:t>
            </a:r>
            <a:r>
              <a:rPr lang="en-CA" baseline="0" dirty="0" err="1"/>
              <a:t>conclure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est dépendant de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sachant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65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Oui.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Dans cette question, il ne s’agit pas d’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indépendence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conditionnel. Il s’agit d’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indépendence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à priori. Z est l’ensemble vide.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824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i="1" dirty="0">
                <a:ea typeface="ＭＳ Ｐゴシック" pitchFamily="34" charset="-128"/>
              </a:rPr>
              <a:t>Smoking</a:t>
            </a:r>
            <a:r>
              <a:rPr lang="fr-CA" altLang="ko-KR" dirty="0">
                <a:ea typeface="ＭＳ Ｐゴシック" pitchFamily="34" charset="-128"/>
              </a:rPr>
              <a:t>  et ses descendants </a:t>
            </a:r>
            <a:r>
              <a:rPr lang="fr-CA" altLang="ko-KR" i="1" dirty="0">
                <a:ea typeface="ＭＳ Ｐゴシック" pitchFamily="34" charset="-128"/>
              </a:rPr>
              <a:t>Cancer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Serum</a:t>
            </a:r>
            <a:r>
              <a:rPr lang="fr-CA" altLang="ko-KR" i="1" dirty="0">
                <a:ea typeface="ＭＳ Ｐゴシック" pitchFamily="34" charset="-128"/>
              </a:rPr>
              <a:t>-Calcium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Lung-</a:t>
            </a:r>
            <a:r>
              <a:rPr lang="fr-CA" altLang="ko-KR" i="1" dirty="0" err="1">
                <a:ea typeface="ＭＳ Ｐゴシック" pitchFamily="34" charset="-128"/>
              </a:rPr>
              <a:t>Tumor</a:t>
            </a:r>
            <a:r>
              <a:rPr lang="fr-CA" altLang="ko-KR" dirty="0">
                <a:ea typeface="ＭＳ Ｐゴシック" pitchFamily="34" charset="-128"/>
              </a:rPr>
              <a:t> ne sont pas observés</a:t>
            </a:r>
            <a:r>
              <a:rPr lang="fr-FR" altLang="ko-KR" dirty="0">
                <a:latin typeface="Arial" pitchFamily="34" charset="0"/>
                <a:ea typeface="ＭＳ Ｐゴシック" pitchFamily="34" charset="-128"/>
              </a:rPr>
              <a:t>.</a:t>
            </a:r>
            <a:r>
              <a:rPr lang="fr-FR" altLang="ko-KR" baseline="0" dirty="0">
                <a:latin typeface="Arial" pitchFamily="34" charset="0"/>
                <a:ea typeface="ＭＳ Ｐゴシック" pitchFamily="34" charset="-128"/>
              </a:rPr>
              <a:t> Autrement dit, Z est vide ici.</a:t>
            </a:r>
            <a:endParaRPr lang="fr-CA" altLang="ko-KR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Non.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Chemin qui passe par 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Exposure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-to-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Toxics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n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est pas bloqué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non 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chemin qui passe par 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Exposure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-to-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Toxics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n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est pas bloqué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Pas</a:t>
            </a:r>
            <a:r>
              <a:rPr lang="fr-FR" baseline="0" dirty="0">
                <a:latin typeface="Arial" pitchFamily="34" charset="0"/>
                <a:ea typeface="ＭＳ Ｐゴシック" pitchFamily="34" charset="-128"/>
              </a:rPr>
              <a:t> observé c.à.d. pas dans Z.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Non.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Lung-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Tumor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crée une dépendance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non 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Lung-</a:t>
            </a:r>
            <a:r>
              <a:rPr lang="fr-FR" dirty="0" err="1">
                <a:latin typeface="Arial" pitchFamily="34" charset="0"/>
                <a:ea typeface="ＭＳ Ｐゴシック" pitchFamily="34" charset="-128"/>
              </a:rPr>
              <a:t>Tumor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est observé. Il crée une dépendance.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En</a:t>
            </a:r>
            <a:r>
              <a:rPr lang="en-CA" baseline="0" dirty="0"/>
              <a:t> </a:t>
            </a:r>
            <a:r>
              <a:rPr lang="en-CA" baseline="0" dirty="0" err="1"/>
              <a:t>d’autre</a:t>
            </a:r>
            <a:r>
              <a:rPr lang="en-CA" baseline="0" dirty="0"/>
              <a:t> mots, la couverture de Markov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l’ensemble</a:t>
            </a:r>
            <a:r>
              <a:rPr lang="en-CA" baseline="0" dirty="0"/>
              <a:t> de variables qui font un “</a:t>
            </a:r>
            <a:r>
              <a:rPr lang="en-CA" baseline="0" dirty="0" err="1"/>
              <a:t>bouclier</a:t>
            </a:r>
            <a:r>
              <a:rPr lang="en-CA" baseline="0" dirty="0"/>
              <a:t> </a:t>
            </a:r>
            <a:r>
              <a:rPr lang="en-CA" baseline="0" dirty="0" err="1"/>
              <a:t>d’independence</a:t>
            </a:r>
            <a:r>
              <a:rPr lang="en-CA" baseline="0" dirty="0"/>
              <a:t>” pour </a:t>
            </a:r>
            <a:r>
              <a:rPr lang="en-CA" baseline="0" dirty="0" err="1"/>
              <a:t>une</a:t>
            </a:r>
            <a:r>
              <a:rPr lang="en-CA" baseline="0" dirty="0"/>
              <a:t> variable. Pour </a:t>
            </a:r>
            <a:r>
              <a:rPr lang="en-CA" baseline="0" dirty="0" err="1"/>
              <a:t>prédire</a:t>
            </a:r>
            <a:r>
              <a:rPr lang="en-CA" baseline="0" dirty="0"/>
              <a:t> le </a:t>
            </a:r>
            <a:r>
              <a:rPr lang="en-CA" baseline="0" dirty="0" err="1"/>
              <a:t>comportement</a:t>
            </a:r>
            <a:r>
              <a:rPr lang="en-CA" baseline="0" dirty="0"/>
              <a:t> </a:t>
            </a:r>
            <a:r>
              <a:rPr lang="en-CA" baseline="0" dirty="0" err="1"/>
              <a:t>d’une</a:t>
            </a:r>
            <a:r>
              <a:rPr lang="en-CA" baseline="0" dirty="0"/>
              <a:t> variable (</a:t>
            </a:r>
            <a:r>
              <a:rPr lang="en-CA" baseline="0" dirty="0" err="1"/>
              <a:t>calculer</a:t>
            </a:r>
            <a:r>
              <a:rPr lang="en-CA" baseline="0" dirty="0"/>
              <a:t> la </a:t>
            </a:r>
            <a:r>
              <a:rPr lang="en-CA" baseline="0" dirty="0" err="1"/>
              <a:t>probabilité</a:t>
            </a:r>
            <a:r>
              <a:rPr lang="en-CA" baseline="0" dirty="0"/>
              <a:t>), </a:t>
            </a:r>
            <a:r>
              <a:rPr lang="en-CA" baseline="0" dirty="0" err="1"/>
              <a:t>il</a:t>
            </a:r>
            <a:r>
              <a:rPr lang="en-CA" baseline="0" dirty="0"/>
              <a:t> </a:t>
            </a:r>
            <a:r>
              <a:rPr lang="en-CA" baseline="0" dirty="0" err="1"/>
              <a:t>suffit</a:t>
            </a:r>
            <a:r>
              <a:rPr lang="en-CA" baseline="0" dirty="0"/>
              <a:t> de </a:t>
            </a:r>
            <a:r>
              <a:rPr lang="en-CA" baseline="0" dirty="0" err="1"/>
              <a:t>conaître</a:t>
            </a:r>
            <a:r>
              <a:rPr lang="en-CA" baseline="0" dirty="0"/>
              <a:t> </a:t>
            </a:r>
            <a:r>
              <a:rPr lang="en-CA" baseline="0" dirty="0" err="1"/>
              <a:t>sa</a:t>
            </a:r>
            <a:r>
              <a:rPr lang="en-CA" baseline="0" dirty="0"/>
              <a:t> couverture de Markov. </a:t>
            </a:r>
            <a:r>
              <a:rPr lang="en-CA" baseline="0" dirty="0" err="1"/>
              <a:t>Conaître</a:t>
            </a:r>
            <a:r>
              <a:rPr lang="en-CA" baseline="0" dirty="0"/>
              <a:t> les </a:t>
            </a:r>
            <a:r>
              <a:rPr lang="en-CA" baseline="0" dirty="0" err="1"/>
              <a:t>autres</a:t>
            </a:r>
            <a:r>
              <a:rPr lang="en-CA" baseline="0" dirty="0"/>
              <a:t> variables </a:t>
            </a:r>
            <a:r>
              <a:rPr lang="en-CA" baseline="0" dirty="0" err="1"/>
              <a:t>en</a:t>
            </a:r>
            <a:r>
              <a:rPr lang="en-CA" baseline="0" dirty="0"/>
              <a:t> </a:t>
            </a:r>
            <a:r>
              <a:rPr lang="en-CA" baseline="0" dirty="0" err="1"/>
              <a:t>dehors</a:t>
            </a:r>
            <a:r>
              <a:rPr lang="en-CA" baseline="0" dirty="0"/>
              <a:t> de la couverture de Markov </a:t>
            </a:r>
            <a:r>
              <a:rPr lang="en-CA" baseline="0" dirty="0" err="1"/>
              <a:t>n’influence</a:t>
            </a:r>
            <a:r>
              <a:rPr lang="en-CA" baseline="0" dirty="0"/>
              <a:t> pas la </a:t>
            </a:r>
            <a:r>
              <a:rPr lang="en-CA" baseline="0" dirty="0" err="1"/>
              <a:t>probabilité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 err="1"/>
              <a:t>En</a:t>
            </a:r>
            <a:r>
              <a:rPr lang="en-CA" baseline="0" dirty="0"/>
              <a:t> fait, la couverture de Markov </a:t>
            </a:r>
            <a:r>
              <a:rPr lang="en-CA" baseline="0" dirty="0" err="1"/>
              <a:t>d’une</a:t>
            </a:r>
            <a:r>
              <a:rPr lang="en-CA" baseline="0" dirty="0"/>
              <a:t> variable </a:t>
            </a:r>
            <a:r>
              <a:rPr lang="en-CA" baseline="0" dirty="0" err="1"/>
              <a:t>est</a:t>
            </a:r>
            <a:r>
              <a:rPr lang="en-CA" baseline="0" dirty="0"/>
              <a:t> le plus petit sous-ensemble de variables qui D-</a:t>
            </a:r>
            <a:r>
              <a:rPr lang="en-CA" baseline="0" dirty="0" err="1"/>
              <a:t>sépare</a:t>
            </a:r>
            <a:r>
              <a:rPr lang="en-CA" baseline="0" dirty="0"/>
              <a:t> la variable </a:t>
            </a:r>
            <a:r>
              <a:rPr lang="en-CA" baseline="0" dirty="0" err="1"/>
              <a:t>d’autres</a:t>
            </a:r>
            <a:r>
              <a:rPr lang="en-CA" baseline="0" dirty="0"/>
              <a:t> variables.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l’ensemble</a:t>
            </a:r>
            <a:r>
              <a:rPr lang="en-CA" baseline="0" dirty="0"/>
              <a:t> de D-separation minimal.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245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32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4419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3872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9575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161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ko-KR">
                <a:solidFill>
                  <a:srgbClr val="000099"/>
                </a:solidFill>
                <a:latin typeface="Arial" pitchFamily="34" charset="0"/>
                <a:ea typeface="Gulim" pitchFamily="34" charset="-127"/>
              </a:rPr>
              <a:t>Voir la note 5 en bas de la page 505 dans le livre.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Note: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 ici,</a:t>
            </a:r>
            <a:endParaRPr lang="fr-CA" altLang="ko-KR" dirty="0">
              <a:latin typeface="Arial" pitchFamily="34" charset="0"/>
              <a:ea typeface="ＭＳ Ｐゴシック" pitchFamily="34" charset="-128"/>
            </a:endParaRPr>
          </a:p>
          <a:p>
            <a:endParaRPr lang="fr-CA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b-&gt; c : </a:t>
            </a:r>
            <a:r>
              <a:rPr lang="fr-CA" dirty="0" err="1">
                <a:latin typeface="Arial" pitchFamily="34" charset="0"/>
                <a:ea typeface="ＭＳ Ｐゴシック" pitchFamily="34" charset="-128"/>
              </a:rPr>
              <a:t>burglary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 -&gt; cambriolage</a:t>
            </a:r>
          </a:p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e-&gt; s : </a:t>
            </a:r>
            <a:r>
              <a:rPr lang="fr-CA" dirty="0" err="1">
                <a:latin typeface="Arial" pitchFamily="34" charset="0"/>
                <a:ea typeface="ＭＳ Ｐゴシック" pitchFamily="34" charset="-128"/>
              </a:rPr>
              <a:t>earthquake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 -&gt; </a:t>
            </a:r>
            <a:r>
              <a:rPr lang="fr-CA" dirty="0" err="1">
                <a:latin typeface="Arial" pitchFamily="34" charset="0"/>
                <a:ea typeface="ＭＳ Ｐゴシック" pitchFamily="34" charset="-128"/>
              </a:rPr>
              <a:t>seisme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  <a:p>
            <a:endParaRPr lang="fr-CA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Aussi, l’expression est pour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 une valeur fixe (vraie ou faux) de la variable C (Cambriolage), donc je l’ai mis en </a:t>
            </a:r>
            <a:r>
              <a:rPr lang="fr-CA" baseline="0" dirty="0" err="1">
                <a:latin typeface="Arial" pitchFamily="34" charset="0"/>
                <a:ea typeface="ＭＳ Ｐゴシック" pitchFamily="34" charset="-128"/>
              </a:rPr>
              <a:t>miniscule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endParaRPr lang="fr-CA" baseline="0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Il faudrait calculer pour C=vrai et C=faux pour avoir la distribution </a:t>
            </a:r>
            <a:r>
              <a:rPr lang="fr-CA" baseline="0" dirty="0" err="1">
                <a:latin typeface="Arial" pitchFamily="34" charset="0"/>
                <a:ea typeface="ＭＳ Ｐゴシック" pitchFamily="34" charset="-128"/>
              </a:rPr>
              <a:t>poir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 P(</a:t>
            </a:r>
            <a:r>
              <a:rPr lang="fr-CA" baseline="0" dirty="0" err="1">
                <a:latin typeface="Arial" pitchFamily="34" charset="0"/>
                <a:ea typeface="ＭＳ Ｐゴシック" pitchFamily="34" charset="-128"/>
              </a:rPr>
              <a:t>C|j,m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).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P(T|F,M)= </a:t>
            </a:r>
            <a:r>
              <a:rPr lang="fr-CA" dirty="0" err="1"/>
              <a:t>Sum_y</a:t>
            </a:r>
            <a:r>
              <a:rPr lang="fr-CA" baseline="0" dirty="0"/>
              <a:t> P(</a:t>
            </a:r>
            <a:r>
              <a:rPr lang="fr-CA" baseline="0" dirty="0" err="1"/>
              <a:t>T,y|F,M</a:t>
            </a:r>
            <a:r>
              <a:rPr lang="fr-CA" baseline="0" dirty="0"/>
              <a:t>)= </a:t>
            </a:r>
            <a:r>
              <a:rPr lang="fr-CA" baseline="0" dirty="0" err="1"/>
              <a:t>Sum_h,o</a:t>
            </a:r>
            <a:r>
              <a:rPr lang="fr-CA" baseline="0" dirty="0"/>
              <a:t> P(</a:t>
            </a:r>
            <a:r>
              <a:rPr lang="fr-CA" baseline="0" dirty="0" err="1"/>
              <a:t>T,h,o|F,M</a:t>
            </a:r>
            <a:r>
              <a:rPr lang="fr-CA" baseline="0" dirty="0"/>
              <a:t>)= </a:t>
            </a:r>
            <a:r>
              <a:rPr lang="fr-CA" baseline="0" dirty="0" err="1"/>
              <a:t>Sum_j,o</a:t>
            </a:r>
            <a:r>
              <a:rPr lang="fr-CA" baseline="0" dirty="0"/>
              <a:t> P(</a:t>
            </a:r>
            <a:r>
              <a:rPr lang="fr-CA" baseline="0" dirty="0" err="1"/>
              <a:t>H|F,m</a:t>
            </a:r>
            <a:r>
              <a:rPr lang="fr-CA" baseline="0" dirty="0"/>
              <a:t>)*P(o)*P(T|H,M)</a:t>
            </a:r>
            <a:endParaRPr lang="en-CA" dirty="0"/>
          </a:p>
          <a:p>
            <a:endParaRPr lang="en-CA" dirty="0"/>
          </a:p>
          <a:p>
            <a:r>
              <a:rPr lang="en-CA" dirty="0"/>
              <a:t>On </a:t>
            </a:r>
            <a:r>
              <a:rPr lang="en-CA" dirty="0" err="1"/>
              <a:t>énumère</a:t>
            </a:r>
            <a:r>
              <a:rPr lang="en-CA" dirty="0"/>
              <a:t> les</a:t>
            </a:r>
            <a:r>
              <a:rPr lang="en-CA" baseline="0" dirty="0"/>
              <a:t> </a:t>
            </a:r>
            <a:r>
              <a:rPr lang="en-CA" baseline="0" dirty="0" err="1"/>
              <a:t>valeurs</a:t>
            </a:r>
            <a:r>
              <a:rPr lang="en-CA" baseline="0" dirty="0"/>
              <a:t> </a:t>
            </a:r>
            <a:r>
              <a:rPr lang="en-CA" baseline="0" dirty="0" err="1"/>
              <a:t>possibles</a:t>
            </a:r>
            <a:r>
              <a:rPr lang="en-CA" baseline="0" dirty="0"/>
              <a:t> des variables </a:t>
            </a:r>
            <a:r>
              <a:rPr lang="en-CA" baseline="0" dirty="0" err="1"/>
              <a:t>cachées</a:t>
            </a:r>
            <a:r>
              <a:rPr lang="en-CA" baseline="0" dirty="0"/>
              <a:t>, en </a:t>
            </a:r>
            <a:r>
              <a:rPr lang="en-CA" baseline="0" dirty="0" err="1"/>
              <a:t>ayant</a:t>
            </a:r>
            <a:r>
              <a:rPr lang="en-CA" baseline="0" dirty="0"/>
              <a:t> </a:t>
            </a:r>
            <a:r>
              <a:rPr lang="en-CA" baseline="0" dirty="0" err="1"/>
              <a:t>fixée</a:t>
            </a:r>
            <a:r>
              <a:rPr lang="en-CA" baseline="0" dirty="0"/>
              <a:t> la </a:t>
            </a:r>
            <a:r>
              <a:rPr lang="en-CA" baseline="0" dirty="0" err="1"/>
              <a:t>valeur</a:t>
            </a:r>
            <a:r>
              <a:rPr lang="en-CA" baseline="0" dirty="0"/>
              <a:t> des variables </a:t>
            </a:r>
            <a:r>
              <a:rPr lang="en-CA" baseline="0" dirty="0" err="1"/>
              <a:t>d’interrogation</a:t>
            </a:r>
            <a:r>
              <a:rPr lang="en-CA" baseline="0" dirty="0"/>
              <a:t> (T=</a:t>
            </a:r>
            <a:r>
              <a:rPr lang="en-CA" baseline="0" dirty="0" err="1"/>
              <a:t>vrai</a:t>
            </a:r>
            <a:r>
              <a:rPr lang="en-CA" baseline="0" dirty="0"/>
              <a:t>) et des variables </a:t>
            </a:r>
            <a:r>
              <a:rPr lang="en-CA" baseline="0" dirty="0" err="1"/>
              <a:t>observées</a:t>
            </a:r>
            <a:r>
              <a:rPr lang="en-CA" baseline="0" dirty="0"/>
              <a:t> (F=faux, M=</a:t>
            </a:r>
            <a:r>
              <a:rPr lang="en-CA" baseline="0" dirty="0" err="1"/>
              <a:t>vrai</a:t>
            </a:r>
            <a:r>
              <a:rPr lang="en-CA" baseline="0" dirty="0"/>
              <a:t>) (en rouge).</a:t>
            </a:r>
          </a:p>
          <a:p>
            <a:endParaRPr lang="en-CA" baseline="0" dirty="0"/>
          </a:p>
          <a:p>
            <a:r>
              <a:rPr lang="en-CA" baseline="0" dirty="0"/>
              <a:t>Note, on a P(H|F=</a:t>
            </a:r>
            <a:r>
              <a:rPr lang="en-CA" baseline="0" dirty="0" err="1"/>
              <a:t>faux,M</a:t>
            </a:r>
            <a:r>
              <a:rPr lang="en-CA" baseline="0" dirty="0"/>
              <a:t>=</a:t>
            </a:r>
            <a:r>
              <a:rPr lang="en-CA" baseline="0" dirty="0" err="1"/>
              <a:t>vrai</a:t>
            </a:r>
            <a:r>
              <a:rPr lang="en-CA" baseline="0" dirty="0"/>
              <a:t>)=1. </a:t>
            </a:r>
            <a:r>
              <a:rPr lang="en-CA" baseline="0" dirty="0" err="1"/>
              <a:t>Donc</a:t>
            </a:r>
            <a:r>
              <a:rPr lang="en-CA" baseline="0" dirty="0"/>
              <a:t>, on ne </a:t>
            </a:r>
            <a:r>
              <a:rPr lang="en-CA" baseline="0" dirty="0" err="1"/>
              <a:t>peut</a:t>
            </a:r>
            <a:r>
              <a:rPr lang="en-CA" baseline="0" dirty="0"/>
              <a:t> pas </a:t>
            </a:r>
            <a:r>
              <a:rPr lang="en-CA" baseline="0" dirty="0" err="1"/>
              <a:t>avoir</a:t>
            </a:r>
            <a:r>
              <a:rPr lang="en-CA" baseline="0" dirty="0"/>
              <a:t> H=faux. </a:t>
            </a:r>
            <a:r>
              <a:rPr lang="en-CA" baseline="0" dirty="0" err="1"/>
              <a:t>C’est</a:t>
            </a:r>
            <a:r>
              <a:rPr lang="en-CA" baseline="0" dirty="0"/>
              <a:t> pour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les </a:t>
            </a:r>
            <a:r>
              <a:rPr lang="en-CA" baseline="0" dirty="0" err="1"/>
              <a:t>deux</a:t>
            </a:r>
            <a:r>
              <a:rPr lang="en-CA" baseline="0" dirty="0"/>
              <a:t> premières </a:t>
            </a:r>
            <a:r>
              <a:rPr lang="en-CA" baseline="0" dirty="0" err="1"/>
              <a:t>lignes</a:t>
            </a:r>
            <a:r>
              <a:rPr lang="en-CA" baseline="0" dirty="0"/>
              <a:t> </a:t>
            </a:r>
            <a:r>
              <a:rPr lang="en-CA" baseline="0" dirty="0" err="1"/>
              <a:t>ont</a:t>
            </a:r>
            <a:r>
              <a:rPr lang="en-CA" baseline="0" dirty="0"/>
              <a:t> P(H|F,M) </a:t>
            </a:r>
            <a:r>
              <a:rPr lang="en-CA" baseline="0" dirty="0" err="1"/>
              <a:t>mis</a:t>
            </a:r>
            <a:r>
              <a:rPr lang="en-CA" baseline="0" dirty="0"/>
              <a:t> à 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976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6358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Cancer</a:t>
            </a:r>
            <a:r>
              <a:rPr lang="en-CA" baseline="0" dirty="0"/>
              <a:t> la </a:t>
            </a:r>
            <a:r>
              <a:rPr lang="en-CA" baseline="0" dirty="0" err="1"/>
              <a:t>capacité</a:t>
            </a:r>
            <a:r>
              <a:rPr lang="en-CA" baseline="0" dirty="0"/>
              <a:t> du corps </a:t>
            </a:r>
            <a:r>
              <a:rPr lang="en-CA" baseline="0" dirty="0" err="1"/>
              <a:t>humain</a:t>
            </a:r>
            <a:r>
              <a:rPr lang="en-CA" baseline="0" dirty="0"/>
              <a:t> à </a:t>
            </a:r>
            <a:r>
              <a:rPr lang="en-CA" baseline="0" dirty="0" err="1"/>
              <a:t>maintenir</a:t>
            </a:r>
            <a:r>
              <a:rPr lang="en-CA" baseline="0" dirty="0"/>
              <a:t> un </a:t>
            </a:r>
            <a:r>
              <a:rPr lang="en-CA" baseline="0" dirty="0" err="1"/>
              <a:t>taux</a:t>
            </a:r>
            <a:r>
              <a:rPr lang="en-CA" baseline="0" dirty="0"/>
              <a:t> de calcium normal – on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détecter</a:t>
            </a:r>
            <a:r>
              <a:rPr lang="en-CA" baseline="0" dirty="0"/>
              <a:t> un cancer en </a:t>
            </a:r>
            <a:r>
              <a:rPr lang="en-CA" baseline="0" dirty="0" err="1"/>
              <a:t>mesurant</a:t>
            </a:r>
            <a:r>
              <a:rPr lang="en-CA" baseline="0" dirty="0"/>
              <a:t> le </a:t>
            </a:r>
            <a:r>
              <a:rPr lang="en-CA" baseline="0" dirty="0" err="1"/>
              <a:t>taux</a:t>
            </a:r>
            <a:r>
              <a:rPr lang="en-CA" baseline="0" dirty="0"/>
              <a:t> de calcium</a:t>
            </a:r>
          </a:p>
          <a:p>
            <a:r>
              <a:rPr lang="en-CA" baseline="0" dirty="0"/>
              <a:t>Cancer influence le fait </a:t>
            </a:r>
            <a:r>
              <a:rPr lang="en-CA" baseline="0" dirty="0" err="1"/>
              <a:t>d’avoir</a:t>
            </a:r>
            <a:r>
              <a:rPr lang="en-CA" baseline="0" dirty="0"/>
              <a:t> un </a:t>
            </a:r>
            <a:r>
              <a:rPr lang="en-CA" baseline="0" dirty="0" err="1"/>
              <a:t>tumeur</a:t>
            </a:r>
            <a:r>
              <a:rPr lang="en-CA" baseline="0" dirty="0"/>
              <a:t> au </a:t>
            </a:r>
            <a:r>
              <a:rPr lang="en-CA" baseline="0" dirty="0" err="1"/>
              <a:t>poumon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7018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2735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X=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= α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X=x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 ≈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/ 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’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x’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/ 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</a:t>
            </a:r>
            <a:br>
              <a:rPr lang="fr-CA" altLang="ko-KR" dirty="0">
                <a:ea typeface="ＭＳ Ｐゴシック" pitchFamily="34" charset="-128"/>
              </a:rPr>
            </a:b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où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est le nombre de fois que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 a été échantillonné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et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’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x’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est le nombre de fois que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</a:p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Ici</a:t>
            </a:r>
            <a:r>
              <a:rPr lang="en-CA" dirty="0"/>
              <a:t>, je </a:t>
            </a:r>
            <a:r>
              <a:rPr lang="en-CA" dirty="0" err="1"/>
              <a:t>montre</a:t>
            </a:r>
            <a:r>
              <a:rPr lang="en-CA" dirty="0"/>
              <a:t> </a:t>
            </a:r>
            <a:r>
              <a:rPr lang="en-CA" dirty="0" err="1"/>
              <a:t>seulement</a:t>
            </a:r>
            <a:r>
              <a:rPr lang="en-CA" dirty="0"/>
              <a:t> les</a:t>
            </a:r>
            <a:r>
              <a:rPr lang="en-CA" baseline="0" dirty="0"/>
              <a:t> </a:t>
            </a:r>
            <a:r>
              <a:rPr lang="en-CA" baseline="0" dirty="0" err="1"/>
              <a:t>échantillons</a:t>
            </a:r>
            <a:r>
              <a:rPr lang="en-CA" baseline="0" dirty="0"/>
              <a:t> </a:t>
            </a:r>
            <a:r>
              <a:rPr lang="en-CA" baseline="0" dirty="0" err="1"/>
              <a:t>où</a:t>
            </a:r>
            <a:r>
              <a:rPr lang="en-CA" baseline="0" dirty="0"/>
              <a:t> M=</a:t>
            </a:r>
            <a:r>
              <a:rPr lang="en-CA" baseline="0" dirty="0" err="1"/>
              <a:t>vrai</a:t>
            </a:r>
            <a:r>
              <a:rPr lang="en-CA" baseline="0" dirty="0"/>
              <a:t> (variable </a:t>
            </a:r>
            <a:r>
              <a:rPr lang="en-CA" baseline="0" dirty="0" err="1"/>
              <a:t>observée</a:t>
            </a:r>
            <a:r>
              <a:rPr lang="en-CA" baseline="0" dirty="0"/>
              <a:t>). Les </a:t>
            </a:r>
            <a:r>
              <a:rPr lang="en-CA" baseline="0" dirty="0" err="1"/>
              <a:t>autres</a:t>
            </a:r>
            <a:r>
              <a:rPr lang="en-CA" baseline="0" dirty="0"/>
              <a:t> </a:t>
            </a:r>
            <a:r>
              <a:rPr lang="en-CA" baseline="0" dirty="0" err="1"/>
              <a:t>échantillons</a:t>
            </a:r>
            <a:r>
              <a:rPr lang="en-CA" baseline="0" dirty="0"/>
              <a:t> </a:t>
            </a:r>
            <a:r>
              <a:rPr lang="en-CA" baseline="0" dirty="0" err="1"/>
              <a:t>sont</a:t>
            </a:r>
            <a:r>
              <a:rPr lang="en-CA" baseline="0" dirty="0"/>
              <a:t> </a:t>
            </a:r>
            <a:r>
              <a:rPr lang="en-CA" baseline="0" dirty="0" err="1"/>
              <a:t>rejetées</a:t>
            </a:r>
            <a:r>
              <a:rPr lang="en-CA" baseline="0" dirty="0"/>
              <a:t>. Par </a:t>
            </a:r>
            <a:r>
              <a:rPr lang="en-CA" baseline="0" dirty="0" err="1"/>
              <a:t>conséquent</a:t>
            </a:r>
            <a:r>
              <a:rPr lang="en-CA" baseline="0" dirty="0"/>
              <a:t>, la variable M </a:t>
            </a:r>
            <a:r>
              <a:rPr lang="en-CA" baseline="0" dirty="0" err="1"/>
              <a:t>n’apparait</a:t>
            </a:r>
            <a:r>
              <a:rPr lang="en-CA" baseline="0" dirty="0"/>
              <a:t> pas </a:t>
            </a:r>
            <a:r>
              <a:rPr lang="en-CA" baseline="0" dirty="0" err="1"/>
              <a:t>dans</a:t>
            </a:r>
            <a:r>
              <a:rPr lang="en-CA" baseline="0" dirty="0"/>
              <a:t> ma table.</a:t>
            </a:r>
          </a:p>
          <a:p>
            <a:endParaRPr lang="en-CA" baseline="0" dirty="0"/>
          </a:p>
          <a:p>
            <a:r>
              <a:rPr lang="en-CA" baseline="0" dirty="0" err="1"/>
              <a:t>Chaque</a:t>
            </a:r>
            <a:r>
              <a:rPr lang="en-CA" baseline="0" dirty="0"/>
              <a:t> </a:t>
            </a:r>
            <a:r>
              <a:rPr lang="en-CA" baseline="0" dirty="0" err="1"/>
              <a:t>échantillon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généré</a:t>
            </a:r>
            <a:r>
              <a:rPr lang="en-CA" baseline="0" dirty="0"/>
              <a:t> </a:t>
            </a:r>
            <a:r>
              <a:rPr lang="en-CA" baseline="0" dirty="0" err="1"/>
              <a:t>en</a:t>
            </a:r>
            <a:r>
              <a:rPr lang="en-CA" baseline="0" dirty="0"/>
              <a:t> simulant le </a:t>
            </a:r>
            <a:r>
              <a:rPr lang="en-CA" baseline="0" dirty="0" err="1"/>
              <a:t>réseau</a:t>
            </a:r>
            <a:r>
              <a:rPr lang="en-CA" baseline="0" dirty="0"/>
              <a:t> </a:t>
            </a:r>
            <a:r>
              <a:rPr lang="en-CA" baseline="0" dirty="0" err="1"/>
              <a:t>bayésien</a:t>
            </a:r>
            <a:r>
              <a:rPr lang="en-CA" baseline="0" dirty="0"/>
              <a:t> en </a:t>
            </a:r>
            <a:r>
              <a:rPr lang="en-CA" baseline="0" dirty="0" err="1"/>
              <a:t>suivant</a:t>
            </a:r>
            <a:r>
              <a:rPr lang="en-CA" baseline="0" dirty="0"/>
              <a:t> </a:t>
            </a:r>
            <a:r>
              <a:rPr lang="en-CA" baseline="0" dirty="0" err="1"/>
              <a:t>sa</a:t>
            </a:r>
            <a:r>
              <a:rPr lang="en-CA" baseline="0" dirty="0"/>
              <a:t> </a:t>
            </a:r>
            <a:r>
              <a:rPr lang="en-CA" baseline="0" dirty="0" err="1"/>
              <a:t>topologie</a:t>
            </a:r>
            <a:r>
              <a:rPr lang="en-CA" baseline="0" dirty="0"/>
              <a:t>, en </a:t>
            </a:r>
            <a:r>
              <a:rPr lang="en-CA" baseline="0" dirty="0" err="1"/>
              <a:t>commençant</a:t>
            </a:r>
            <a:r>
              <a:rPr lang="en-CA" baseline="0" dirty="0"/>
              <a:t> par les variables sans parents.</a:t>
            </a:r>
          </a:p>
          <a:p>
            <a:endParaRPr lang="en-CA" baseline="0" dirty="0"/>
          </a:p>
          <a:p>
            <a:r>
              <a:rPr lang="en-CA" baseline="0" dirty="0"/>
              <a:t>Par </a:t>
            </a:r>
            <a:r>
              <a:rPr lang="en-CA" baseline="0" dirty="0" err="1"/>
              <a:t>exemple</a:t>
            </a:r>
            <a:r>
              <a:rPr lang="en-CA" baseline="0" dirty="0"/>
              <a:t>, pour </a:t>
            </a:r>
            <a:r>
              <a:rPr lang="en-CA" baseline="0" dirty="0" err="1"/>
              <a:t>échantilloner</a:t>
            </a:r>
            <a:r>
              <a:rPr lang="en-CA" baseline="0" dirty="0"/>
              <a:t> F, imaginer que </a:t>
            </a:r>
            <a:r>
              <a:rPr lang="en-CA" baseline="0" dirty="0" err="1"/>
              <a:t>j’ai</a:t>
            </a:r>
            <a:r>
              <a:rPr lang="en-CA" baseline="0" dirty="0"/>
              <a:t> un </a:t>
            </a:r>
            <a:r>
              <a:rPr lang="en-CA" baseline="0" dirty="0" err="1"/>
              <a:t>générateur</a:t>
            </a:r>
            <a:r>
              <a:rPr lang="en-CA" baseline="0" dirty="0"/>
              <a:t> de </a:t>
            </a:r>
            <a:r>
              <a:rPr lang="en-CA" baseline="0" dirty="0" err="1"/>
              <a:t>nonmbre</a:t>
            </a:r>
            <a:r>
              <a:rPr lang="en-CA" baseline="0" dirty="0"/>
              <a:t> </a:t>
            </a:r>
            <a:r>
              <a:rPr lang="en-CA" baseline="0" dirty="0" err="1"/>
              <a:t>aléatoire</a:t>
            </a:r>
            <a:r>
              <a:rPr lang="en-CA" baseline="0" dirty="0"/>
              <a:t> sur </a:t>
            </a:r>
            <a:r>
              <a:rPr lang="en-CA" baseline="0" dirty="0" err="1"/>
              <a:t>l’intervalle</a:t>
            </a:r>
            <a:r>
              <a:rPr lang="en-CA" baseline="0" dirty="0"/>
              <a:t> [0,1], </a:t>
            </a:r>
            <a:r>
              <a:rPr lang="en-CA" baseline="0" dirty="0" err="1"/>
              <a:t>s’il</a:t>
            </a:r>
            <a:r>
              <a:rPr lang="en-CA" baseline="0" dirty="0"/>
              <a:t> me </a:t>
            </a:r>
            <a:r>
              <a:rPr lang="en-CA" baseline="0" dirty="0" err="1"/>
              <a:t>retourne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valeur</a:t>
            </a:r>
            <a:r>
              <a:rPr lang="en-CA" baseline="0" dirty="0"/>
              <a:t> </a:t>
            </a:r>
            <a:r>
              <a:rPr lang="en-CA" baseline="0" dirty="0" err="1"/>
              <a:t>inférieur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égale</a:t>
            </a:r>
            <a:r>
              <a:rPr lang="en-CA" baseline="0" dirty="0"/>
              <a:t> à 0.2, </a:t>
            </a:r>
            <a:r>
              <a:rPr lang="en-CA" baseline="0" dirty="0" err="1"/>
              <a:t>j’assigne</a:t>
            </a:r>
            <a:r>
              <a:rPr lang="en-CA" baseline="0" dirty="0"/>
              <a:t> F à </a:t>
            </a:r>
            <a:r>
              <a:rPr lang="en-CA" baseline="0" dirty="0" err="1"/>
              <a:t>vrai</a:t>
            </a:r>
            <a:r>
              <a:rPr lang="en-CA" baseline="0" dirty="0"/>
              <a:t>, </a:t>
            </a:r>
            <a:r>
              <a:rPr lang="en-CA" baseline="0" dirty="0" err="1"/>
              <a:t>sinon</a:t>
            </a:r>
            <a:r>
              <a:rPr lang="en-CA" baseline="0" dirty="0"/>
              <a:t> à faux.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93933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9642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Ici</a:t>
            </a:r>
            <a:r>
              <a:rPr lang="en-CA" dirty="0"/>
              <a:t> delta=1</a:t>
            </a:r>
          </a:p>
        </p:txBody>
      </p:sp>
    </p:spTree>
    <p:extLst>
      <p:ext uri="{BB962C8B-B14F-4D97-AF65-F5344CB8AC3E}">
        <p14:creationId xmlns:p14="http://schemas.microsoft.com/office/powerpoint/2010/main" val="26053173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Ici</a:t>
            </a:r>
            <a:r>
              <a:rPr lang="en-CA"/>
              <a:t> delta=1</a:t>
            </a:r>
          </a:p>
        </p:txBody>
      </p:sp>
    </p:spTree>
    <p:extLst>
      <p:ext uri="{BB962C8B-B14F-4D97-AF65-F5344CB8AC3E}">
        <p14:creationId xmlns:p14="http://schemas.microsoft.com/office/powerpoint/2010/main" val="26053173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Ici</a:t>
            </a:r>
            <a:r>
              <a:rPr lang="en-CA"/>
              <a:t> delta=1</a:t>
            </a:r>
          </a:p>
        </p:txBody>
      </p:sp>
    </p:spTree>
    <p:extLst>
      <p:ext uri="{BB962C8B-B14F-4D97-AF65-F5344CB8AC3E}">
        <p14:creationId xmlns:p14="http://schemas.microsoft.com/office/powerpoint/2010/main" val="26053173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Jusque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dans</a:t>
            </a:r>
            <a:r>
              <a:rPr lang="en-CA" dirty="0"/>
              <a:t> </a:t>
            </a:r>
            <a:r>
              <a:rPr lang="en-CA" dirty="0" err="1"/>
              <a:t>mon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baseline="0" dirty="0"/>
              <a:t> </a:t>
            </a:r>
            <a:r>
              <a:rPr lang="en-CA" baseline="0" dirty="0" err="1"/>
              <a:t>j’ai</a:t>
            </a:r>
            <a:r>
              <a:rPr lang="en-CA" baseline="0" dirty="0"/>
              <a:t> </a:t>
            </a:r>
            <a:r>
              <a:rPr lang="en-CA" baseline="0" dirty="0" err="1"/>
              <a:t>supposé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l’on</a:t>
            </a:r>
            <a:r>
              <a:rPr lang="en-CA" baseline="0" dirty="0"/>
              <a:t> </a:t>
            </a:r>
            <a:r>
              <a:rPr lang="en-CA" baseline="0" dirty="0" err="1"/>
              <a:t>observait</a:t>
            </a:r>
            <a:r>
              <a:rPr lang="en-CA" baseline="0" dirty="0"/>
              <a:t> </a:t>
            </a:r>
            <a:r>
              <a:rPr lang="en-CA" baseline="0" dirty="0" err="1"/>
              <a:t>toutes</a:t>
            </a:r>
            <a:r>
              <a:rPr lang="en-CA" baseline="0" dirty="0"/>
              <a:t> les variables du RB.</a:t>
            </a:r>
          </a:p>
          <a:p>
            <a:endParaRPr lang="en-CA" baseline="0" dirty="0"/>
          </a:p>
          <a:p>
            <a:r>
              <a:rPr lang="en-CA" baseline="0" dirty="0"/>
              <a:t>Pour des </a:t>
            </a:r>
            <a:r>
              <a:rPr lang="en-CA" baseline="0" dirty="0" err="1"/>
              <a:t>cas</a:t>
            </a:r>
            <a:r>
              <a:rPr lang="en-CA" baseline="0" dirty="0"/>
              <a:t> complexes, en </a:t>
            </a:r>
            <a:r>
              <a:rPr lang="en-CA" baseline="0" dirty="0" err="1"/>
              <a:t>général</a:t>
            </a:r>
            <a:r>
              <a:rPr lang="en-CA" baseline="0" dirty="0"/>
              <a:t>, on ne </a:t>
            </a:r>
            <a:r>
              <a:rPr lang="en-CA" baseline="0" dirty="0" err="1"/>
              <a:t>peut</a:t>
            </a:r>
            <a:r>
              <a:rPr lang="en-CA" baseline="0" dirty="0"/>
              <a:t> pas observer </a:t>
            </a:r>
            <a:r>
              <a:rPr lang="en-CA" baseline="0" dirty="0" err="1"/>
              <a:t>toutes</a:t>
            </a:r>
            <a:r>
              <a:rPr lang="en-CA" baseline="0" dirty="0"/>
              <a:t> les variables. Pour </a:t>
            </a:r>
            <a:r>
              <a:rPr lang="en-CA" baseline="0" dirty="0" err="1"/>
              <a:t>l’exemple</a:t>
            </a:r>
            <a:r>
              <a:rPr lang="en-CA" baseline="0" dirty="0"/>
              <a:t>, </a:t>
            </a:r>
            <a:r>
              <a:rPr lang="en-CA" baseline="0" dirty="0" err="1"/>
              <a:t>supposer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parfois</a:t>
            </a:r>
            <a:r>
              <a:rPr lang="en-CA" baseline="0" dirty="0"/>
              <a:t> le </a:t>
            </a:r>
            <a:r>
              <a:rPr lang="en-CA" baseline="0" dirty="0" err="1"/>
              <a:t>dentiste</a:t>
            </a:r>
            <a:r>
              <a:rPr lang="en-CA" baseline="0" dirty="0"/>
              <a:t> </a:t>
            </a:r>
            <a:r>
              <a:rPr lang="en-CA" baseline="0" dirty="0" err="1"/>
              <a:t>n’a</a:t>
            </a:r>
            <a:r>
              <a:rPr lang="en-CA" baseline="0" dirty="0"/>
              <a:t> plus </a:t>
            </a:r>
            <a:r>
              <a:rPr lang="en-CA" baseline="0" dirty="0" err="1"/>
              <a:t>sa</a:t>
            </a:r>
            <a:r>
              <a:rPr lang="en-CA" baseline="0" dirty="0"/>
              <a:t> </a:t>
            </a:r>
            <a:r>
              <a:rPr lang="en-CA" baseline="0" dirty="0" err="1"/>
              <a:t>sonde</a:t>
            </a:r>
            <a:r>
              <a:rPr lang="en-CA" baseline="0" dirty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4473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Causes racines </a:t>
            </a:r>
            <a:r>
              <a:rPr lang="fr-CA" dirty="0" err="1">
                <a:latin typeface="Arial" pitchFamily="34" charset="0"/>
                <a:ea typeface="ＭＳ Ｐゴシック" pitchFamily="34" charset="-128"/>
              </a:rPr>
              <a:t>c.à-d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.</a:t>
            </a:r>
            <a:r>
              <a:rPr lang="fr-CA" baseline="0" dirty="0">
                <a:latin typeface="Arial" pitchFamily="34" charset="0"/>
                <a:ea typeface="ＭＳ Ｐゴシック" pitchFamily="34" charset="-128"/>
              </a:rPr>
              <a:t> causes premières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À quoi </a:t>
            </a:r>
            <a:r>
              <a:rPr lang="en-CA" dirty="0" err="1"/>
              <a:t>servent</a:t>
            </a:r>
            <a:r>
              <a:rPr lang="en-CA" dirty="0"/>
              <a:t> les </a:t>
            </a:r>
            <a:r>
              <a:rPr lang="en-CA" dirty="0" err="1"/>
              <a:t>réseaux</a:t>
            </a:r>
            <a:r>
              <a:rPr lang="en-CA" dirty="0"/>
              <a:t> </a:t>
            </a:r>
            <a:r>
              <a:rPr lang="en-CA" dirty="0" err="1"/>
              <a:t>bayésiens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70187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>
                <a:latin typeface="Arial" pitchFamily="34" charset="0"/>
                <a:ea typeface="ＭＳ Ｐゴシック" pitchFamily="34" charset="-128"/>
              </a:rPr>
              <a:t>Pour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illustrer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supposons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que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plutôt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que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mettre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Cambriolage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et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Seisme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comme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cause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racine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, je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choisi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mettre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MarieAppelle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 et </a:t>
            </a:r>
            <a:r>
              <a:rPr lang="en-CA" baseline="0" dirty="0" err="1">
                <a:latin typeface="Arial" pitchFamily="34" charset="0"/>
                <a:ea typeface="ＭＳ Ｐゴシック" pitchFamily="34" charset="-128"/>
              </a:rPr>
              <a:t>JeanAppelle</a:t>
            </a:r>
            <a:r>
              <a:rPr lang="en-CA" baseline="0" dirty="0">
                <a:latin typeface="Arial" pitchFamily="34" charset="0"/>
                <a:ea typeface="ＭＳ Ｐゴシック" pitchFamily="34" charset="-128"/>
              </a:rPr>
              <a:t>.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CA" dirty="0">
                <a:latin typeface="Arial" pitchFamily="34" charset="0"/>
                <a:ea typeface="ＭＳ Ｐゴシック" pitchFamily="34" charset="-128"/>
              </a:rPr>
              <a:t>Si 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marie appelle, jean va probablement appeler</a:t>
            </a:r>
          </a:p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Si les deux ont appelé, y a plus de chance que l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alarme ait bel et bien été déclenchée que si seulement un a appelé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marie et jean n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observe pas s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il y a un cambriolage, mais seulement si y a une alarme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par contre, l</a:t>
            </a:r>
            <a:r>
              <a:rPr lang="fr-FR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alarme est normalement déclenchée pour un cambriolage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dirty="0">
                <a:latin typeface="Arial" pitchFamily="34" charset="0"/>
                <a:ea typeface="ＭＳ Ｐゴシック" pitchFamily="34" charset="-128"/>
              </a:rPr>
              <a:t>si l</a:t>
            </a:r>
            <a:r>
              <a:rPr lang="fr-CA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alarme sonne mais que y a pas eu de cambriolage, alors y a probablement eu un séisme</a:t>
            </a:r>
          </a:p>
          <a:p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ko-KR" sz="1900">
                <a:latin typeface="Arial" pitchFamily="34" charset="0"/>
                <a:ea typeface="Gulim" pitchFamily="34" charset="-127"/>
              </a:rPr>
              <a:t>Généralement il est plus pratique de représenter les dépendances dans le sens causal plutôt que dans le sens diagnostique</a:t>
            </a:r>
            <a:r>
              <a:rPr lang="fr-FR" altLang="ko-KR" sz="1900">
                <a:latin typeface="Arial" pitchFamily="34" charset="0"/>
                <a:ea typeface="Gulim" pitchFamily="34" charset="-127"/>
              </a:rPr>
              <a:t> :</a:t>
            </a:r>
            <a:endParaRPr lang="fr-CA" altLang="ko-KR" sz="1900">
              <a:latin typeface="Arial" pitchFamily="34" charset="0"/>
              <a:ea typeface="Gulim" pitchFamily="34" charset="-127"/>
            </a:endParaRPr>
          </a:p>
          <a:p>
            <a:pPr lvl="1" eaLnBrk="1" hangingPunct="1"/>
            <a:r>
              <a:rPr lang="fr-CA" altLang="ko-KR" sz="1900">
                <a:latin typeface="Arial" pitchFamily="34" charset="0"/>
                <a:ea typeface="Gulim" pitchFamily="34" charset="-127"/>
              </a:rPr>
              <a:t>causes </a:t>
            </a:r>
            <a:r>
              <a:rPr lang="fr-CA" altLang="ko-KR" sz="1900">
                <a:latin typeface="Arial" pitchFamily="34" charset="0"/>
                <a:ea typeface="Gulim" pitchFamily="34" charset="-127"/>
                <a:sym typeface="Symbol" pitchFamily="18" charset="2"/>
              </a:rPr>
              <a:t> effets</a:t>
            </a:r>
          </a:p>
          <a:p>
            <a:pPr lvl="1" eaLnBrk="1" hangingPunct="1"/>
            <a:r>
              <a:rPr lang="fr-CA" altLang="ko-KR" sz="1900">
                <a:latin typeface="Arial" pitchFamily="34" charset="0"/>
                <a:ea typeface="Gulim" pitchFamily="34" charset="-127"/>
                <a:sym typeface="Symbol" pitchFamily="18" charset="2"/>
              </a:rPr>
              <a:t>hypothèses  évidences</a:t>
            </a:r>
          </a:p>
          <a:p>
            <a:pPr lvl="1" eaLnBrk="1" hangingPunct="1"/>
            <a:r>
              <a:rPr lang="fr-CA" altLang="ko-KR" sz="1900">
                <a:latin typeface="Arial" pitchFamily="34" charset="0"/>
                <a:ea typeface="Gulim" pitchFamily="34" charset="-127"/>
                <a:sym typeface="Symbol" pitchFamily="18" charset="2"/>
              </a:rPr>
              <a:t>pathologies  symptômes</a:t>
            </a:r>
          </a:p>
          <a:p>
            <a:pPr eaLnBrk="1" hangingPunct="1">
              <a:lnSpc>
                <a:spcPct val="70000"/>
              </a:lnSpc>
            </a:pPr>
            <a:endParaRPr lang="fr-CA" altLang="ko-KR" sz="1900">
              <a:latin typeface="Arial" pitchFamily="34" charset="0"/>
              <a:ea typeface="Gulim" pitchFamily="34" charset="-127"/>
            </a:endParaRPr>
          </a:p>
          <a:p>
            <a:pPr eaLnBrk="1" hangingPunct="1">
              <a:lnSpc>
                <a:spcPct val="70000"/>
              </a:lnSpc>
            </a:pPr>
            <a:r>
              <a:rPr lang="fr-CA" altLang="ko-KR" sz="1900">
                <a:latin typeface="Arial" pitchFamily="34" charset="0"/>
                <a:ea typeface="Gulim" pitchFamily="34" charset="-127"/>
              </a:rPr>
              <a:t>Ceci réduit le nombre de dépendance dans le RB.</a:t>
            </a:r>
          </a:p>
          <a:p>
            <a:pPr eaLnBrk="1" hangingPunct="1">
              <a:lnSpc>
                <a:spcPct val="70000"/>
              </a:lnSpc>
            </a:pPr>
            <a:endParaRPr lang="fr-CA" altLang="ko-KR" sz="1900">
              <a:latin typeface="Arial" pitchFamily="34" charset="0"/>
              <a:ea typeface="Gulim" pitchFamily="34" charset="-127"/>
            </a:endParaRPr>
          </a:p>
          <a:p>
            <a:pPr eaLnBrk="1" hangingPunct="1">
              <a:lnSpc>
                <a:spcPct val="70000"/>
              </a:lnSpc>
            </a:pPr>
            <a:r>
              <a:rPr lang="fr-CA" altLang="ko-KR" sz="1900">
                <a:latin typeface="Arial" pitchFamily="34" charset="0"/>
                <a:ea typeface="Gulim" pitchFamily="34" charset="-127"/>
              </a:rPr>
              <a:t>Aussi c’est plus facile de donner les probabilités d’avoir une évidence étant donné la cause, plus tôt que l’inverse. </a:t>
            </a:r>
          </a:p>
          <a:p>
            <a:pPr>
              <a:lnSpc>
                <a:spcPct val="90000"/>
              </a:lnSpc>
            </a:pPr>
            <a:endParaRPr lang="en-CA" sz="11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2BF66B-7A56-4140-ACF8-C511BBFCB34A}" type="slidenum">
              <a:rPr lang="en-US" altLang="ko-KR">
                <a:ea typeface="Gulim" pitchFamily="34" charset="-127"/>
              </a:rPr>
              <a:pPr/>
              <a:t>68</a:t>
            </a:fld>
            <a:endParaRPr lang="en-US" altLang="ko-KR">
              <a:ea typeface="Gulim" pitchFamily="34" charset="-127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66466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5084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0869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58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518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Hugo Lrochelle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 (clai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40CE75-6CB4-094F-8AB9-11F153C0DA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521364"/>
            <a:ext cx="7886700" cy="5501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diapositive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07573-8F40-4131-8FFF-99D38224A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1628164"/>
            <a:ext cx="7594184" cy="41583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id="{31270278-06E2-421B-AFDD-20189BD7E7F7}"/>
              </a:ext>
            </a:extLst>
          </p:cNvPr>
          <p:cNvSpPr txBox="1">
            <a:spLocks/>
          </p:cNvSpPr>
          <p:nvPr userDrawn="1"/>
        </p:nvSpPr>
        <p:spPr>
          <a:xfrm>
            <a:off x="102905" y="6485392"/>
            <a:ext cx="196991" cy="193463"/>
          </a:xfrm>
          <a:prstGeom prst="rect">
            <a:avLst/>
          </a:prstGeom>
          <a:ln w="3175">
            <a:miter lim="400000"/>
          </a:ln>
        </p:spPr>
        <p:txBody>
          <a:bodyPr lIns="15786" tIns="15786" rIns="15786" bIns="1578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251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+mn-lt"/>
                <a:ea typeface="+mn-ea"/>
                <a:cs typeface="+mn-cs"/>
                <a:sym typeface="Montserrat-Regular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9pPr>
          </a:lstStyle>
          <a:p>
            <a:pPr marL="0" marR="0" lvl="0" indent="0" algn="r" defTabSz="84381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CA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Montserrat-Regular"/>
              </a:rPr>
              <a:pPr marL="0" marR="0" lvl="0" indent="0" algn="r" defTabSz="84381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Montserrat-Regular"/>
            </a:endParaRPr>
          </a:p>
        </p:txBody>
      </p:sp>
      <p:pic>
        <p:nvPicPr>
          <p:cNvPr id="6" name="Image 37">
            <a:extLst>
              <a:ext uri="{FF2B5EF4-FFF2-40B4-BE49-F238E27FC236}">
                <a16:creationId xmlns:a16="http://schemas.microsoft.com/office/drawing/2014/main" id="{F3C5D313-1FC6-4B4D-B0EA-8AAF5F7DD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382" y="5884839"/>
            <a:ext cx="1946618" cy="1165889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FB9A0A7F-8632-47AE-82AD-46A1250274D6}"/>
              </a:ext>
            </a:extLst>
          </p:cNvPr>
          <p:cNvGrpSpPr/>
          <p:nvPr userDrawn="1"/>
        </p:nvGrpSpPr>
        <p:grpSpPr>
          <a:xfrm>
            <a:off x="726318" y="1245570"/>
            <a:ext cx="300775" cy="69515"/>
            <a:chOff x="0" y="0"/>
            <a:chExt cx="2069786" cy="3587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2CF6484-0FFD-43FE-B8B2-5436874E7034}"/>
                </a:ext>
              </a:extLst>
            </p:cNvPr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8CC540"/>
            </a:solidFill>
          </p:spPr>
        </p:sp>
      </p:grpSp>
    </p:spTree>
    <p:extLst>
      <p:ext uri="{BB962C8B-B14F-4D97-AF65-F5344CB8AC3E}">
        <p14:creationId xmlns:p14="http://schemas.microsoft.com/office/powerpoint/2010/main" val="7880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615 – </a:t>
            </a:r>
            <a:r>
              <a:rPr lang="fr-CA" altLang="en-US">
                <a:ea typeface="ＭＳ Ｐゴシック" pitchFamily="34" charset="-128"/>
              </a:rPr>
              <a:t>Intelligence Artificielle</a:t>
            </a: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>
                <a:ea typeface="ＭＳ Ｐゴシック" pitchFamily="34" charset="-128"/>
              </a:rPr>
              <a:t>Raisonnement probabiliste</a:t>
            </a: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Réseaux bayésiens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</a:t>
            </a:r>
          </a:p>
          <a:p>
            <a:pPr algn="l"/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  <a:p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Définitions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4300"/>
            <a:ext cx="3956050" cy="4525963"/>
          </a:xfrm>
        </p:spPr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S’il y a un arc d’un nœud </a:t>
            </a:r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 vers un nœud 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, cela signifie que la variable </a:t>
            </a:r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 influence la variable X</a:t>
            </a:r>
          </a:p>
          <a:p>
            <a:pPr lvl="1" eaLnBrk="1" hangingPunct="1"/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 est appelé le </a:t>
            </a:r>
            <a:r>
              <a:rPr lang="fr-CA" altLang="ko-KR" b="1">
                <a:ea typeface="ＭＳ Ｐゴシック" pitchFamily="34" charset="-128"/>
              </a:rPr>
              <a:t>parent</a:t>
            </a:r>
            <a:r>
              <a:rPr lang="fr-CA" altLang="ko-KR">
                <a:ea typeface="ＭＳ Ｐゴシック" pitchFamily="34" charset="-128"/>
              </a:rPr>
              <a:t> de </a:t>
            </a:r>
            <a:r>
              <a:rPr lang="fr-CA" altLang="ko-KR" i="1">
                <a:ea typeface="ＭＳ Ｐゴシック" pitchFamily="34" charset="-128"/>
              </a:rPr>
              <a:t>X</a:t>
            </a:r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 i="1">
                <a:ea typeface="ＭＳ Ｐゴシック" pitchFamily="34" charset="-128"/>
              </a:rPr>
              <a:t>Parents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) est l’ensemble des parents de </a:t>
            </a:r>
            <a:r>
              <a:rPr lang="fr-CA" altLang="ko-KR" i="1">
                <a:ea typeface="ＭＳ Ｐゴシック" pitchFamily="34" charset="-128"/>
              </a:rPr>
              <a:t>X</a:t>
            </a:r>
          </a:p>
          <a:p>
            <a:pPr lvl="1"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Si 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 n’a pas de parents, sa distribution de probabilités est dite </a:t>
            </a:r>
            <a:r>
              <a:rPr lang="fr-CA" altLang="ko-KR" b="1">
                <a:ea typeface="ＭＳ Ｐゴシック" pitchFamily="34" charset="-128"/>
              </a:rPr>
              <a:t>inconditionnelle</a:t>
            </a:r>
            <a:r>
              <a:rPr lang="fr-CA" altLang="ko-KR">
                <a:ea typeface="ＭＳ Ｐゴシック" pitchFamily="34" charset="-128"/>
              </a:rPr>
              <a:t> ou </a:t>
            </a:r>
            <a:r>
              <a:rPr lang="fr-CA" altLang="ko-KR" b="1">
                <a:ea typeface="ＭＳ Ｐゴシック" pitchFamily="34" charset="-128"/>
              </a:rPr>
              <a:t>a priori</a:t>
            </a:r>
          </a:p>
          <a:p>
            <a:pPr eaLnBrk="1" hangingPunct="1"/>
            <a:endParaRPr lang="fr-CA" altLang="ko-KR" b="1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Si 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 a des parents, sa distribution de probabilités est dite </a:t>
            </a:r>
            <a:r>
              <a:rPr lang="fr-CA" altLang="ko-KR" b="1">
                <a:ea typeface="ＭＳ Ｐゴシック" pitchFamily="34" charset="-128"/>
              </a:rPr>
              <a:t>conditionnelle</a:t>
            </a:r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389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6390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639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8BEA38-4E76-49DC-B3E2-B8439577E0CA}" type="slidenum">
              <a:rPr lang="en-US" smtClean="0">
                <a:latin typeface="Calibri" pitchFamily="34" charset="0"/>
              </a:rPr>
              <a:pPr/>
              <a:t>10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16392" name="Grouper 8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94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88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398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92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5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6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399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0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.05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102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400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104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.01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108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401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110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12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402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16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RB avec des variables continues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30675" cy="4525963"/>
          </a:xfrm>
        </p:spPr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Dans ce cours, on considère uniquement des RB avec des variables discrètes</a:t>
            </a:r>
            <a:r>
              <a:rPr lang="fr-FR" altLang="ko-KR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>
              <a:ea typeface="ＭＳ Ｐゴシック" pitchFamily="34" charset="-128"/>
              <a:sym typeface="Symbol" pitchFamily="18" charset="2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les TPC sont spécifiées en énumérant toutes les entrées</a:t>
            </a:r>
          </a:p>
          <a:p>
            <a:pPr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Mais les RB peuvent aussi supporter les variables continues</a:t>
            </a:r>
            <a:r>
              <a:rPr lang="fr-FR" altLang="ko-KR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>
              <a:ea typeface="ＭＳ Ｐゴシック" pitchFamily="34" charset="-128"/>
              <a:sym typeface="Symbol" pitchFamily="18" charset="2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les probabilités conditionnelles sont spécifiées par des </a:t>
            </a:r>
            <a:r>
              <a:rPr lang="fr-CA" altLang="ko-KR" b="1">
                <a:ea typeface="ＭＳ Ｐゴシック" pitchFamily="34" charset="-128"/>
                <a:sym typeface="Symbol" pitchFamily="18" charset="2"/>
              </a:rPr>
              <a:t>fonctions de densité de probabilités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(PDF) 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exemples</a:t>
            </a:r>
            <a:r>
              <a:rPr lang="fr-FR" altLang="ko-KR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>
              <a:ea typeface="ＭＳ Ｐゴシック" pitchFamily="34" charset="-128"/>
              <a:sym typeface="Symbol" pitchFamily="18" charset="2"/>
            </a:endParaRPr>
          </a:p>
          <a:p>
            <a:pPr lvl="2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distance entre voleur et le capteur de mouvement</a:t>
            </a:r>
          </a:p>
          <a:p>
            <a:pPr lvl="2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force du séisme sur l’échelle de Richter</a:t>
            </a:r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1741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741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741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C872EC-CC4B-4EF6-B00E-9FDF8FF973BA}" type="slidenum">
              <a:rPr lang="en-US" smtClean="0">
                <a:latin typeface="Calibri" pitchFamily="34" charset="0"/>
              </a:rPr>
              <a:pPr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17415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0" name="Oval 7"/>
          <p:cNvSpPr>
            <a:spLocks noChangeArrowheads="1"/>
          </p:cNvSpPr>
          <p:nvPr/>
        </p:nvSpPr>
        <p:spPr bwMode="auto">
          <a:xfrm>
            <a:off x="6110288" y="33178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5184775" y="4911725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002463" y="483393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9" name="Group 10"/>
          <p:cNvGrpSpPr>
            <a:grpSpLocks/>
          </p:cNvGrpSpPr>
          <p:nvPr/>
        </p:nvGrpSpPr>
        <p:grpSpPr bwMode="auto">
          <a:xfrm>
            <a:off x="7192963" y="2927350"/>
            <a:ext cx="1617662" cy="1139825"/>
            <a:chOff x="3094" y="1712"/>
            <a:chExt cx="1019" cy="718"/>
          </a:xfrm>
        </p:grpSpPr>
        <p:sp>
          <p:nvSpPr>
            <p:cNvPr id="118" name="Rectangle 11"/>
            <p:cNvSpPr>
              <a:spLocks noChangeArrowheads="1"/>
            </p:cNvSpPr>
            <p:nvPr/>
          </p:nvSpPr>
          <p:spPr bwMode="auto">
            <a:xfrm>
              <a:off x="3094" y="1722"/>
              <a:ext cx="1019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3102" y="1907"/>
              <a:ext cx="100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Text Box 13"/>
            <p:cNvSpPr txBox="1">
              <a:spLocks noChangeArrowheads="1"/>
            </p:cNvSpPr>
            <p:nvPr/>
          </p:nvSpPr>
          <p:spPr bwMode="auto">
            <a:xfrm>
              <a:off x="3145" y="1712"/>
              <a:ext cx="9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D</a:t>
              </a:r>
              <a:r>
                <a:rPr lang="fr-CA" sz="1600" b="1" dirty="0">
                  <a:latin typeface="+mn-lt"/>
                </a:rPr>
                <a:t>   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  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D</a:t>
              </a:r>
              <a:r>
                <a:rPr lang="fr-CA" sz="1600" b="1" dirty="0">
                  <a:latin typeface="+mn-lt"/>
                </a:rPr>
                <a:t>,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21" name="Text Box 14"/>
            <p:cNvSpPr txBox="1">
              <a:spLocks noChangeArrowheads="1"/>
            </p:cNvSpPr>
            <p:nvPr/>
          </p:nvSpPr>
          <p:spPr bwMode="auto">
            <a:xfrm>
              <a:off x="3107" y="1930"/>
              <a:ext cx="89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&lt;1 &gt;4         .95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&lt;1 &lt;4         .94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&gt;1 &gt;4         .29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&gt;1 &lt;4        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>
              <a:off x="3469" y="1721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420" name="Group 16"/>
          <p:cNvGrpSpPr>
            <a:grpSpLocks/>
          </p:cNvGrpSpPr>
          <p:nvPr/>
        </p:nvGrpSpPr>
        <p:grpSpPr bwMode="auto">
          <a:xfrm>
            <a:off x="5437188" y="5389563"/>
            <a:ext cx="941387" cy="782637"/>
            <a:chOff x="3425" y="3192"/>
            <a:chExt cx="593" cy="493"/>
          </a:xfrm>
        </p:grpSpPr>
        <p:sp>
          <p:nvSpPr>
            <p:cNvPr id="113" name="Rectangle 17"/>
            <p:cNvSpPr>
              <a:spLocks noChangeArrowheads="1"/>
            </p:cNvSpPr>
            <p:nvPr/>
          </p:nvSpPr>
          <p:spPr bwMode="auto">
            <a:xfrm>
              <a:off x="3435" y="3200"/>
              <a:ext cx="575" cy="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3425" y="3192"/>
              <a:ext cx="5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J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15" name="Line 19"/>
            <p:cNvSpPr>
              <a:spLocks noChangeShapeType="1"/>
            </p:cNvSpPr>
            <p:nvPr/>
          </p:nvSpPr>
          <p:spPr bwMode="auto">
            <a:xfrm flipV="1">
              <a:off x="3442" y="3393"/>
              <a:ext cx="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" name="Text Box 20"/>
            <p:cNvSpPr txBox="1">
              <a:spLocks noChangeArrowheads="1"/>
            </p:cNvSpPr>
            <p:nvPr/>
          </p:nvSpPr>
          <p:spPr bwMode="auto">
            <a:xfrm>
              <a:off x="3428" y="3402"/>
              <a:ext cx="49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V     .90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  .05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17" name="Line 21"/>
            <p:cNvSpPr>
              <a:spLocks noChangeShapeType="1"/>
            </p:cNvSpPr>
            <p:nvPr/>
          </p:nvSpPr>
          <p:spPr bwMode="auto">
            <a:xfrm>
              <a:off x="3605" y="3200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421" name="Group 22"/>
          <p:cNvGrpSpPr>
            <a:grpSpLocks/>
          </p:cNvGrpSpPr>
          <p:nvPr/>
        </p:nvGrpSpPr>
        <p:grpSpPr bwMode="auto">
          <a:xfrm>
            <a:off x="7559675" y="5324475"/>
            <a:ext cx="1163638" cy="782638"/>
            <a:chOff x="3737" y="3505"/>
            <a:chExt cx="733" cy="493"/>
          </a:xfrm>
        </p:grpSpPr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3737" y="3513"/>
              <a:ext cx="695" cy="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" name="Text Box 24"/>
            <p:cNvSpPr txBox="1">
              <a:spLocks noChangeArrowheads="1"/>
            </p:cNvSpPr>
            <p:nvPr/>
          </p:nvSpPr>
          <p:spPr bwMode="auto">
            <a:xfrm>
              <a:off x="3778" y="3505"/>
              <a:ext cx="6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M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3805" y="3706"/>
              <a:ext cx="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Text Box 26"/>
            <p:cNvSpPr txBox="1">
              <a:spLocks noChangeArrowheads="1"/>
            </p:cNvSpPr>
            <p:nvPr/>
          </p:nvSpPr>
          <p:spPr bwMode="auto">
            <a:xfrm>
              <a:off x="3791" y="3715"/>
              <a:ext cx="49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V     .70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  .01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3968" y="3513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8" name="Line 36"/>
          <p:cNvSpPr>
            <a:spLocks noChangeShapeType="1"/>
          </p:cNvSpPr>
          <p:nvPr/>
        </p:nvSpPr>
        <p:spPr bwMode="auto">
          <a:xfrm>
            <a:off x="5656263" y="2376488"/>
            <a:ext cx="744537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 flipH="1">
            <a:off x="6773863" y="2332038"/>
            <a:ext cx="496887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Line 38"/>
          <p:cNvSpPr>
            <a:spLocks noChangeShapeType="1"/>
          </p:cNvSpPr>
          <p:nvPr/>
        </p:nvSpPr>
        <p:spPr bwMode="auto">
          <a:xfrm flipH="1">
            <a:off x="5757863" y="3754438"/>
            <a:ext cx="598487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Line 39"/>
          <p:cNvSpPr>
            <a:spLocks noChangeShapeType="1"/>
          </p:cNvSpPr>
          <p:nvPr/>
        </p:nvSpPr>
        <p:spPr bwMode="auto">
          <a:xfrm>
            <a:off x="6807200" y="3776663"/>
            <a:ext cx="65405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Oval 6"/>
          <p:cNvSpPr>
            <a:spLocks noChangeArrowheads="1"/>
          </p:cNvSpPr>
          <p:nvPr/>
        </p:nvSpPr>
        <p:spPr bwMode="auto">
          <a:xfrm>
            <a:off x="4819650" y="1628775"/>
            <a:ext cx="1677988" cy="741363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A" b="1" i="1" u="sng" dirty="0">
                <a:solidFill>
                  <a:srgbClr val="000099"/>
                </a:solidFill>
                <a:latin typeface="Times New Roman" charset="0"/>
                <a:ea typeface="ＭＳ Ｐゴシック" charset="-128"/>
              </a:rPr>
              <a:t>D</a:t>
            </a:r>
            <a:r>
              <a:rPr lang="fr-CA" i="1" dirty="0">
                <a:solidFill>
                  <a:srgbClr val="000099"/>
                </a:solidFill>
                <a:latin typeface="Times New Roman" charset="0"/>
                <a:ea typeface="ＭＳ Ｐゴシック" charset="-128"/>
              </a:rPr>
              <a:t>istance</a:t>
            </a:r>
          </a:p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Times New Roman" charset="0"/>
                <a:ea typeface="ＭＳ Ｐゴシック" charset="-128"/>
              </a:rPr>
              <a:t>Voleur</a:t>
            </a:r>
            <a:endParaRPr lang="en-US" i="1" dirty="0">
              <a:solidFill>
                <a:srgbClr val="000099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24" name="Oval 7"/>
          <p:cNvSpPr>
            <a:spLocks noChangeArrowheads="1"/>
          </p:cNvSpPr>
          <p:nvPr/>
        </p:nvSpPr>
        <p:spPr bwMode="auto">
          <a:xfrm>
            <a:off x="6954838" y="1893888"/>
            <a:ext cx="1628775" cy="461962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CA" i="1">
                <a:solidFill>
                  <a:srgbClr val="000099"/>
                </a:solidFill>
                <a:latin typeface="Times New Roman" pitchFamily="18" charset="0"/>
              </a:rPr>
              <a:t>Force</a:t>
            </a:r>
            <a:r>
              <a:rPr lang="fr-CA" b="1" i="1" u="sng">
                <a:solidFill>
                  <a:srgbClr val="000099"/>
                </a:solidFill>
                <a:latin typeface="Times New Roman" pitchFamily="18" charset="0"/>
              </a:rPr>
              <a:t>S</a:t>
            </a:r>
            <a:r>
              <a:rPr lang="fr-CA" i="1">
                <a:solidFill>
                  <a:srgbClr val="000099"/>
                </a:solidFill>
                <a:latin typeface="Times New Roman" pitchFamily="18" charset="0"/>
              </a:rPr>
              <a:t>éisme</a:t>
            </a:r>
            <a:endParaRPr lang="en-US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28" name="Rectangle 34"/>
          <p:cNvSpPr>
            <a:spLocks noChangeArrowheads="1"/>
          </p:cNvSpPr>
          <p:nvPr/>
        </p:nvSpPr>
        <p:spPr bwMode="auto">
          <a:xfrm>
            <a:off x="7504113" y="1235075"/>
            <a:ext cx="6699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1" name="Text Box 35"/>
          <p:cNvSpPr txBox="1">
            <a:spLocks noChangeArrowheads="1"/>
          </p:cNvSpPr>
          <p:nvPr/>
        </p:nvSpPr>
        <p:spPr bwMode="auto">
          <a:xfrm>
            <a:off x="7488238" y="1171575"/>
            <a:ext cx="1008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CA" sz="1600" b="1" i="1" dirty="0">
                <a:latin typeface="+mn-lt"/>
              </a:rPr>
              <a:t>PDF</a:t>
            </a:r>
            <a:r>
              <a:rPr lang="fr-CA" sz="1600" b="1" dirty="0">
                <a:latin typeface="+mn-lt"/>
              </a:rPr>
              <a:t>(</a:t>
            </a:r>
            <a:r>
              <a:rPr lang="fr-CA" sz="1600" b="1" i="1" dirty="0">
                <a:latin typeface="+mn-lt"/>
              </a:rPr>
              <a:t>S</a:t>
            </a:r>
            <a:r>
              <a:rPr lang="fr-CA" sz="1600" b="1" dirty="0">
                <a:latin typeface="+mn-lt"/>
              </a:rPr>
              <a:t>)</a:t>
            </a:r>
          </a:p>
          <a:p>
            <a:pPr>
              <a:lnSpc>
                <a:spcPct val="120000"/>
              </a:lnSpc>
              <a:defRPr/>
            </a:pPr>
            <a:endParaRPr lang="en-US" sz="1600" dirty="0"/>
          </a:p>
        </p:txBody>
      </p:sp>
      <p:sp>
        <p:nvSpPr>
          <p:cNvPr id="17430" name="Line 36"/>
          <p:cNvSpPr>
            <a:spLocks noChangeShapeType="1"/>
          </p:cNvSpPr>
          <p:nvPr/>
        </p:nvSpPr>
        <p:spPr bwMode="auto">
          <a:xfrm>
            <a:off x="7500938" y="1541463"/>
            <a:ext cx="6778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31" name="ZoneTexte 44"/>
          <p:cNvSpPr txBox="1">
            <a:spLocks noChangeArrowheads="1"/>
          </p:cNvSpPr>
          <p:nvPr/>
        </p:nvSpPr>
        <p:spPr bwMode="auto">
          <a:xfrm>
            <a:off x="7642225" y="1503363"/>
            <a:ext cx="30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CA"/>
              <a:t>…</a:t>
            </a:r>
          </a:p>
        </p:txBody>
      </p:sp>
      <p:sp>
        <p:nvSpPr>
          <p:cNvPr id="17432" name="Rectangle 34"/>
          <p:cNvSpPr>
            <a:spLocks noChangeArrowheads="1"/>
          </p:cNvSpPr>
          <p:nvPr/>
        </p:nvSpPr>
        <p:spPr bwMode="auto">
          <a:xfrm>
            <a:off x="6243638" y="1117600"/>
            <a:ext cx="6699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9" name="Text Box 35"/>
          <p:cNvSpPr txBox="1">
            <a:spLocks noChangeArrowheads="1"/>
          </p:cNvSpPr>
          <p:nvPr/>
        </p:nvSpPr>
        <p:spPr bwMode="auto">
          <a:xfrm>
            <a:off x="6196013" y="1069975"/>
            <a:ext cx="1008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CA" sz="1600" b="1" i="1" dirty="0">
                <a:latin typeface="+mn-lt"/>
              </a:rPr>
              <a:t>PDF</a:t>
            </a:r>
            <a:r>
              <a:rPr lang="fr-CA" sz="1600" b="1" dirty="0">
                <a:latin typeface="+mn-lt"/>
              </a:rPr>
              <a:t>(</a:t>
            </a:r>
            <a:r>
              <a:rPr lang="fr-CA" sz="1600" b="1" i="1" dirty="0">
                <a:latin typeface="+mn-lt"/>
              </a:rPr>
              <a:t>D</a:t>
            </a:r>
            <a:r>
              <a:rPr lang="fr-CA" sz="1600" b="1" dirty="0">
                <a:latin typeface="+mn-lt"/>
              </a:rPr>
              <a:t>)</a:t>
            </a:r>
          </a:p>
          <a:p>
            <a:pPr>
              <a:lnSpc>
                <a:spcPct val="120000"/>
              </a:lnSpc>
              <a:defRPr/>
            </a:pPr>
            <a:endParaRPr lang="en-US" sz="1600" dirty="0"/>
          </a:p>
        </p:txBody>
      </p:sp>
      <p:sp>
        <p:nvSpPr>
          <p:cNvPr id="17434" name="Line 36"/>
          <p:cNvSpPr>
            <a:spLocks noChangeShapeType="1"/>
          </p:cNvSpPr>
          <p:nvPr/>
        </p:nvSpPr>
        <p:spPr bwMode="auto">
          <a:xfrm>
            <a:off x="6240463" y="1423988"/>
            <a:ext cx="6778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35" name="ZoneTexte 44"/>
          <p:cNvSpPr txBox="1">
            <a:spLocks noChangeArrowheads="1"/>
          </p:cNvSpPr>
          <p:nvPr/>
        </p:nvSpPr>
        <p:spPr bwMode="auto">
          <a:xfrm>
            <a:off x="6419850" y="1376363"/>
            <a:ext cx="30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CA"/>
              <a:t>…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Autres appellations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Il y a d’autres appellations pour les RB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réseaux de croyance 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b="1" i="1" dirty="0" err="1">
                <a:ea typeface="ＭＳ Ｐゴシック" pitchFamily="34" charset="-128"/>
              </a:rPr>
              <a:t>belief</a:t>
            </a:r>
            <a:r>
              <a:rPr lang="fr-CA" altLang="ko-KR" b="1" i="1" dirty="0">
                <a:ea typeface="ＭＳ Ｐゴシック" pitchFamily="34" charset="-128"/>
              </a:rPr>
              <a:t> networks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modèle graphique dirigé acyclique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RB font partie de la classe plus courante des </a:t>
            </a:r>
            <a:r>
              <a:rPr lang="fr-CA" altLang="ko-KR" b="1" dirty="0">
                <a:ea typeface="ＭＳ Ｐゴシック" pitchFamily="34" charset="-128"/>
              </a:rPr>
              <a:t>modèles graphiques</a:t>
            </a:r>
          </a:p>
        </p:txBody>
      </p:sp>
      <p:sp>
        <p:nvSpPr>
          <p:cNvPr id="1843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843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843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F9C998C-E092-40C4-A3EC-8F385E6F4288}" type="slidenum">
              <a:rPr lang="en-US" smtClean="0">
                <a:latin typeface="Calibri" pitchFamily="34" charset="0"/>
              </a:rPr>
              <a:pPr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18439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8440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91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446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19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22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23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447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14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16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18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448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109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11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13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449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106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8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450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5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Sémantique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 RB est une façon compacte de représenter des probabilités conjointes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Par définition, la probabilité conjointe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 est donnée par la distribution </a:t>
            </a:r>
            <a:r>
              <a:rPr lang="fr-CA" altLang="ko-KR" b="1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), pour une valeur donnée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</a:p>
          <a:p>
            <a:pPr eaLnBrk="1" hangingPunct="1">
              <a:buFont typeface="Lucida Grande" charset="0"/>
              <a:buNone/>
            </a:pPr>
            <a:endParaRPr lang="fr-FR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La distribution conditionnelle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 sachant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 est notée </a:t>
            </a:r>
            <a:r>
              <a:rPr lang="fr-CA" altLang="ko-KR" b="1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 b="1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b="1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Soit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= {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}, l’ensemble des variables d’un RB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br>
              <a:rPr lang="fr-CA" altLang="ko-KR" dirty="0">
                <a:ea typeface="ＭＳ Ｐゴシック" pitchFamily="34" charset="-128"/>
              </a:rPr>
            </a:b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				</a:t>
            </a:r>
            <a:r>
              <a:rPr lang="fr-CA" altLang="ko-KR" b="1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) =</a:t>
            </a:r>
            <a:r>
              <a:rPr lang="fr-CA" dirty="0">
                <a:ea typeface="ＭＳ Ｐゴシック" pitchFamily="34" charset="-128"/>
                <a:sym typeface="Symbol" pitchFamily="18" charset="2"/>
              </a:rPr>
              <a:t></a:t>
            </a:r>
            <a:r>
              <a:rPr lang="en-US" baseline="-25000" dirty="0" err="1">
                <a:ea typeface="ＭＳ Ｐゴシック" pitchFamily="34" charset="-128"/>
              </a:rPr>
              <a:t>i</a:t>
            </a:r>
            <a:r>
              <a:rPr lang="en-US" baseline="-25000" dirty="0">
                <a:ea typeface="ＭＳ Ｐゴシック" pitchFamily="34" charset="-128"/>
              </a:rPr>
              <a:t> = 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i="1" dirty="0">
                <a:ea typeface="ＭＳ Ｐゴシック" pitchFamily="34" charset="-128"/>
              </a:rPr>
              <a:t>P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Parents</a:t>
            </a:r>
            <a:r>
              <a:rPr lang="fr-CA" altLang="ko-KR" dirty="0">
                <a:ea typeface="ＭＳ Ｐゴシック" pitchFamily="34" charset="-128"/>
              </a:rPr>
              <a:t>(X</a:t>
            </a:r>
            <a:r>
              <a:rPr lang="fr-CA" altLang="ko-KR" baseline="-25000" dirty="0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En d’autres mots, la distribution conjointe des variables d’un RB est définie comme étant le produit des distributions conditionnelles (locales)</a:t>
            </a:r>
          </a:p>
        </p:txBody>
      </p:sp>
      <p:sp>
        <p:nvSpPr>
          <p:cNvPr id="12292" name="Text Box 43"/>
          <p:cNvSpPr txBox="1">
            <a:spLocks noChangeArrowheads="1"/>
          </p:cNvSpPr>
          <p:nvPr/>
        </p:nvSpPr>
        <p:spPr bwMode="auto">
          <a:xfrm>
            <a:off x="3806825" y="4943475"/>
            <a:ext cx="27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CA" sz="1400" dirty="0">
                <a:latin typeface="+mn-lt"/>
              </a:rPr>
              <a:t>n</a:t>
            </a:r>
            <a:endParaRPr lang="en-US" sz="1400" dirty="0">
              <a:latin typeface="+mn-lt"/>
            </a:endParaRPr>
          </a:p>
        </p:txBody>
      </p:sp>
      <p:sp>
        <p:nvSpPr>
          <p:cNvPr id="19461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946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9463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B70CCB-F928-42E4-BFF9-19441E0BB48B}" type="slidenum">
              <a:rPr lang="en-US" smtClean="0">
                <a:latin typeface="Calibri" pitchFamily="34" charset="0"/>
              </a:rPr>
              <a:pPr/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Calcul de probabilité conjointe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Nous avons vu que, quelque soit l’ensemble de variables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= {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}, par définition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fr-CA" altLang="ko-KR" dirty="0">
                <a:ea typeface="ＭＳ Ｐゴシック" pitchFamily="34" charset="-128"/>
              </a:rPr>
              <a:t>    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(X</a:t>
            </a:r>
            <a:r>
              <a:rPr lang="fr-CA" altLang="ko-KR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dirty="0" err="1">
                <a:ea typeface="ＭＳ Ｐゴシック" pitchFamily="34" charset="-128"/>
              </a:rPr>
              <a:t>X</a:t>
            </a:r>
            <a:r>
              <a:rPr lang="fr-CA" altLang="ko-KR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) =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n-1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n-1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fr-CA" altLang="ko-KR" dirty="0">
                <a:ea typeface="ＭＳ Ｐゴシック" pitchFamily="34" charset="-128"/>
              </a:rPr>
              <a:t>                           =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n-1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n-1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n-2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 …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2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fr-CA" altLang="ko-KR" dirty="0">
                <a:ea typeface="ＭＳ Ｐゴシック" pitchFamily="34" charset="-128"/>
              </a:rPr>
              <a:t>                           = </a:t>
            </a:r>
            <a:r>
              <a:rPr lang="fr-CA" dirty="0">
                <a:ea typeface="ＭＳ Ｐゴシック" pitchFamily="34" charset="-128"/>
                <a:sym typeface="Symbol" pitchFamily="18" charset="2"/>
              </a:rPr>
              <a:t> </a:t>
            </a:r>
            <a:r>
              <a:rPr lang="en-US" baseline="-25000" dirty="0" err="1">
                <a:ea typeface="ＭＳ Ｐゴシック" pitchFamily="34" charset="-128"/>
              </a:rPr>
              <a:t>i</a:t>
            </a:r>
            <a:r>
              <a:rPr lang="en-US" baseline="-25000" dirty="0">
                <a:ea typeface="ＭＳ Ｐゴシック" pitchFamily="34" charset="-128"/>
              </a:rPr>
              <a:t> = 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P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i-1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marL="457200" lvl="1" indent="0" eaLnBrk="1" hangingPunct="1"/>
            <a:endParaRPr lang="en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Pour un RB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, …, 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) =</a:t>
            </a:r>
            <a:r>
              <a:rPr lang="fr-CA" dirty="0">
                <a:ea typeface="ＭＳ Ｐゴシック" pitchFamily="34" charset="-128"/>
                <a:sym typeface="Symbol" pitchFamily="18" charset="2"/>
              </a:rPr>
              <a:t></a:t>
            </a:r>
            <a:r>
              <a:rPr lang="en-US" baseline="-25000" dirty="0" err="1">
                <a:ea typeface="ＭＳ Ｐゴシック" pitchFamily="34" charset="-128"/>
              </a:rPr>
              <a:t>i</a:t>
            </a:r>
            <a:r>
              <a:rPr lang="en-US" baseline="-25000" dirty="0">
                <a:ea typeface="ＭＳ Ｐゴシック" pitchFamily="34" charset="-128"/>
              </a:rPr>
              <a:t> = 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P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Parents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marL="457200" lvl="1" indent="0" eaLnBrk="1" hangingPunct="1"/>
            <a:r>
              <a:rPr lang="fr-CA" altLang="ko-KR" dirty="0">
                <a:ea typeface="ＭＳ Ｐゴシック" pitchFamily="34" charset="-128"/>
              </a:rPr>
              <a:t>ceci est cohérent avec l’assertion précédente pour autant que </a:t>
            </a:r>
            <a:r>
              <a:rPr lang="fr-CA" altLang="ko-KR" i="1" dirty="0">
                <a:ea typeface="ＭＳ Ｐゴシック" pitchFamily="34" charset="-128"/>
              </a:rPr>
              <a:t>Parents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) soit l’ensemble de {X</a:t>
            </a:r>
            <a:r>
              <a:rPr lang="fr-CA" altLang="ko-KR" baseline="-25000" dirty="0">
                <a:ea typeface="ＭＳ Ｐゴシック" pitchFamily="34" charset="-128"/>
              </a:rPr>
              <a:t>i-1</a:t>
            </a:r>
            <a:r>
              <a:rPr lang="fr-CA" altLang="ko-KR" dirty="0">
                <a:ea typeface="ＭＳ Ｐゴシック" pitchFamily="34" charset="-128"/>
              </a:rPr>
              <a:t>, …, X</a:t>
            </a:r>
            <a:r>
              <a:rPr lang="fr-CA" altLang="ko-KR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</a:rPr>
              <a:t>}</a:t>
            </a:r>
          </a:p>
          <a:p>
            <a:pPr marL="457200" lvl="1" indent="0" eaLnBrk="1" hangingPunct="1"/>
            <a:r>
              <a:rPr lang="fr-CA" altLang="ko-KR" dirty="0">
                <a:ea typeface="ＭＳ Ｐゴシック" pitchFamily="34" charset="-128"/>
              </a:rPr>
              <a:t>ainsi, un RB est en fait une façon de </a:t>
            </a:r>
            <a:r>
              <a:rPr lang="fr-CA" altLang="ko-KR" b="1" dirty="0">
                <a:ea typeface="ＭＳ Ｐゴシック" pitchFamily="34" charset="-128"/>
              </a:rPr>
              <a:t>représenter les indépendances conditionnelles</a:t>
            </a: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18062" y="2876551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CA" sz="1600" dirty="0">
                <a:latin typeface="+mn-lt"/>
              </a:rPr>
              <a:t>n</a:t>
            </a:r>
            <a:endParaRPr lang="en-US" sz="1600" dirty="0">
              <a:latin typeface="+mn-lt"/>
            </a:endParaRPr>
          </a:p>
        </p:txBody>
      </p:sp>
      <p:sp>
        <p:nvSpPr>
          <p:cNvPr id="20485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0486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0487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5703F3-99D0-462D-B825-F533C5C00CCD}" type="slidenum">
              <a:rPr lang="en-US" smtClean="0">
                <a:latin typeface="Calibri" pitchFamily="34" charset="0"/>
              </a:rPr>
              <a:pPr/>
              <a:t>14</a:t>
            </a:fld>
            <a:endParaRPr lang="en-US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688687" y="3525044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CA" sz="1600" dirty="0">
                <a:latin typeface="+mn-lt"/>
              </a:rPr>
              <a:t>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: probabilité conjointe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en-US" b="1" dirty="0">
                <a:ea typeface="ＭＳ Ｐゴシック" pitchFamily="34" charset="-128"/>
              </a:rPr>
              <a:t>P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, … ,</a:t>
            </a:r>
            <a:r>
              <a:rPr lang="en-US" i="1" dirty="0" err="1">
                <a:ea typeface="ＭＳ Ｐゴシック" pitchFamily="34" charset="-128"/>
              </a:rPr>
              <a:t>X</a:t>
            </a:r>
            <a:r>
              <a:rPr lang="en-US" i="1" baseline="-25000" dirty="0" err="1">
                <a:ea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</a:rPr>
              <a:t>) = 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fr-CA" dirty="0">
                <a:ea typeface="ＭＳ Ｐゴシック" pitchFamily="34" charset="-128"/>
              </a:rPr>
              <a:t>        </a:t>
            </a:r>
            <a:r>
              <a:rPr lang="fr-CA" dirty="0">
                <a:ea typeface="ＭＳ Ｐゴシック" pitchFamily="34" charset="-128"/>
                <a:sym typeface="Symbol" pitchFamily="18" charset="2"/>
              </a:rPr>
              <a:t> </a:t>
            </a:r>
            <a:r>
              <a:rPr lang="en-US" baseline="-25000" dirty="0" err="1">
                <a:ea typeface="ＭＳ Ｐゴシック" pitchFamily="34" charset="-128"/>
              </a:rPr>
              <a:t>i</a:t>
            </a:r>
            <a:r>
              <a:rPr lang="en-US" baseline="-25000" dirty="0">
                <a:ea typeface="ＭＳ Ｐゴシック" pitchFamily="34" charset="-128"/>
              </a:rPr>
              <a:t> = 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>
                <a:ea typeface="ＭＳ Ｐゴシック" pitchFamily="34" charset="-128"/>
              </a:rPr>
              <a:t>P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</a:t>
            </a:r>
            <a:r>
              <a:rPr lang="en-US" i="1" dirty="0">
                <a:ea typeface="ＭＳ Ｐゴシック" pitchFamily="34" charset="-128"/>
              </a:rPr>
              <a:t>Parents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marL="457200" lvl="1" indent="0" eaLnBrk="1" hangingPunct="1"/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	=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 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	  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	=  .90 </a:t>
            </a:r>
            <a:r>
              <a:rPr lang="en-US" altLang="ko-KR" dirty="0">
                <a:ea typeface="ＭＳ Ｐゴシック" pitchFamily="34" charset="-128"/>
              </a:rPr>
              <a:t>* </a:t>
            </a:r>
            <a:r>
              <a:rPr lang="fr-CA" altLang="ko-KR" dirty="0">
                <a:ea typeface="ＭＳ Ｐゴシック" pitchFamily="34" charset="-128"/>
              </a:rPr>
              <a:t>.70 </a:t>
            </a:r>
            <a:r>
              <a:rPr lang="en-US" altLang="ko-KR" dirty="0">
                <a:ea typeface="ＭＳ Ｐゴシック" pitchFamily="34" charset="-128"/>
              </a:rPr>
              <a:t>*</a:t>
            </a:r>
            <a:r>
              <a:rPr lang="fr-CA" altLang="ko-KR" dirty="0">
                <a:ea typeface="ＭＳ Ｐゴシック" pitchFamily="34" charset="-128"/>
              </a:rPr>
              <a:t> .001 </a:t>
            </a:r>
            <a:r>
              <a:rPr lang="en-US" altLang="ko-KR" dirty="0">
                <a:ea typeface="ＭＳ Ｐゴシック" pitchFamily="34" charset="-128"/>
              </a:rPr>
              <a:t>*</a:t>
            </a:r>
            <a:r>
              <a:rPr lang="fr-CA" altLang="ko-KR" dirty="0">
                <a:ea typeface="ＭＳ Ｐゴシック" pitchFamily="34" charset="-128"/>
              </a:rPr>
              <a:t> 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	    .999 </a:t>
            </a:r>
            <a:r>
              <a:rPr lang="en-US" altLang="ko-KR" dirty="0">
                <a:ea typeface="ＭＳ Ｐゴシック" pitchFamily="34" charset="-128"/>
              </a:rPr>
              <a:t>*</a:t>
            </a:r>
            <a:r>
              <a:rPr lang="fr-CA" altLang="ko-KR" dirty="0">
                <a:ea typeface="ＭＳ Ｐゴシック" pitchFamily="34" charset="-128"/>
              </a:rPr>
              <a:t>  . 998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	≈ .00062</a:t>
            </a:r>
          </a:p>
          <a:p>
            <a:pPr marL="0" indent="0" eaLnBrk="1" hangingPunct="1"/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547813" y="1881188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CA" sz="1400" dirty="0">
                <a:latin typeface="+mn-lt"/>
              </a:rPr>
              <a:t>n</a:t>
            </a:r>
            <a:endParaRPr lang="en-US" sz="1400" dirty="0">
              <a:latin typeface="+mn-lt"/>
            </a:endParaRPr>
          </a:p>
        </p:txBody>
      </p:sp>
      <p:sp>
        <p:nvSpPr>
          <p:cNvPr id="21509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1510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151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3ED2D0F-C26C-41F8-AE80-846E4FCF8073}" type="slidenum">
              <a:rPr lang="en-US" smtClean="0">
                <a:latin typeface="Calibri" pitchFamily="34" charset="0"/>
              </a:rPr>
              <a:pPr/>
              <a:t>15</a:t>
            </a:fld>
            <a:endParaRPr lang="en-US">
              <a:latin typeface="Calibri" pitchFamily="34" charset="0"/>
            </a:endParaRPr>
          </a:p>
        </p:txBody>
      </p:sp>
      <p:sp>
        <p:nvSpPr>
          <p:cNvPr id="21512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1513" name="Grouper 51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16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1520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86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1521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78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80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.05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82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1522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73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.01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1523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70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72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1524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67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9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4077" y="5624513"/>
            <a:ext cx="3000375" cy="646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A" altLang="ko-KR" i="1" dirty="0">
                <a:latin typeface="Calibri" pitchFamily="34" charset="0"/>
              </a:rPr>
              <a:t>P</a:t>
            </a:r>
            <a:r>
              <a:rPr lang="fr-CA" altLang="ko-KR" dirty="0">
                <a:latin typeface="Calibri" pitchFamily="34" charset="0"/>
              </a:rPr>
              <a:t>(</a:t>
            </a:r>
            <a:r>
              <a:rPr lang="fr-CA" altLang="ko-KR" i="1" dirty="0">
                <a:latin typeface="Calibri" pitchFamily="34" charset="0"/>
              </a:rPr>
              <a:t>J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j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M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m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A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a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C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c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S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s</a:t>
            </a:r>
            <a:r>
              <a:rPr lang="fr-CA" altLang="ko-KR" dirty="0">
                <a:latin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fr-CA" altLang="ko-KR" dirty="0">
                <a:latin typeface="Calibri" pitchFamily="34" charset="0"/>
              </a:rPr>
              <a:t>est aussi noté </a:t>
            </a:r>
            <a:r>
              <a:rPr lang="fr-CA" altLang="ko-KR" i="1" dirty="0">
                <a:latin typeface="Calibri" pitchFamily="34" charset="0"/>
              </a:rPr>
              <a:t>P</a:t>
            </a:r>
            <a:r>
              <a:rPr lang="fr-CA" altLang="ko-KR" dirty="0">
                <a:latin typeface="Calibri" pitchFamily="34" charset="0"/>
              </a:rPr>
              <a:t>(</a:t>
            </a:r>
            <a:r>
              <a:rPr lang="fr-CA" altLang="ko-KR" i="1" dirty="0">
                <a:latin typeface="Calibri" pitchFamily="34" charset="0"/>
              </a:rPr>
              <a:t>j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m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a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c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s</a:t>
            </a:r>
            <a:r>
              <a:rPr lang="fr-CA" altLang="ko-KR" dirty="0">
                <a:latin typeface="Calibri" pitchFamily="34" charset="0"/>
              </a:rPr>
              <a:t>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70825" y="4887120"/>
            <a:ext cx="3000375" cy="646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A" altLang="ko-KR" i="1" dirty="0">
                <a:latin typeface="Calibri" pitchFamily="34" charset="0"/>
              </a:rPr>
              <a:t>P</a:t>
            </a:r>
            <a:r>
              <a:rPr lang="fr-CA" altLang="ko-KR" dirty="0">
                <a:latin typeface="Calibri" pitchFamily="34" charset="0"/>
              </a:rPr>
              <a:t>(</a:t>
            </a:r>
            <a:r>
              <a:rPr lang="fr-CA" altLang="ko-KR" i="1" dirty="0">
                <a:latin typeface="Calibri" pitchFamily="34" charset="0"/>
              </a:rPr>
              <a:t>J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T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M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T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A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fr-CA" altLang="ko-KR" i="1" dirty="0">
                <a:latin typeface="Calibri" pitchFamily="34" charset="0"/>
              </a:rPr>
              <a:t>T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C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en-US" altLang="ko-KR" dirty="0">
                <a:latin typeface="Calibri" pitchFamily="34" charset="0"/>
              </a:rPr>
              <a:t>F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S</a:t>
            </a:r>
            <a:r>
              <a:rPr lang="fr-CA" altLang="ko-KR" dirty="0">
                <a:latin typeface="Calibri" pitchFamily="34" charset="0"/>
              </a:rPr>
              <a:t>=</a:t>
            </a:r>
            <a:r>
              <a:rPr lang="en-US" altLang="ko-KR" dirty="0">
                <a:latin typeface="Calibri" pitchFamily="34" charset="0"/>
              </a:rPr>
              <a:t>F</a:t>
            </a:r>
            <a:r>
              <a:rPr lang="fr-CA" altLang="ko-KR" dirty="0">
                <a:latin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fr-CA" altLang="ko-KR" dirty="0">
                <a:latin typeface="Calibri" pitchFamily="34" charset="0"/>
              </a:rPr>
              <a:t>est aussi noté </a:t>
            </a:r>
            <a:r>
              <a:rPr lang="fr-CA" altLang="ko-KR" i="1" dirty="0">
                <a:latin typeface="Calibri" pitchFamily="34" charset="0"/>
              </a:rPr>
              <a:t>P</a:t>
            </a:r>
            <a:r>
              <a:rPr lang="fr-CA" altLang="ko-KR" dirty="0">
                <a:latin typeface="Calibri" pitchFamily="34" charset="0"/>
              </a:rPr>
              <a:t>(</a:t>
            </a:r>
            <a:r>
              <a:rPr lang="fr-CA" altLang="ko-KR" i="1" dirty="0">
                <a:latin typeface="Calibri" pitchFamily="34" charset="0"/>
              </a:rPr>
              <a:t>j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m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fr-CA" altLang="ko-KR" i="1" dirty="0">
                <a:latin typeface="Calibri" pitchFamily="34" charset="0"/>
              </a:rPr>
              <a:t>a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c</a:t>
            </a:r>
            <a:r>
              <a:rPr lang="fr-CA" altLang="ko-KR" dirty="0">
                <a:latin typeface="Calibri" pitchFamily="34" charset="0"/>
              </a:rPr>
              <a:t>, </a:t>
            </a:r>
            <a:r>
              <a:rPr lang="en-US" altLang="ko-KR" dirty="0">
                <a:latin typeface="Calibri" pitchFamily="34" charset="0"/>
              </a:rPr>
              <a:t>¬</a:t>
            </a:r>
            <a:r>
              <a:rPr lang="fr-CA" altLang="ko-KR" i="1" dirty="0">
                <a:latin typeface="Calibri" pitchFamily="34" charset="0"/>
              </a:rPr>
              <a:t>s</a:t>
            </a:r>
            <a:r>
              <a:rPr lang="fr-CA" altLang="ko-KR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: probabilité marginale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en-US" altLang="ko-KR">
                <a:ea typeface="ＭＳ Ｐゴシック" pitchFamily="34" charset="-128"/>
              </a:rPr>
              <a:t>¬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en-US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= Σ</a:t>
            </a:r>
            <a:r>
              <a:rPr lang="fr-CA" altLang="ko-KR" i="1" baseline="-25000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 Σ</a:t>
            </a:r>
            <a:r>
              <a:rPr lang="fr-CA" altLang="ko-KR" i="1" baseline="-25000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en-US" altLang="ko-KR">
                <a:ea typeface="ＭＳ Ｐゴシック" pitchFamily="34" charset="-128"/>
              </a:rPr>
              <a:t>¬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/>
            <a:endParaRPr lang="fr-CA" altLang="ko-KR" i="1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i="1">
                <a:ea typeface="ＭＳ Ｐゴシック" pitchFamily="34" charset="-128"/>
              </a:rPr>
              <a:t>= </a:t>
            </a:r>
            <a:r>
              <a:rPr lang="fr-CA" altLang="ko-KR" sz="1800">
                <a:ea typeface="ＭＳ Ｐゴシック" pitchFamily="34" charset="-128"/>
              </a:rPr>
              <a:t>Σ</a:t>
            </a:r>
            <a:r>
              <a:rPr lang="fr-CA" altLang="ko-KR" sz="1800" i="1" baseline="-25000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 Σ</a:t>
            </a:r>
            <a:r>
              <a:rPr lang="fr-CA" altLang="ko-KR" sz="1800" i="1" baseline="-25000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 Σ</a:t>
            </a:r>
            <a:r>
              <a:rPr lang="fr-CA" altLang="ko-KR" sz="1800" i="1" baseline="-25000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 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 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</a:t>
            </a:r>
            <a:r>
              <a:rPr lang="fr-CA" altLang="ko-KR" sz="1800">
                <a:ea typeface="ＭＳ Ｐゴシック" pitchFamily="34" charset="-128"/>
              </a:rPr>
              <a:t>Σ</a:t>
            </a:r>
            <a:r>
              <a:rPr lang="fr-CA" altLang="ko-KR" sz="1800" i="1" baseline="-25000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 Σ</a:t>
            </a:r>
            <a:r>
              <a:rPr lang="fr-CA" altLang="ko-KR" sz="1800" i="1" baseline="-25000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 Σ</a:t>
            </a:r>
            <a:r>
              <a:rPr lang="fr-CA" altLang="ko-KR" sz="1800" i="1" baseline="-25000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 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 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= Σ</a:t>
            </a:r>
            <a:r>
              <a:rPr lang="fr-CA" altLang="ko-KR" sz="1800" i="1" baseline="-25000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 Σ</a:t>
            </a:r>
            <a:r>
              <a:rPr lang="fr-CA" altLang="ko-KR" sz="1800" i="1" baseline="-25000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 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 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Σ</a:t>
            </a:r>
            <a:r>
              <a:rPr lang="fr-CA" altLang="ko-KR" sz="1800" i="1" baseline="-25000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m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= Σ</a:t>
            </a:r>
            <a:r>
              <a:rPr lang="fr-CA" altLang="ko-KR" sz="1800" i="1" baseline="-25000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 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 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Σ</a:t>
            </a:r>
            <a:r>
              <a:rPr lang="fr-CA" altLang="ko-KR" sz="1800" i="1" baseline="-25000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j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=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+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a</a:t>
            </a:r>
            <a:r>
              <a:rPr lang="fr-CA" altLang="ko-KR" sz="1800">
                <a:ea typeface="ＭＳ Ｐゴシック" pitchFamily="34" charset="-128"/>
              </a:rPr>
              <a:t>|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,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c</a:t>
            </a:r>
            <a:r>
              <a:rPr lang="fr-CA" altLang="ko-KR" sz="1800">
                <a:ea typeface="ＭＳ Ｐゴシック" pitchFamily="34" charset="-128"/>
              </a:rPr>
              <a:t>) </a:t>
            </a:r>
            <a:r>
              <a:rPr lang="fr-CA" altLang="ko-KR" sz="1800" i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en-US" altLang="ko-KR" sz="1800">
                <a:ea typeface="ＭＳ Ｐゴシック" pitchFamily="34" charset="-128"/>
              </a:rPr>
              <a:t>¬</a:t>
            </a:r>
            <a:r>
              <a:rPr lang="fr-CA" altLang="ko-KR" sz="1800" i="1">
                <a:ea typeface="ＭＳ Ｐゴシック" pitchFamily="34" charset="-128"/>
              </a:rPr>
              <a:t>s</a:t>
            </a:r>
            <a:r>
              <a:rPr lang="fr-CA" altLang="ko-KR" sz="180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= .29 * .999 * .002 + .001 * .999 * .998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≈ </a:t>
            </a:r>
            <a:r>
              <a:rPr lang="fr-FR" altLang="ko-KR" sz="1800">
                <a:ea typeface="ＭＳ Ｐゴシック" pitchFamily="34" charset="-128"/>
              </a:rPr>
              <a:t>0.0016</a:t>
            </a:r>
            <a:endParaRPr lang="fr-CA" altLang="ko-KR" sz="1800">
              <a:ea typeface="ＭＳ Ｐゴシック" pitchFamily="34" charset="-128"/>
            </a:endParaRPr>
          </a:p>
        </p:txBody>
      </p:sp>
      <p:sp>
        <p:nvSpPr>
          <p:cNvPr id="2253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253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253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540D9C-484B-4B57-94B8-D960BBEF3450}" type="slidenum">
              <a:rPr lang="en-US" smtClean="0">
                <a:latin typeface="Calibri" pitchFamily="34" charset="0"/>
              </a:rPr>
              <a:pPr/>
              <a:t>16</a:t>
            </a:fld>
            <a:endParaRPr lang="en-US">
              <a:latin typeface="Calibri" pitchFamily="34" charset="0"/>
            </a:endParaRPr>
          </a:p>
        </p:txBody>
      </p:sp>
      <p:sp>
        <p:nvSpPr>
          <p:cNvPr id="22535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2536" name="Grouper 51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46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2550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86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</a:t>
                </a:r>
                <a:r>
                  <a:rPr lang="fr-CA" sz="1600" dirty="0" err="1">
                    <a:latin typeface="+mn-lt"/>
                  </a:rPr>
                  <a:t>T</a:t>
                </a:r>
                <a:r>
                  <a:rPr lang="fr-CA" sz="1600" dirty="0">
                    <a:latin typeface="+mn-lt"/>
                  </a:rPr>
                  <a:t>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1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78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80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.05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82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2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73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8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T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>
                    <a:latin typeface="+mn-lt"/>
                  </a:rPr>
                  <a:t>F     .01</a:t>
                </a:r>
                <a:endParaRPr lang="en-US" sz="1600">
                  <a:latin typeface="+mn-lt"/>
                </a:endParaRPr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3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70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72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54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67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9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3603625" y="3921125"/>
            <a:ext cx="1063625" cy="612775"/>
            <a:chOff x="3604305" y="3921125"/>
            <a:chExt cx="1062945" cy="613291"/>
          </a:xfrm>
        </p:grpSpPr>
        <p:cxnSp>
          <p:nvCxnSpPr>
            <p:cNvPr id="3" name="Connecteur droit 2"/>
            <p:cNvCxnSpPr>
              <a:cxnSpLocks noChangeShapeType="1"/>
            </p:cNvCxnSpPr>
            <p:nvPr/>
          </p:nvCxnSpPr>
          <p:spPr bwMode="auto">
            <a:xfrm flipH="1">
              <a:off x="3667764" y="3921125"/>
              <a:ext cx="99948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ccolade ouvrante 3"/>
            <p:cNvSpPr>
              <a:spLocks/>
            </p:cNvSpPr>
            <p:nvPr/>
          </p:nvSpPr>
          <p:spPr bwMode="auto">
            <a:xfrm rot="-5400000">
              <a:off x="4007105" y="3667675"/>
              <a:ext cx="225615" cy="1031215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6986" y="4165806"/>
              <a:ext cx="480705" cy="368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dirty="0">
                  <a:latin typeface="+mn-lt"/>
                  <a:ea typeface="ＭＳ Ｐゴシック" charset="0"/>
                  <a:cs typeface="ＭＳ Ｐゴシック" charset="0"/>
                </a:rPr>
                <a:t>=</a:t>
              </a:r>
              <a:r>
                <a:rPr lang="fr-CA" i="1" dirty="0">
                  <a:latin typeface="+mn-lt"/>
                  <a:ea typeface="ＭＳ Ｐゴシック" charset="0"/>
                  <a:cs typeface="ＭＳ Ｐゴシック" charset="0"/>
                </a:rPr>
                <a:t> 1</a:t>
              </a:r>
              <a:endParaRPr lang="fr-FR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er 6"/>
          <p:cNvGrpSpPr>
            <a:grpSpLocks/>
          </p:cNvGrpSpPr>
          <p:nvPr/>
        </p:nvGrpSpPr>
        <p:grpSpPr bwMode="auto">
          <a:xfrm>
            <a:off x="2803525" y="4581525"/>
            <a:ext cx="1063625" cy="612775"/>
            <a:chOff x="2804205" y="4581525"/>
            <a:chExt cx="1062945" cy="613291"/>
          </a:xfrm>
        </p:grpSpPr>
        <p:cxnSp>
          <p:nvCxnSpPr>
            <p:cNvPr id="49" name="Connecteur droit 48"/>
            <p:cNvCxnSpPr>
              <a:cxnSpLocks noChangeShapeType="1"/>
            </p:cNvCxnSpPr>
            <p:nvPr/>
          </p:nvCxnSpPr>
          <p:spPr bwMode="auto">
            <a:xfrm flipH="1">
              <a:off x="2867664" y="4581525"/>
              <a:ext cx="99948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Accolade ouvrante 49"/>
            <p:cNvSpPr>
              <a:spLocks/>
            </p:cNvSpPr>
            <p:nvPr/>
          </p:nvSpPr>
          <p:spPr bwMode="auto">
            <a:xfrm rot="-5400000">
              <a:off x="3207005" y="4328075"/>
              <a:ext cx="225615" cy="1031215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46886" y="4826206"/>
              <a:ext cx="480705" cy="368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dirty="0">
                  <a:latin typeface="+mn-lt"/>
                  <a:ea typeface="ＭＳ Ｐゴシック" charset="0"/>
                  <a:cs typeface="ＭＳ Ｐゴシック" charset="0"/>
                </a:rPr>
                <a:t>=</a:t>
              </a:r>
              <a:r>
                <a:rPr lang="fr-CA" i="1" dirty="0">
                  <a:latin typeface="+mn-lt"/>
                  <a:ea typeface="ＭＳ Ｐゴシック" charset="0"/>
                  <a:cs typeface="ＭＳ Ｐゴシック" charset="0"/>
                </a:rPr>
                <a:t> 1</a:t>
              </a:r>
              <a:endParaRPr lang="fr-FR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: probabilité marginale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en-US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/>
            <a:endParaRPr lang="fr-CA" altLang="ko-KR" i="1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i="1" dirty="0">
                <a:ea typeface="ＭＳ Ｐゴシック" pitchFamily="34" charset="-128"/>
              </a:rPr>
              <a:t>=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m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j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j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m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 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j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m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j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m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 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=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j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j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 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m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m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=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 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j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j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sz="1800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=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 err="1">
                <a:ea typeface="ＭＳ Ｐゴシック" pitchFamily="34" charset="-128"/>
              </a:rPr>
              <a:t>c</a:t>
            </a:r>
            <a:r>
              <a:rPr lang="fr-CA" altLang="ko-KR" sz="1800" dirty="0" err="1">
                <a:ea typeface="ＭＳ Ｐゴシック" pitchFamily="34" charset="-128"/>
              </a:rPr>
              <a:t>,</a:t>
            </a:r>
            <a:r>
              <a:rPr lang="fr-CA" altLang="ko-KR" sz="1800" i="1" dirty="0" err="1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+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a</a:t>
            </a:r>
            <a:r>
              <a:rPr lang="fr-CA" altLang="ko-KR" sz="1800" dirty="0">
                <a:ea typeface="ＭＳ Ｐゴシック" pitchFamily="34" charset="-128"/>
              </a:rPr>
              <a:t>|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,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en-US" altLang="ko-KR" sz="1800" dirty="0">
                <a:ea typeface="ＭＳ Ｐゴシック" pitchFamily="34" charset="-128"/>
              </a:rPr>
              <a:t>¬</a:t>
            </a:r>
            <a:r>
              <a:rPr lang="fr-CA" altLang="ko-KR" sz="1800" i="1" dirty="0">
                <a:ea typeface="ＭＳ Ｐゴシック" pitchFamily="34" charset="-128"/>
              </a:rPr>
              <a:t>s</a:t>
            </a:r>
            <a:r>
              <a:rPr lang="fr-CA" altLang="ko-KR" sz="1800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= .29 * .999 * .002 + .001 * .999 * .998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≈ </a:t>
            </a:r>
            <a:r>
              <a:rPr lang="fr-FR" altLang="ko-KR" sz="1800" dirty="0">
                <a:ea typeface="ＭＳ Ｐゴシック" pitchFamily="34" charset="-128"/>
              </a:rPr>
              <a:t>0.0016</a:t>
            </a:r>
            <a:endParaRPr lang="fr-CA" altLang="ko-KR" sz="1800" dirty="0">
              <a:ea typeface="ＭＳ Ｐゴシック" pitchFamily="34" charset="-128"/>
            </a:endParaRPr>
          </a:p>
        </p:txBody>
      </p:sp>
      <p:sp>
        <p:nvSpPr>
          <p:cNvPr id="2253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253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253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540D9C-484B-4B57-94B8-D960BBEF3450}" type="slidenum">
              <a:rPr lang="en-US" smtClean="0">
                <a:latin typeface="Calibri" pitchFamily="34" charset="0"/>
              </a:rPr>
              <a:pPr/>
              <a:t>17</a:t>
            </a:fld>
            <a:endParaRPr lang="en-US">
              <a:latin typeface="Calibri" pitchFamily="34" charset="0"/>
            </a:endParaRPr>
          </a:p>
        </p:txBody>
      </p:sp>
      <p:sp>
        <p:nvSpPr>
          <p:cNvPr id="22535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3603625" y="3921125"/>
            <a:ext cx="1063625" cy="612775"/>
            <a:chOff x="3604305" y="3921125"/>
            <a:chExt cx="1062945" cy="613291"/>
          </a:xfrm>
        </p:grpSpPr>
        <p:cxnSp>
          <p:nvCxnSpPr>
            <p:cNvPr id="3" name="Connecteur droit 2"/>
            <p:cNvCxnSpPr>
              <a:cxnSpLocks noChangeShapeType="1"/>
            </p:cNvCxnSpPr>
            <p:nvPr/>
          </p:nvCxnSpPr>
          <p:spPr bwMode="auto">
            <a:xfrm flipH="1">
              <a:off x="3667764" y="3921125"/>
              <a:ext cx="99948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ccolade ouvrante 3"/>
            <p:cNvSpPr>
              <a:spLocks/>
            </p:cNvSpPr>
            <p:nvPr/>
          </p:nvSpPr>
          <p:spPr bwMode="auto">
            <a:xfrm rot="-5400000">
              <a:off x="4007105" y="3667675"/>
              <a:ext cx="225615" cy="1031215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6986" y="4165806"/>
              <a:ext cx="480705" cy="368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dirty="0">
                  <a:latin typeface="+mn-lt"/>
                  <a:ea typeface="ＭＳ Ｐゴシック" charset="0"/>
                  <a:cs typeface="ＭＳ Ｐゴシック" charset="0"/>
                </a:rPr>
                <a:t>=</a:t>
              </a:r>
              <a:r>
                <a:rPr lang="fr-CA" i="1" dirty="0">
                  <a:latin typeface="+mn-lt"/>
                  <a:ea typeface="ＭＳ Ｐゴシック" charset="0"/>
                  <a:cs typeface="ＭＳ Ｐゴシック" charset="0"/>
                </a:rPr>
                <a:t> 1</a:t>
              </a:r>
              <a:endParaRPr lang="fr-FR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er 6"/>
          <p:cNvGrpSpPr>
            <a:grpSpLocks/>
          </p:cNvGrpSpPr>
          <p:nvPr/>
        </p:nvGrpSpPr>
        <p:grpSpPr bwMode="auto">
          <a:xfrm>
            <a:off x="2803525" y="4581525"/>
            <a:ext cx="1063625" cy="612775"/>
            <a:chOff x="2804205" y="4581525"/>
            <a:chExt cx="1062945" cy="613291"/>
          </a:xfrm>
        </p:grpSpPr>
        <p:cxnSp>
          <p:nvCxnSpPr>
            <p:cNvPr id="49" name="Connecteur droit 48"/>
            <p:cNvCxnSpPr>
              <a:cxnSpLocks noChangeShapeType="1"/>
            </p:cNvCxnSpPr>
            <p:nvPr/>
          </p:nvCxnSpPr>
          <p:spPr bwMode="auto">
            <a:xfrm flipH="1">
              <a:off x="2867664" y="4581525"/>
              <a:ext cx="99948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Accolade ouvrante 49"/>
            <p:cNvSpPr>
              <a:spLocks/>
            </p:cNvSpPr>
            <p:nvPr/>
          </p:nvSpPr>
          <p:spPr bwMode="auto">
            <a:xfrm rot="-5400000">
              <a:off x="3207005" y="4328075"/>
              <a:ext cx="225615" cy="1031215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46886" y="4826206"/>
              <a:ext cx="480705" cy="368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dirty="0">
                  <a:latin typeface="+mn-lt"/>
                  <a:ea typeface="ＭＳ Ｐゴシック" charset="0"/>
                  <a:cs typeface="ＭＳ Ｐゴシック" charset="0"/>
                </a:rPr>
                <a:t>=</a:t>
              </a:r>
              <a:r>
                <a:rPr lang="fr-CA" i="1" dirty="0">
                  <a:latin typeface="+mn-lt"/>
                  <a:ea typeface="ＭＳ Ｐゴシック" charset="0"/>
                  <a:cs typeface="ＭＳ Ｐゴシック" charset="0"/>
                </a:rPr>
                <a:t> 1</a:t>
              </a:r>
              <a:endParaRPr lang="fr-FR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2" name="Oval 5">
            <a:extLst>
              <a:ext uri="{FF2B5EF4-FFF2-40B4-BE49-F238E27FC236}">
                <a16:creationId xmlns:a16="http://schemas.microsoft.com/office/drawing/2014/main" id="{13A17F2A-85E4-463C-A080-1170EA30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1871663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820F5FA0-CF34-406B-865E-A59C8004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18827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7171A29F-9782-4A11-8C65-B1E5F057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33178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D7C13CF5-6B08-49E8-BE39-61B79EEF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4911725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907DE2A2-CCA0-403B-80AE-50BF926F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483393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CA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1" name="Group 10">
            <a:extLst>
              <a:ext uri="{FF2B5EF4-FFF2-40B4-BE49-F238E27FC236}">
                <a16:creationId xmlns:a16="http://schemas.microsoft.com/office/drawing/2014/main" id="{63BE8484-C4C9-4CE9-9C44-F4E510337181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2927350"/>
            <a:ext cx="1481137" cy="1139825"/>
            <a:chOff x="3094" y="1712"/>
            <a:chExt cx="933" cy="718"/>
          </a:xfrm>
        </p:grpSpPr>
        <p:sp>
          <p:nvSpPr>
            <p:cNvPr id="62" name="Rectangle 11">
              <a:extLst>
                <a:ext uri="{FF2B5EF4-FFF2-40B4-BE49-F238E27FC236}">
                  <a16:creationId xmlns:a16="http://schemas.microsoft.com/office/drawing/2014/main" id="{693917F0-BC5D-41B4-A71A-FADE9BAC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722"/>
              <a:ext cx="896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12">
              <a:extLst>
                <a:ext uri="{FF2B5EF4-FFF2-40B4-BE49-F238E27FC236}">
                  <a16:creationId xmlns:a16="http://schemas.microsoft.com/office/drawing/2014/main" id="{E1F51D67-5D3E-45E8-B2C4-6DBACCDF9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2" y="1907"/>
              <a:ext cx="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Text Box 13">
              <a:extLst>
                <a:ext uri="{FF2B5EF4-FFF2-40B4-BE49-F238E27FC236}">
                  <a16:creationId xmlns:a16="http://schemas.microsoft.com/office/drawing/2014/main" id="{1D1E0BB8-262F-4D26-8D11-2664F4BC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1712"/>
              <a:ext cx="9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  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,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90" name="Text Box 14">
              <a:extLst>
                <a:ext uri="{FF2B5EF4-FFF2-40B4-BE49-F238E27FC236}">
                  <a16:creationId xmlns:a16="http://schemas.microsoft.com/office/drawing/2014/main" id="{83FAB134-331A-4F3F-AD12-8ABC1D533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930"/>
              <a:ext cx="81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.95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F         .94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.29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F        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62133FD9-11C8-4821-BC10-5DB23343B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1721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2" name="Group 16">
            <a:extLst>
              <a:ext uri="{FF2B5EF4-FFF2-40B4-BE49-F238E27FC236}">
                <a16:creationId xmlns:a16="http://schemas.microsoft.com/office/drawing/2014/main" id="{1C46E1AB-B5C6-48B4-AD7F-53182591CEA8}"/>
              </a:ext>
            </a:extLst>
          </p:cNvPr>
          <p:cNvGrpSpPr>
            <a:grpSpLocks/>
          </p:cNvGrpSpPr>
          <p:nvPr/>
        </p:nvGrpSpPr>
        <p:grpSpPr bwMode="auto">
          <a:xfrm>
            <a:off x="5437192" y="5389563"/>
            <a:ext cx="941390" cy="782637"/>
            <a:chOff x="3425" y="3192"/>
            <a:chExt cx="593" cy="493"/>
          </a:xfrm>
          <a:noFill/>
        </p:grpSpPr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AD0E3069-99F5-4C50-B7A6-7E87E032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3200"/>
              <a:ext cx="575" cy="4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Text Box 18">
              <a:extLst>
                <a:ext uri="{FF2B5EF4-FFF2-40B4-BE49-F238E27FC236}">
                  <a16:creationId xmlns:a16="http://schemas.microsoft.com/office/drawing/2014/main" id="{F56471A9-C29D-4322-97C6-2A56F0994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" y="3192"/>
              <a:ext cx="593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J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95" name="Line 19">
              <a:extLst>
                <a:ext uri="{FF2B5EF4-FFF2-40B4-BE49-F238E27FC236}">
                  <a16:creationId xmlns:a16="http://schemas.microsoft.com/office/drawing/2014/main" id="{6DC8D58C-FC52-49F2-B2F9-5C4A15944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2" y="3393"/>
              <a:ext cx="5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Text Box 20">
              <a:extLst>
                <a:ext uri="{FF2B5EF4-FFF2-40B4-BE49-F238E27FC236}">
                  <a16:creationId xmlns:a16="http://schemas.microsoft.com/office/drawing/2014/main" id="{8CBC5C12-C91C-4D7B-902D-D45A8207C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3402"/>
              <a:ext cx="489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.90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.05</a:t>
              </a:r>
              <a:endParaRPr lang="en-US" sz="1600">
                <a:latin typeface="+mn-lt"/>
              </a:endParaRPr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76E8338F-5E7A-4076-B2AB-6691417DF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3200"/>
              <a:ext cx="0" cy="48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8" name="Group 22">
            <a:extLst>
              <a:ext uri="{FF2B5EF4-FFF2-40B4-BE49-F238E27FC236}">
                <a16:creationId xmlns:a16="http://schemas.microsoft.com/office/drawing/2014/main" id="{AE196D29-5B9F-4066-A0A0-C33CCF9011FF}"/>
              </a:ext>
            </a:extLst>
          </p:cNvPr>
          <p:cNvGrpSpPr>
            <a:grpSpLocks/>
          </p:cNvGrpSpPr>
          <p:nvPr/>
        </p:nvGrpSpPr>
        <p:grpSpPr bwMode="auto">
          <a:xfrm>
            <a:off x="7559675" y="5324477"/>
            <a:ext cx="1163638" cy="782637"/>
            <a:chOff x="3737" y="3505"/>
            <a:chExt cx="733" cy="493"/>
          </a:xfrm>
          <a:noFill/>
        </p:grpSpPr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A6E46C66-67DF-4CEE-A5B6-5554E2A8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513"/>
              <a:ext cx="695" cy="4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" name="Text Box 24">
              <a:extLst>
                <a:ext uri="{FF2B5EF4-FFF2-40B4-BE49-F238E27FC236}">
                  <a16:creationId xmlns:a16="http://schemas.microsoft.com/office/drawing/2014/main" id="{BD7F3208-6433-49E5-A821-C63B7ECB3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505"/>
              <a:ext cx="692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M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01" name="Line 25">
              <a:extLst>
                <a:ext uri="{FF2B5EF4-FFF2-40B4-BE49-F238E27FC236}">
                  <a16:creationId xmlns:a16="http://schemas.microsoft.com/office/drawing/2014/main" id="{F63494CF-12BD-409F-BDE0-591B5DF2F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5" y="3706"/>
              <a:ext cx="5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26">
              <a:extLst>
                <a:ext uri="{FF2B5EF4-FFF2-40B4-BE49-F238E27FC236}">
                  <a16:creationId xmlns:a16="http://schemas.microsoft.com/office/drawing/2014/main" id="{7B1B864D-B618-44A3-B455-500A2048B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3715"/>
              <a:ext cx="489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.70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.01</a:t>
              </a:r>
              <a:endParaRPr lang="en-US" sz="1600">
                <a:latin typeface="+mn-lt"/>
              </a:endParaRPr>
            </a:p>
          </p:txBody>
        </p:sp>
        <p:sp>
          <p:nvSpPr>
            <p:cNvPr id="103" name="Line 27">
              <a:extLst>
                <a:ext uri="{FF2B5EF4-FFF2-40B4-BE49-F238E27FC236}">
                  <a16:creationId xmlns:a16="http://schemas.microsoft.com/office/drawing/2014/main" id="{479BFCEA-E394-4535-930C-5C87E7A69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3513"/>
              <a:ext cx="0" cy="48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4" name="Group 28">
            <a:extLst>
              <a:ext uri="{FF2B5EF4-FFF2-40B4-BE49-F238E27FC236}">
                <a16:creationId xmlns:a16="http://schemas.microsoft.com/office/drawing/2014/main" id="{AB364DA2-AE1A-4FC4-B165-A3FFD350A0D6}"/>
              </a:ext>
            </a:extLst>
          </p:cNvPr>
          <p:cNvGrpSpPr>
            <a:grpSpLocks/>
          </p:cNvGrpSpPr>
          <p:nvPr/>
        </p:nvGrpSpPr>
        <p:grpSpPr bwMode="auto">
          <a:xfrm>
            <a:off x="5757863" y="1160463"/>
            <a:ext cx="609600" cy="674687"/>
            <a:chOff x="3712" y="393"/>
            <a:chExt cx="384" cy="425"/>
          </a:xfrm>
        </p:grpSpPr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FA0ECDF-4C67-4283-AFD6-019BDEB96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6" name="Text Box 30">
              <a:extLst>
                <a:ext uri="{FF2B5EF4-FFF2-40B4-BE49-F238E27FC236}">
                  <a16:creationId xmlns:a16="http://schemas.microsoft.com/office/drawing/2014/main" id="{62B6FDF1-3EA2-47D7-BB38-88A9E8634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7" name="Line 31">
              <a:extLst>
                <a:ext uri="{FF2B5EF4-FFF2-40B4-BE49-F238E27FC236}">
                  <a16:creationId xmlns:a16="http://schemas.microsoft.com/office/drawing/2014/main" id="{104FFC5F-F247-4049-B562-24737F8AA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8" name="Group 32">
            <a:extLst>
              <a:ext uri="{FF2B5EF4-FFF2-40B4-BE49-F238E27FC236}">
                <a16:creationId xmlns:a16="http://schemas.microsoft.com/office/drawing/2014/main" id="{B6C44C08-A530-4A33-9E06-62848726B028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1160463"/>
            <a:ext cx="625475" cy="674687"/>
            <a:chOff x="3712" y="393"/>
            <a:chExt cx="394" cy="425"/>
          </a:xfrm>
        </p:grpSpPr>
        <p:sp>
          <p:nvSpPr>
            <p:cNvPr id="109" name="Rectangle 33">
              <a:extLst>
                <a:ext uri="{FF2B5EF4-FFF2-40B4-BE49-F238E27FC236}">
                  <a16:creationId xmlns:a16="http://schemas.microsoft.com/office/drawing/2014/main" id="{D8F04C83-C191-4184-A94C-40CCFF65C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" name="Text Box 34">
              <a:extLst>
                <a:ext uri="{FF2B5EF4-FFF2-40B4-BE49-F238E27FC236}">
                  <a16:creationId xmlns:a16="http://schemas.microsoft.com/office/drawing/2014/main" id="{F507F211-3102-46F0-8645-BBC829A37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11" name="Line 35">
              <a:extLst>
                <a:ext uri="{FF2B5EF4-FFF2-40B4-BE49-F238E27FC236}">
                  <a16:creationId xmlns:a16="http://schemas.microsoft.com/office/drawing/2014/main" id="{F974A821-A826-4D3C-8FA1-320822BC5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2" name="Line 36">
            <a:extLst>
              <a:ext uri="{FF2B5EF4-FFF2-40B4-BE49-F238E27FC236}">
                <a16:creationId xmlns:a16="http://schemas.microsoft.com/office/drawing/2014/main" id="{44A29563-73CB-4DDB-BA85-DF388BFB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6263" y="2376488"/>
            <a:ext cx="744537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Line 37">
            <a:extLst>
              <a:ext uri="{FF2B5EF4-FFF2-40B4-BE49-F238E27FC236}">
                <a16:creationId xmlns:a16="http://schemas.microsoft.com/office/drawing/2014/main" id="{B6907044-FA7E-41B0-A8F4-EB719ECAB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3863" y="2332038"/>
            <a:ext cx="496887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Line 38">
            <a:extLst>
              <a:ext uri="{FF2B5EF4-FFF2-40B4-BE49-F238E27FC236}">
                <a16:creationId xmlns:a16="http://schemas.microsoft.com/office/drawing/2014/main" id="{977A7D56-2D19-4FCB-A0F9-5C4B6A546F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7863" y="3754438"/>
            <a:ext cx="598487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Line 39">
            <a:extLst>
              <a:ext uri="{FF2B5EF4-FFF2-40B4-BE49-F238E27FC236}">
                <a16:creationId xmlns:a16="http://schemas.microsoft.com/office/drawing/2014/main" id="{4642E3FB-E59F-4276-A073-EDA4CF1E7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200" y="3776663"/>
            <a:ext cx="65405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54EB7AE-D058-406E-8A5B-EFDA35A7CAA4}"/>
              </a:ext>
            </a:extLst>
          </p:cNvPr>
          <p:cNvSpPr/>
          <p:nvPr/>
        </p:nvSpPr>
        <p:spPr>
          <a:xfrm>
            <a:off x="4953000" y="3762375"/>
            <a:ext cx="1428750" cy="2555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DE183B-14E8-419A-95A4-8E4153F8301B}"/>
              </a:ext>
            </a:extLst>
          </p:cNvPr>
          <p:cNvSpPr/>
          <p:nvPr/>
        </p:nvSpPr>
        <p:spPr>
          <a:xfrm>
            <a:off x="6775450" y="3771900"/>
            <a:ext cx="342900" cy="2555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EAA5CEF-77EB-4B28-87C6-B8154444DA6E}"/>
              </a:ext>
            </a:extLst>
          </p:cNvPr>
          <p:cNvSpPr/>
          <p:nvPr/>
        </p:nvSpPr>
        <p:spPr>
          <a:xfrm>
            <a:off x="7053263" y="4273550"/>
            <a:ext cx="1901825" cy="1920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753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Probabilité marginale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62425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en-US" altLang="ko-KR" dirty="0">
                <a:ea typeface="ＭＳ Ｐゴシック" pitchFamily="34" charset="-128"/>
              </a:rPr>
              <a:t>¬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en-US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	       </a:t>
            </a: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 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en-US" altLang="ko-KR" dirty="0">
                <a:ea typeface="ＭＳ Ｐゴシック" pitchFamily="34" charset="-128"/>
              </a:rPr>
              <a:t>¬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/>
            <a:r>
              <a:rPr lang="fr-CA" altLang="ko-KR" dirty="0">
                <a:ea typeface="ＭＳ Ｐゴシック" pitchFamily="34" charset="-128"/>
              </a:rPr>
              <a:t>Pour les probabilités marginales, on peut ignorer les nœuds </a:t>
            </a:r>
            <a:r>
              <a:rPr lang="fr-CA" altLang="ko-KR" b="1" dirty="0">
                <a:ea typeface="ＭＳ Ｐゴシック" pitchFamily="34" charset="-128"/>
              </a:rPr>
              <a:t>dont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les descendants ne sont pas les nœuds observés</a:t>
            </a:r>
          </a:p>
          <a:p>
            <a:pPr lvl="1" eaLnBrk="1" hangingPunct="1"/>
            <a:r>
              <a:rPr lang="fr-CA" altLang="ko-KR" i="1" dirty="0" err="1">
                <a:ea typeface="ＭＳ Ｐゴシック" pitchFamily="34" charset="-128"/>
              </a:rPr>
              <a:t>JeanAppelle</a:t>
            </a:r>
            <a:r>
              <a:rPr lang="fr-CA" altLang="ko-KR" dirty="0">
                <a:ea typeface="ＭＳ Ｐゴシック" pitchFamily="34" charset="-128"/>
              </a:rPr>
              <a:t>  et </a:t>
            </a:r>
            <a:r>
              <a:rPr lang="fr-CA" altLang="ko-KR" i="1" dirty="0" err="1">
                <a:ea typeface="ＭＳ Ｐゴシック" pitchFamily="34" charset="-128"/>
              </a:rPr>
              <a:t>MarieAppelle</a:t>
            </a:r>
            <a:r>
              <a:rPr lang="fr-CA" altLang="ko-KR" dirty="0">
                <a:ea typeface="ＭＳ Ｐゴシック" pitchFamily="34" charset="-128"/>
              </a:rPr>
              <a:t> et leurs descendants ne sont pas observés, alors on peut les ignorer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Séisme</a:t>
            </a:r>
            <a:r>
              <a:rPr lang="fr-CA" altLang="ko-KR" dirty="0">
                <a:ea typeface="ＭＳ Ｐゴシック" pitchFamily="34" charset="-128"/>
              </a:rPr>
              <a:t> est un ancêtre de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r>
              <a:rPr lang="fr-CA" altLang="ko-KR" dirty="0">
                <a:ea typeface="ＭＳ Ｐゴシック" pitchFamily="34" charset="-128"/>
              </a:rPr>
              <a:t>, alors on doit le marginaliser explicitement</a:t>
            </a:r>
          </a:p>
        </p:txBody>
      </p:sp>
      <p:sp>
        <p:nvSpPr>
          <p:cNvPr id="2355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355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355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768230-7E49-4833-B95F-FDB60A299EF3}" type="slidenum">
              <a:rPr lang="en-US" smtClean="0">
                <a:latin typeface="Calibri" pitchFamily="34" charset="0"/>
              </a:rPr>
              <a:pPr/>
              <a:t>18</a:t>
            </a:fld>
            <a:endParaRPr lang="en-US">
              <a:latin typeface="Calibri" pitchFamily="34" charset="0"/>
            </a:endParaRPr>
          </a:p>
        </p:txBody>
      </p:sp>
      <p:sp>
        <p:nvSpPr>
          <p:cNvPr id="23559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4976813" y="1871663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3561" name="Oval 6"/>
          <p:cNvSpPr>
            <a:spLocks noChangeArrowheads="1"/>
          </p:cNvSpPr>
          <p:nvPr/>
        </p:nvSpPr>
        <p:spPr bwMode="auto">
          <a:xfrm>
            <a:off x="6954838" y="18827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6110288" y="33178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5184775" y="4911725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7002463" y="483393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CA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65" name="Group 10"/>
          <p:cNvGrpSpPr>
            <a:grpSpLocks/>
          </p:cNvGrpSpPr>
          <p:nvPr/>
        </p:nvGrpSpPr>
        <p:grpSpPr bwMode="auto">
          <a:xfrm>
            <a:off x="7192963" y="2927350"/>
            <a:ext cx="1481137" cy="1139825"/>
            <a:chOff x="3094" y="1712"/>
            <a:chExt cx="933" cy="718"/>
          </a:xfrm>
        </p:grpSpPr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3094" y="1722"/>
              <a:ext cx="896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3102" y="1907"/>
              <a:ext cx="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3125" y="1712"/>
              <a:ext cx="9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  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,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3107" y="1930"/>
              <a:ext cx="81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.95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F         .94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.29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F        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3449" y="1721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263" name="Group 16"/>
          <p:cNvGrpSpPr>
            <a:grpSpLocks/>
          </p:cNvGrpSpPr>
          <p:nvPr/>
        </p:nvGrpSpPr>
        <p:grpSpPr bwMode="auto">
          <a:xfrm>
            <a:off x="5437192" y="5389563"/>
            <a:ext cx="941390" cy="782637"/>
            <a:chOff x="3425" y="3192"/>
            <a:chExt cx="593" cy="493"/>
          </a:xfrm>
          <a:noFill/>
        </p:grpSpPr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3435" y="3200"/>
              <a:ext cx="575" cy="4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Text Box 18"/>
            <p:cNvSpPr txBox="1">
              <a:spLocks noChangeArrowheads="1"/>
            </p:cNvSpPr>
            <p:nvPr/>
          </p:nvSpPr>
          <p:spPr bwMode="auto">
            <a:xfrm>
              <a:off x="3425" y="3192"/>
              <a:ext cx="593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J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3442" y="3393"/>
              <a:ext cx="5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3428" y="3402"/>
              <a:ext cx="489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.90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.05</a:t>
              </a:r>
              <a:endParaRPr lang="en-US" sz="1600">
                <a:latin typeface="+mn-lt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3605" y="3200"/>
              <a:ext cx="0" cy="48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3264" name="Group 22"/>
          <p:cNvGrpSpPr>
            <a:grpSpLocks/>
          </p:cNvGrpSpPr>
          <p:nvPr/>
        </p:nvGrpSpPr>
        <p:grpSpPr bwMode="auto">
          <a:xfrm>
            <a:off x="7559675" y="5324477"/>
            <a:ext cx="1163638" cy="782637"/>
            <a:chOff x="3737" y="3505"/>
            <a:chExt cx="733" cy="493"/>
          </a:xfrm>
          <a:noFill/>
        </p:grpSpPr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3737" y="3513"/>
              <a:ext cx="695" cy="4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3778" y="3505"/>
              <a:ext cx="692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M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75" name="Line 25"/>
            <p:cNvSpPr>
              <a:spLocks noChangeShapeType="1"/>
            </p:cNvSpPr>
            <p:nvPr/>
          </p:nvSpPr>
          <p:spPr bwMode="auto">
            <a:xfrm flipV="1">
              <a:off x="3805" y="3706"/>
              <a:ext cx="547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3791" y="3715"/>
              <a:ext cx="489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.70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.01</a:t>
              </a:r>
              <a:endParaRPr lang="en-US" sz="1600">
                <a:latin typeface="+mn-lt"/>
              </a:endParaRPr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>
              <a:off x="3968" y="3513"/>
              <a:ext cx="0" cy="48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568" name="Group 28"/>
          <p:cNvGrpSpPr>
            <a:grpSpLocks/>
          </p:cNvGrpSpPr>
          <p:nvPr/>
        </p:nvGrpSpPr>
        <p:grpSpPr bwMode="auto">
          <a:xfrm>
            <a:off x="5757863" y="1160463"/>
            <a:ext cx="609600" cy="674687"/>
            <a:chOff x="3712" y="393"/>
            <a:chExt cx="384" cy="425"/>
          </a:xfrm>
        </p:grpSpPr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Text Box 30"/>
            <p:cNvSpPr txBox="1">
              <a:spLocks noChangeArrowheads="1"/>
            </p:cNvSpPr>
            <p:nvPr/>
          </p:nvSpPr>
          <p:spPr bwMode="auto">
            <a:xfrm>
              <a:off x="371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569" name="Group 32"/>
          <p:cNvGrpSpPr>
            <a:grpSpLocks/>
          </p:cNvGrpSpPr>
          <p:nvPr/>
        </p:nvGrpSpPr>
        <p:grpSpPr bwMode="auto">
          <a:xfrm>
            <a:off x="7488238" y="1160463"/>
            <a:ext cx="625475" cy="674687"/>
            <a:chOff x="3712" y="393"/>
            <a:chExt cx="394" cy="425"/>
          </a:xfrm>
        </p:grpSpPr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372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5656263" y="2376488"/>
            <a:ext cx="744537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 flipH="1">
            <a:off x="6773863" y="2332038"/>
            <a:ext cx="496887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flipH="1">
            <a:off x="5757863" y="3754438"/>
            <a:ext cx="598487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6807200" y="3776663"/>
            <a:ext cx="65405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3762375"/>
            <a:ext cx="1428750" cy="2555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775450" y="3771900"/>
            <a:ext cx="342900" cy="2555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053263" y="4273550"/>
            <a:ext cx="1901825" cy="19208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03675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Relation entre </a:t>
            </a:r>
            <a:r>
              <a:rPr lang="fr-CA" altLang="ko-KR" b="1" dirty="0" err="1">
                <a:ea typeface="ＭＳ Ｐゴシック" pitchFamily="34" charset="-128"/>
              </a:rPr>
              <a:t>grand-paren</a:t>
            </a:r>
            <a:r>
              <a:rPr lang="fr-CA" altLang="ko-KR" dirty="0" err="1">
                <a:ea typeface="ＭＳ Ｐゴシック" pitchFamily="34" charset="-128"/>
              </a:rPr>
              <a:t>t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b="1" dirty="0">
                <a:ea typeface="ＭＳ Ｐゴシック" pitchFamily="34" charset="-128"/>
              </a:rPr>
              <a:t>enfant</a:t>
            </a:r>
            <a:r>
              <a:rPr lang="fr-CA" altLang="ko-KR" dirty="0">
                <a:ea typeface="ＭＳ Ｐゴシック" pitchFamily="34" charset="-128"/>
              </a:rPr>
              <a:t> étant donné les parents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sont indépendants si tous les parents sont observés.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Exemples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Cambriolage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 err="1">
                <a:ea typeface="ＭＳ Ｐゴシック" pitchFamily="34" charset="-128"/>
              </a:rPr>
              <a:t>MarieAppelle</a:t>
            </a:r>
            <a:r>
              <a:rPr lang="fr-CA" altLang="ko-KR" dirty="0">
                <a:ea typeface="ＭＳ Ｐゴシック" pitchFamily="34" charset="-128"/>
              </a:rPr>
              <a:t> sont </a:t>
            </a:r>
            <a:r>
              <a:rPr lang="fr-CA" altLang="ko-KR" b="1" dirty="0">
                <a:ea typeface="ＭＳ Ｐゴシック" pitchFamily="34" charset="-128"/>
              </a:rPr>
              <a:t>dépendants</a:t>
            </a:r>
            <a:r>
              <a:rPr lang="fr-CA" altLang="ko-KR" dirty="0">
                <a:ea typeface="ＭＳ Ｐゴシック" pitchFamily="34" charset="-128"/>
              </a:rPr>
              <a:t> a priori</a:t>
            </a:r>
            <a:endParaRPr lang="fr-CA" altLang="ko-KR" b="1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mais ils sont </a:t>
            </a:r>
            <a:r>
              <a:rPr lang="fr-CA" altLang="ko-KR" b="1" dirty="0">
                <a:ea typeface="ＭＳ Ｐゴシック" pitchFamily="34" charset="-128"/>
              </a:rPr>
              <a:t>indépendants</a:t>
            </a:r>
            <a:r>
              <a:rPr lang="fr-CA" altLang="ko-KR" dirty="0">
                <a:ea typeface="ＭＳ Ｐゴシック" pitchFamily="34" charset="-128"/>
              </a:rPr>
              <a:t> étant donné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     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A,C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si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est connu,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 n’intervient pas dans le calcul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connaître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« bloque » le chemin entre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</a:p>
        </p:txBody>
      </p:sp>
      <p:sp>
        <p:nvSpPr>
          <p:cNvPr id="2458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458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458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94DE36-EA5B-4317-8058-109394EBE4B2}" type="slidenum">
              <a:rPr lang="en-US" smtClean="0">
                <a:latin typeface="Calibri" pitchFamily="34" charset="0"/>
              </a:rPr>
              <a:pPr/>
              <a:t>19</a:t>
            </a:fld>
            <a:endParaRPr lang="en-US">
              <a:latin typeface="Calibri" pitchFamily="34" charset="0"/>
            </a:endParaRPr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4584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86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4590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591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592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593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594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Sujets couverts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C’est quoi un réseau bayésien (RB)?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structure d’un RB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calcul de probabilités dans un RB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Indépendance conditionnelle dans un RB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Inférence dans un réseau bayésien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inférence exacte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inférence approximative</a:t>
            </a:r>
          </a:p>
          <a:p>
            <a:pPr marL="0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512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12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12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1FFC3D-1BCD-4C52-B4A3-1FE48148CD8D}" type="slidenum">
              <a:rPr lang="en-US" smtClean="0">
                <a:latin typeface="Calibri" pitchFamily="34" charset="0"/>
              </a:rPr>
              <a:pPr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03675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A,C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/ 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C,S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C,S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fr-CA" altLang="ko-KR" i="1" dirty="0">
                <a:ea typeface="ＭＳ Ｐゴシック" pitchFamily="34" charset="-128"/>
              </a:rPr>
              <a:t> 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C,S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           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fr-CA" altLang="ko-KR" i="1" dirty="0">
                <a:ea typeface="ＭＳ Ｐゴシック" pitchFamily="34" charset="-128"/>
              </a:rPr>
              <a:t> 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</p:txBody>
      </p:sp>
      <p:sp>
        <p:nvSpPr>
          <p:cNvPr id="2560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560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560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0A60E4-E8FD-4E98-A27B-98211C9432FD}" type="slidenum">
              <a:rPr lang="en-US" smtClean="0">
                <a:latin typeface="Calibri" pitchFamily="34" charset="0"/>
              </a:rPr>
              <a:pPr/>
              <a:t>20</a:t>
            </a:fld>
            <a:endParaRPr lang="en-US">
              <a:latin typeface="Calibri" pitchFamily="34" charset="0"/>
            </a:endParaRP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5608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16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5620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621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622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623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624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666750" y="2730500"/>
            <a:ext cx="160337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95325" y="38195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36600" y="49244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1549400" y="4730750"/>
            <a:ext cx="2498725" cy="358775"/>
            <a:chOff x="1549400" y="4730750"/>
            <a:chExt cx="2498725" cy="358775"/>
          </a:xfrm>
        </p:grpSpPr>
        <p:cxnSp>
          <p:nvCxnSpPr>
            <p:cNvPr id="5" name="Connecteur droit 4"/>
            <p:cNvCxnSpPr>
              <a:cxnSpLocks noChangeShapeType="1"/>
            </p:cNvCxnSpPr>
            <p:nvPr/>
          </p:nvCxnSpPr>
          <p:spPr bwMode="auto">
            <a:xfrm>
              <a:off x="1555750" y="4730750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51"/>
            <p:cNvCxnSpPr>
              <a:cxnSpLocks noChangeShapeType="1"/>
            </p:cNvCxnSpPr>
            <p:nvPr/>
          </p:nvCxnSpPr>
          <p:spPr bwMode="auto">
            <a:xfrm>
              <a:off x="1549400" y="5089525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03675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A,C</a:t>
            </a:r>
            <a:r>
              <a:rPr lang="fr-CA" altLang="ko-KR">
                <a:ea typeface="ＭＳ Ｐゴシック" pitchFamily="34" charset="-128"/>
              </a:rPr>
              <a:t>) 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 / 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C,S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C,S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 b="1" i="1">
                <a:ea typeface="ＭＳ Ｐゴシック" pitchFamily="34" charset="-128"/>
              </a:rPr>
              <a:t>P</a:t>
            </a:r>
            <a:r>
              <a:rPr lang="fr-CA" altLang="ko-KR" b="1">
                <a:ea typeface="ＭＳ Ｐゴシック" pitchFamily="34" charset="-128"/>
              </a:rPr>
              <a:t>(</a:t>
            </a:r>
            <a:r>
              <a:rPr lang="fr-CA" altLang="ko-KR" b="1" i="1">
                <a:ea typeface="ＭＳ Ｐゴシック" pitchFamily="34" charset="-128"/>
              </a:rPr>
              <a:t>M</a:t>
            </a:r>
            <a:r>
              <a:rPr lang="fr-CA" altLang="ko-KR" b="1">
                <a:ea typeface="ＭＳ Ｐゴシック" pitchFamily="34" charset="-128"/>
              </a:rPr>
              <a:t>|</a:t>
            </a:r>
            <a:r>
              <a:rPr lang="fr-CA" altLang="ko-KR" b="1" i="1">
                <a:ea typeface="ＭＳ Ｐゴシック" pitchFamily="34" charset="-128"/>
              </a:rPr>
              <a:t>A</a:t>
            </a:r>
            <a:r>
              <a:rPr lang="fr-CA" altLang="ko-KR" b="1">
                <a:ea typeface="ＭＳ Ｐゴシック" pitchFamily="34" charset="-128"/>
              </a:rPr>
              <a:t>) </a:t>
            </a:r>
            <a:r>
              <a:rPr lang="fr-CA" altLang="ko-KR" b="1" i="1">
                <a:ea typeface="ＭＳ Ｐゴシック" pitchFamily="34" charset="-128"/>
              </a:rPr>
              <a:t>P</a:t>
            </a:r>
            <a:r>
              <a:rPr lang="fr-CA" altLang="ko-KR" b="1">
                <a:ea typeface="ＭＳ Ｐゴシック" pitchFamily="34" charset="-128"/>
              </a:rPr>
              <a:t>(</a:t>
            </a:r>
            <a:r>
              <a:rPr lang="fr-CA" altLang="ko-KR" b="1" i="1">
                <a:ea typeface="ＭＳ Ｐゴシック" pitchFamily="34" charset="-128"/>
              </a:rPr>
              <a:t>A</a:t>
            </a:r>
            <a:r>
              <a:rPr lang="fr-CA" altLang="ko-KR" b="1">
                <a:ea typeface="ＭＳ Ｐゴシック" pitchFamily="34" charset="-128"/>
              </a:rPr>
              <a:t>|</a:t>
            </a:r>
            <a:r>
              <a:rPr lang="fr-CA" altLang="ko-KR" b="1" i="1">
                <a:ea typeface="ＭＳ Ｐゴシック" pitchFamily="34" charset="-128"/>
              </a:rPr>
              <a:t>C,S</a:t>
            </a:r>
            <a:r>
              <a:rPr lang="fr-CA" altLang="ko-KR" b="1">
                <a:ea typeface="ＭＳ Ｐゴシック" pitchFamily="34" charset="-128"/>
              </a:rPr>
              <a:t>=</a:t>
            </a:r>
            <a:r>
              <a:rPr lang="fr-CA" altLang="ko-KR" b="1" i="1">
                <a:ea typeface="ＭＳ Ｐゴシック" pitchFamily="34" charset="-128"/>
              </a:rPr>
              <a:t>s</a:t>
            </a:r>
            <a:r>
              <a:rPr lang="fr-CA" altLang="ko-KR" b="1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  <a:r>
              <a:rPr lang="fr-CA" altLang="ko-KR" i="1">
                <a:ea typeface="ＭＳ Ｐゴシック" pitchFamily="34" charset="-128"/>
              </a:rPr>
              <a:t> 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C,S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             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  <a:r>
              <a:rPr lang="fr-CA" altLang="ko-KR" i="1">
                <a:ea typeface="ＭＳ Ｐゴシック" pitchFamily="34" charset="-128"/>
              </a:rPr>
              <a:t> 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</a:t>
            </a:r>
          </a:p>
        </p:txBody>
      </p:sp>
      <p:sp>
        <p:nvSpPr>
          <p:cNvPr id="2662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662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663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8E3ABD-D486-4168-B6A7-3A89FFB47E1F}" type="slidenum">
              <a:rPr lang="en-US" smtClean="0">
                <a:latin typeface="Calibri" pitchFamily="34" charset="0"/>
              </a:rPr>
              <a:pPr/>
              <a:t>21</a:t>
            </a:fld>
            <a:endParaRPr lang="en-US">
              <a:latin typeface="Calibri" pitchFamily="34" charset="0"/>
            </a:endParaRP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6632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640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6644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6645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6647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6648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666750" y="2730500"/>
            <a:ext cx="160337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95325" y="38195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36600" y="49244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636" name="Grouper 5"/>
          <p:cNvGrpSpPr>
            <a:grpSpLocks/>
          </p:cNvGrpSpPr>
          <p:nvPr/>
        </p:nvGrpSpPr>
        <p:grpSpPr bwMode="auto">
          <a:xfrm>
            <a:off x="1549400" y="4730750"/>
            <a:ext cx="2498725" cy="358775"/>
            <a:chOff x="1549400" y="4730750"/>
            <a:chExt cx="2498725" cy="358775"/>
          </a:xfrm>
        </p:grpSpPr>
        <p:cxnSp>
          <p:nvCxnSpPr>
            <p:cNvPr id="5" name="Connecteur droit 4"/>
            <p:cNvCxnSpPr>
              <a:cxnSpLocks noChangeShapeType="1"/>
            </p:cNvCxnSpPr>
            <p:nvPr/>
          </p:nvCxnSpPr>
          <p:spPr bwMode="auto">
            <a:xfrm>
              <a:off x="1555750" y="4730750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51"/>
            <p:cNvCxnSpPr>
              <a:cxnSpLocks noChangeShapeType="1"/>
            </p:cNvCxnSpPr>
            <p:nvPr/>
          </p:nvCxnSpPr>
          <p:spPr bwMode="auto">
            <a:xfrm>
              <a:off x="1549400" y="5089525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513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fr-CA" altLang="ko-KR" dirty="0">
                <a:ea typeface="ＭＳ Ｐゴシック" pitchFamily="34" charset="-128"/>
              </a:rPr>
              <a:t>Relation entre </a:t>
            </a:r>
            <a:r>
              <a:rPr lang="fr-CA" altLang="ko-KR" b="1" dirty="0">
                <a:ea typeface="ＭＳ Ｐゴシック" pitchFamily="34" charset="-128"/>
              </a:rPr>
              <a:t>deux enfants </a:t>
            </a:r>
            <a:r>
              <a:rPr lang="fr-CA" altLang="ko-KR" dirty="0">
                <a:ea typeface="ＭＳ Ｐゴシック" pitchFamily="34" charset="-128"/>
              </a:rPr>
              <a:t>étant donné un parent: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sont indépendants si tous leurs parents sont observés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Exemples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i="1" dirty="0" err="1">
                <a:ea typeface="ＭＳ Ｐゴシック" pitchFamily="34" charset="-128"/>
              </a:rPr>
              <a:t>JeanAppelle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 err="1">
                <a:ea typeface="ＭＳ Ｐゴシック" pitchFamily="34" charset="-128"/>
              </a:rPr>
              <a:t>MarieAppelle</a:t>
            </a:r>
            <a:r>
              <a:rPr lang="fr-CA" altLang="ko-KR" dirty="0">
                <a:ea typeface="ＭＳ Ｐゴシック" pitchFamily="34" charset="-128"/>
              </a:rPr>
              <a:t> sont </a:t>
            </a:r>
            <a:r>
              <a:rPr lang="fr-CA" altLang="ko-KR" b="1" dirty="0">
                <a:ea typeface="ＭＳ Ｐゴシック" pitchFamily="34" charset="-128"/>
              </a:rPr>
              <a:t>dépendants</a:t>
            </a:r>
            <a:r>
              <a:rPr lang="fr-CA" altLang="ko-KR" dirty="0">
                <a:ea typeface="ＭＳ Ｐゴシック" pitchFamily="34" charset="-128"/>
              </a:rPr>
              <a:t> à priori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mais ils sont </a:t>
            </a:r>
            <a:r>
              <a:rPr lang="fr-CA" altLang="ko-KR" b="1" dirty="0">
                <a:ea typeface="ＭＳ Ｐゴシック" pitchFamily="34" charset="-128"/>
              </a:rPr>
              <a:t>indépendants</a:t>
            </a:r>
            <a:r>
              <a:rPr lang="fr-CA" altLang="ko-KR" dirty="0">
                <a:ea typeface="ＭＳ Ｐゴシック" pitchFamily="34" charset="-128"/>
              </a:rPr>
              <a:t> étant donné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</a:p>
          <a:p>
            <a:pPr lvl="1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      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si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est connu,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 n’intervient pas dans le calcul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connaître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« bloque » le chemin entre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</a:p>
        </p:txBody>
      </p:sp>
      <p:sp>
        <p:nvSpPr>
          <p:cNvPr id="27652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7653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765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1FD93D-A4B1-4866-981F-D467E958D27A}" type="slidenum">
              <a:rPr lang="en-US" smtClean="0">
                <a:latin typeface="Calibri" pitchFamily="34" charset="0"/>
              </a:rPr>
              <a:pPr/>
              <a:t>22</a:t>
            </a:fld>
            <a:endParaRPr lang="en-US">
              <a:latin typeface="Calibri" pitchFamily="34" charset="0"/>
            </a:endParaRPr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7656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658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7662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7663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7664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7665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7666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73550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A,J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) / 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J,S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s,C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dirty="0" err="1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J,S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s,C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                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c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 dirty="0">
                <a:ea typeface="ＭＳ Ｐゴシック" pitchFamily="34" charset="-128"/>
              </a:rPr>
              <a:t>=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</p:txBody>
      </p:sp>
      <p:sp>
        <p:nvSpPr>
          <p:cNvPr id="2867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867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867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CDA067-2CB1-4F70-9FDA-E6AD41F314CF}" type="slidenum">
              <a:rPr lang="en-US" smtClean="0">
                <a:latin typeface="Calibri" pitchFamily="34" charset="0"/>
              </a:rPr>
              <a:pPr/>
              <a:t>23</a:t>
            </a:fld>
            <a:endParaRPr lang="en-US">
              <a:latin typeface="Calibri" pitchFamily="34" charset="0"/>
            </a:endParaRP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8680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688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8692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8693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8694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8695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8696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666750" y="2730500"/>
            <a:ext cx="160337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27075" y="38195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08025" y="4924425"/>
            <a:ext cx="37814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1549400" y="4730750"/>
            <a:ext cx="2498725" cy="358775"/>
            <a:chOff x="1549400" y="4730750"/>
            <a:chExt cx="2498725" cy="358775"/>
          </a:xfrm>
        </p:grpSpPr>
        <p:cxnSp>
          <p:nvCxnSpPr>
            <p:cNvPr id="5" name="Connecteur droit 4"/>
            <p:cNvCxnSpPr>
              <a:cxnSpLocks noChangeShapeType="1"/>
            </p:cNvCxnSpPr>
            <p:nvPr/>
          </p:nvCxnSpPr>
          <p:spPr bwMode="auto">
            <a:xfrm>
              <a:off x="1555750" y="4730750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51"/>
            <p:cNvCxnSpPr>
              <a:cxnSpLocks noChangeShapeType="1"/>
            </p:cNvCxnSpPr>
            <p:nvPr/>
          </p:nvCxnSpPr>
          <p:spPr bwMode="auto">
            <a:xfrm>
              <a:off x="1549400" y="5089525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73550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A,J</a:t>
            </a:r>
            <a:r>
              <a:rPr lang="fr-CA" altLang="ko-KR">
                <a:ea typeface="ＭＳ Ｐゴシック" pitchFamily="34" charset="-128"/>
              </a:rPr>
              <a:t>) 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) / 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>
                <a:ea typeface="ＭＳ Ｐゴシック" pitchFamily="34" charset="-128"/>
              </a:rPr>
              <a:t>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J,S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s,C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Σ</a:t>
            </a:r>
            <a:r>
              <a:rPr lang="fr-CA" altLang="ko-KR" i="1" baseline="-25000">
                <a:ea typeface="ＭＳ Ｐゴシック" pitchFamily="34" charset="-128"/>
              </a:rPr>
              <a:t>c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J,S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s,C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>
                <a:ea typeface="ＭＳ Ｐゴシック" pitchFamily="34" charset="-128"/>
              </a:rPr>
              <a:t>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b="1" i="1">
                <a:ea typeface="ＭＳ Ｐゴシック" pitchFamily="34" charset="-128"/>
              </a:rPr>
              <a:t>P</a:t>
            </a:r>
            <a:r>
              <a:rPr lang="fr-CA" altLang="ko-KR" b="1">
                <a:ea typeface="ＭＳ Ｐゴシック" pitchFamily="34" charset="-128"/>
              </a:rPr>
              <a:t>(</a:t>
            </a:r>
            <a:r>
              <a:rPr lang="fr-CA" altLang="ko-KR" b="1" i="1">
                <a:ea typeface="ＭＳ Ｐゴシック" pitchFamily="34" charset="-128"/>
              </a:rPr>
              <a:t>J</a:t>
            </a:r>
            <a:r>
              <a:rPr lang="fr-CA" altLang="ko-KR" b="1">
                <a:ea typeface="ＭＳ Ｐゴシック" pitchFamily="34" charset="-128"/>
              </a:rPr>
              <a:t>|</a:t>
            </a:r>
            <a:r>
              <a:rPr lang="fr-CA" altLang="ko-KR" b="1" i="1">
                <a:ea typeface="ＭＳ Ｐゴシック" pitchFamily="34" charset="-128"/>
              </a:rPr>
              <a:t>A</a:t>
            </a:r>
            <a:r>
              <a:rPr lang="fr-CA" altLang="ko-KR" b="1">
                <a:ea typeface="ＭＳ Ｐゴシック" pitchFamily="34" charset="-128"/>
              </a:rPr>
              <a:t>) </a:t>
            </a:r>
            <a:r>
              <a:rPr lang="fr-CA" altLang="ko-KR" b="1" i="1">
                <a:ea typeface="ＭＳ Ｐゴシック" pitchFamily="34" charset="-128"/>
              </a:rPr>
              <a:t>P</a:t>
            </a:r>
            <a:r>
              <a:rPr lang="fr-CA" altLang="ko-KR" b="1">
                <a:ea typeface="ＭＳ Ｐゴシック" pitchFamily="34" charset="-128"/>
              </a:rPr>
              <a:t>(</a:t>
            </a:r>
            <a:r>
              <a:rPr lang="fr-CA" altLang="ko-KR" b="1" i="1">
                <a:ea typeface="ＭＳ Ｐゴシック" pitchFamily="34" charset="-128"/>
              </a:rPr>
              <a:t>M</a:t>
            </a:r>
            <a:r>
              <a:rPr lang="fr-CA" altLang="ko-KR" b="1">
                <a:ea typeface="ＭＳ Ｐゴシック" pitchFamily="34" charset="-128"/>
              </a:rPr>
              <a:t>|</a:t>
            </a:r>
            <a:r>
              <a:rPr lang="fr-CA" altLang="ko-KR" b="1" i="1">
                <a:ea typeface="ＭＳ Ｐゴシック" pitchFamily="34" charset="-128"/>
              </a:rPr>
              <a:t>A</a:t>
            </a:r>
            <a:r>
              <a:rPr lang="fr-CA" altLang="ko-KR" b="1">
                <a:ea typeface="ＭＳ Ｐゴシック" pitchFamily="34" charset="-128"/>
              </a:rPr>
              <a:t>)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Σ</a:t>
            </a:r>
            <a:r>
              <a:rPr lang="fr-CA" altLang="ko-KR" i="1" baseline="-25000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 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>
                <a:ea typeface="ＭＳ Ｐゴシック" pitchFamily="34" charset="-128"/>
              </a:rPr>
              <a:t>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              Σ</a:t>
            </a:r>
            <a:r>
              <a:rPr lang="fr-CA" altLang="ko-KR" i="1" baseline="-25000">
                <a:ea typeface="ＭＳ Ｐゴシック" pitchFamily="34" charset="-128"/>
              </a:rPr>
              <a:t>s </a:t>
            </a:r>
            <a:r>
              <a:rPr lang="fr-CA" altLang="ko-KR">
                <a:ea typeface="ＭＳ Ｐゴシック" pitchFamily="34" charset="-128"/>
              </a:rPr>
              <a:t>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J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M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)</a:t>
            </a:r>
          </a:p>
        </p:txBody>
      </p:sp>
      <p:sp>
        <p:nvSpPr>
          <p:cNvPr id="2970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2970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2970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08D69EA-C0BE-476D-986E-837D01D7D3ED}" type="slidenum">
              <a:rPr lang="en-US" smtClean="0">
                <a:latin typeface="Calibri" pitchFamily="34" charset="0"/>
              </a:rPr>
              <a:pPr/>
              <a:t>24</a:t>
            </a:fld>
            <a:endParaRPr lang="en-US">
              <a:latin typeface="Calibri" pitchFamily="34" charset="0"/>
            </a:endParaRP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9704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2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716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717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718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719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720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666750" y="2730500"/>
            <a:ext cx="160337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727075" y="3819525"/>
            <a:ext cx="34385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08025" y="4924425"/>
            <a:ext cx="37814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08" name="Grouper 5"/>
          <p:cNvGrpSpPr>
            <a:grpSpLocks/>
          </p:cNvGrpSpPr>
          <p:nvPr/>
        </p:nvGrpSpPr>
        <p:grpSpPr bwMode="auto">
          <a:xfrm>
            <a:off x="1549400" y="4730750"/>
            <a:ext cx="2498725" cy="358775"/>
            <a:chOff x="1549400" y="4730750"/>
            <a:chExt cx="2498725" cy="358775"/>
          </a:xfrm>
        </p:grpSpPr>
        <p:cxnSp>
          <p:nvCxnSpPr>
            <p:cNvPr id="5" name="Connecteur droit 4"/>
            <p:cNvCxnSpPr>
              <a:cxnSpLocks noChangeShapeType="1"/>
            </p:cNvCxnSpPr>
            <p:nvPr/>
          </p:nvCxnSpPr>
          <p:spPr bwMode="auto">
            <a:xfrm>
              <a:off x="1555750" y="4730750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51"/>
            <p:cNvCxnSpPr>
              <a:cxnSpLocks noChangeShapeType="1"/>
            </p:cNvCxnSpPr>
            <p:nvPr/>
          </p:nvCxnSpPr>
          <p:spPr bwMode="auto">
            <a:xfrm>
              <a:off x="1549400" y="5089525"/>
              <a:ext cx="2492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fr-CA" altLang="ko-KR" dirty="0">
                <a:ea typeface="ＭＳ Ｐゴシック" pitchFamily="34" charset="-128"/>
              </a:rPr>
              <a:t>Relation entre </a:t>
            </a:r>
            <a:r>
              <a:rPr lang="fr-CA" altLang="ko-KR" b="1" dirty="0">
                <a:ea typeface="ＭＳ Ｐゴシック" pitchFamily="34" charset="-128"/>
              </a:rPr>
              <a:t>deux parents </a:t>
            </a:r>
            <a:r>
              <a:rPr lang="fr-CA" altLang="ko-KR" dirty="0">
                <a:ea typeface="ＭＳ Ｐゴシック" pitchFamily="34" charset="-128"/>
              </a:rPr>
              <a:t>étant donné un enfant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sont indépendants si enfant </a:t>
            </a:r>
            <a:r>
              <a:rPr lang="fr-CA" altLang="ko-KR" b="1" dirty="0">
                <a:ea typeface="ＭＳ Ｐゴシック" pitchFamily="34" charset="-128"/>
              </a:rPr>
              <a:t>non</a:t>
            </a:r>
            <a:r>
              <a:rPr lang="fr-CA" altLang="ko-KR" dirty="0">
                <a:ea typeface="ＭＳ Ｐゴシック" pitchFamily="34" charset="-128"/>
              </a:rPr>
              <a:t> observé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Exemples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Cambriolage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Séisme</a:t>
            </a:r>
            <a:r>
              <a:rPr lang="fr-CA" altLang="ko-KR" dirty="0">
                <a:ea typeface="ＭＳ Ｐゴシック" pitchFamily="34" charset="-128"/>
              </a:rPr>
              <a:t> sont </a:t>
            </a:r>
            <a:r>
              <a:rPr lang="fr-CA" altLang="ko-KR" b="1" dirty="0">
                <a:ea typeface="ＭＳ Ｐゴシック" pitchFamily="34" charset="-128"/>
              </a:rPr>
              <a:t>indépendants</a:t>
            </a:r>
            <a:r>
              <a:rPr lang="fr-CA" altLang="ko-KR" dirty="0">
                <a:ea typeface="ＭＳ Ｐゴシック" pitchFamily="34" charset="-128"/>
              </a:rPr>
              <a:t> à priori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mais ils sont </a:t>
            </a:r>
            <a:r>
              <a:rPr lang="fr-CA" altLang="ko-KR" b="1" dirty="0">
                <a:ea typeface="ＭＳ Ｐゴシック" pitchFamily="34" charset="-128"/>
              </a:rPr>
              <a:t>dépendants</a:t>
            </a:r>
            <a:r>
              <a:rPr lang="fr-CA" altLang="ko-KR" dirty="0">
                <a:ea typeface="ＭＳ Ｐゴシック" pitchFamily="34" charset="-128"/>
              </a:rPr>
              <a:t> étant donné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endParaRPr lang="fr-CA" altLang="ko-KR" dirty="0">
              <a:ea typeface="ＭＳ Ｐゴシック" pitchFamily="34" charset="-128"/>
            </a:endParaRP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n’est pas simplifiable, parce que 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(A|C,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n’est pas simplifiable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ne pas connaître</a:t>
            </a:r>
            <a:r>
              <a:rPr lang="fr-CA" altLang="ko-KR" dirty="0">
                <a:ea typeface="ＭＳ Ｐゴシック" pitchFamily="34" charset="-128"/>
              </a:rPr>
              <a:t> A « bloque » le chemine entre C et S</a:t>
            </a:r>
          </a:p>
        </p:txBody>
      </p:sp>
      <p:sp>
        <p:nvSpPr>
          <p:cNvPr id="30724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0725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072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606EB9D-A50C-41A5-980D-1132E0F8818D}" type="slidenum">
              <a:rPr lang="en-US" smtClean="0">
                <a:latin typeface="Calibri" pitchFamily="34" charset="0"/>
              </a:rPr>
              <a:pPr/>
              <a:t>25</a:t>
            </a:fld>
            <a:endParaRPr lang="en-US">
              <a:latin typeface="Calibri" pitchFamily="34" charset="0"/>
            </a:endParaRPr>
          </a:p>
        </p:txBody>
      </p:sp>
      <p:sp>
        <p:nvSpPr>
          <p:cNvPr id="30727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30728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30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734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5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6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7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8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73550" cy="45259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A,S</a:t>
            </a:r>
            <a:r>
              <a:rPr lang="fr-CA" altLang="ko-KR">
                <a:ea typeface="ＭＳ Ｐゴシック" pitchFamily="34" charset="-128"/>
              </a:rPr>
              <a:t>) =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(C,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/ 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,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		= </a:t>
            </a:r>
            <a:r>
              <a:rPr lang="fr-CA" altLang="ko-KR" b="1" i="1">
                <a:ea typeface="ＭＳ Ｐゴシック" pitchFamily="34" charset="-128"/>
              </a:rPr>
              <a:t>P</a:t>
            </a:r>
            <a:r>
              <a:rPr lang="fr-CA" altLang="ko-KR" b="1">
                <a:ea typeface="ＭＳ Ｐゴシック" pitchFamily="34" charset="-128"/>
              </a:rPr>
              <a:t>(</a:t>
            </a:r>
            <a:r>
              <a:rPr lang="fr-CA" altLang="ko-KR" b="1" i="1">
                <a:ea typeface="ＭＳ Ｐゴシック" pitchFamily="34" charset="-128"/>
              </a:rPr>
              <a:t>A</a:t>
            </a:r>
            <a:r>
              <a:rPr lang="fr-CA" altLang="ko-KR" b="1">
                <a:ea typeface="ＭＳ Ｐゴシック" pitchFamily="34" charset="-128"/>
              </a:rPr>
              <a:t>|</a:t>
            </a:r>
            <a:r>
              <a:rPr lang="fr-CA" altLang="ko-KR" b="1" i="1">
                <a:ea typeface="ＭＳ Ｐゴシック" pitchFamily="34" charset="-128"/>
              </a:rPr>
              <a:t>S</a:t>
            </a:r>
            <a:r>
              <a:rPr lang="fr-CA" altLang="ko-KR" b="1">
                <a:ea typeface="ＭＳ Ｐゴシック" pitchFamily="34" charset="-128"/>
              </a:rPr>
              <a:t>,</a:t>
            </a:r>
            <a:r>
              <a:rPr lang="fr-CA" altLang="ko-KR" b="1" i="1">
                <a:ea typeface="ＭＳ Ｐゴシック" pitchFamily="34" charset="-128"/>
              </a:rPr>
              <a:t>C</a:t>
            </a:r>
            <a:r>
              <a:rPr lang="fr-CA" altLang="ko-KR" b="1">
                <a:ea typeface="ＭＳ Ｐゴシック" pitchFamily="34" charset="-128"/>
              </a:rPr>
              <a:t>)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fr-CA" altLang="ko-KR">
                <a:ea typeface="ＭＳ Ｐゴシック" pitchFamily="34" charset="-128"/>
              </a:rPr>
              <a:t>   		    Σ</a:t>
            </a:r>
            <a:r>
              <a:rPr lang="fr-CA" altLang="ko-KR" i="1" baseline="-25000">
                <a:ea typeface="ＭＳ Ｐゴシック" pitchFamily="34" charset="-128"/>
              </a:rPr>
              <a:t>c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S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 i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</a:t>
            </a:r>
            <a:r>
              <a:rPr lang="fr-CA" altLang="ko-KR">
                <a:ea typeface="ＭＳ Ｐゴシック" pitchFamily="34" charset="-128"/>
              </a:rPr>
              <a:t>)</a:t>
            </a:r>
          </a:p>
        </p:txBody>
      </p:sp>
      <p:sp>
        <p:nvSpPr>
          <p:cNvPr id="3174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174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175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537829-C605-4229-87A3-5013DDE7F054}" type="slidenum">
              <a:rPr lang="en-US" smtClean="0">
                <a:latin typeface="Calibri" pitchFamily="34" charset="0"/>
              </a:rPr>
              <a:pPr/>
              <a:t>26</a:t>
            </a:fld>
            <a:endParaRPr lang="en-US">
              <a:latin typeface="Calibri" pitchFamily="34" charset="0"/>
            </a:endParaRPr>
          </a:p>
        </p:txBody>
      </p:sp>
      <p:sp>
        <p:nvSpPr>
          <p:cNvPr id="31751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31752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755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1759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60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61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62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63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3" name="Connecteur droit 2"/>
          <p:cNvCxnSpPr/>
          <p:nvPr/>
        </p:nvCxnSpPr>
        <p:spPr>
          <a:xfrm>
            <a:off x="1593850" y="2730500"/>
            <a:ext cx="19399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De ces trois dernières règle, émane une </a:t>
            </a:r>
            <a:r>
              <a:rPr lang="fr-CA" altLang="ko-KR" b="1" dirty="0">
                <a:ea typeface="ＭＳ Ｐゴシック" pitchFamily="34" charset="-128"/>
              </a:rPr>
              <a:t>règle plus générale</a:t>
            </a:r>
            <a:r>
              <a:rPr lang="fr-CA" altLang="ko-KR" dirty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un nœud est indépendant de ses </a:t>
            </a:r>
            <a:r>
              <a:rPr lang="fr-CA" altLang="ko-KR" b="1" dirty="0">
                <a:ea typeface="ＭＳ Ｐゴシック" pitchFamily="34" charset="-128"/>
              </a:rPr>
              <a:t>non-descendants</a:t>
            </a:r>
            <a:r>
              <a:rPr lang="fr-CA" altLang="ko-KR" dirty="0">
                <a:ea typeface="ＭＳ Ｐゴシック" pitchFamily="34" charset="-128"/>
              </a:rPr>
              <a:t>, étant donné ses parents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exemples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Cambriolage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Séisme</a:t>
            </a:r>
            <a:r>
              <a:rPr lang="fr-CA" altLang="ko-KR" dirty="0">
                <a:ea typeface="ＭＳ Ｐゴシック" pitchFamily="34" charset="-128"/>
              </a:rPr>
              <a:t> sont </a:t>
            </a:r>
            <a:r>
              <a:rPr lang="fr-CA" altLang="ko-KR" b="1" dirty="0">
                <a:ea typeface="ＭＳ Ｐゴシック" pitchFamily="34" charset="-128"/>
              </a:rPr>
              <a:t>indépendants</a:t>
            </a:r>
            <a:r>
              <a:rPr lang="fr-CA" altLang="ko-KR" dirty="0">
                <a:ea typeface="ＭＳ Ｐゴシック" pitchFamily="34" charset="-128"/>
              </a:rPr>
              <a:t> a priori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mais ils sont </a:t>
            </a:r>
            <a:r>
              <a:rPr lang="fr-CA" altLang="ko-KR" b="1" dirty="0">
                <a:ea typeface="ＭＳ Ｐゴシック" pitchFamily="34" charset="-128"/>
              </a:rPr>
              <a:t>dépendants</a:t>
            </a:r>
            <a:r>
              <a:rPr lang="fr-CA" altLang="ko-KR" dirty="0">
                <a:ea typeface="ＭＳ Ｐゴシック" pitchFamily="34" charset="-128"/>
              </a:rPr>
              <a:t> étant donné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endParaRPr lang="fr-CA" altLang="ko-KR" dirty="0">
              <a:ea typeface="ＭＳ Ｐゴシック" pitchFamily="34" charset="-128"/>
            </a:endParaRPr>
          </a:p>
          <a:p>
            <a:pPr lvl="3" eaLnBrk="1" hangingPunct="1"/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n’est pas simplifiable, parce que 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(A|C,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n’est pas simplifiable</a:t>
            </a:r>
          </a:p>
          <a:p>
            <a:pPr lvl="2" eaLnBrk="1" hangingPunct="1"/>
            <a:r>
              <a:rPr lang="fr-CA" altLang="ko-KR" b="1" dirty="0">
                <a:ea typeface="ＭＳ Ｐゴシック" pitchFamily="34" charset="-128"/>
              </a:rPr>
              <a:t>ne pas connaître</a:t>
            </a:r>
            <a:r>
              <a:rPr lang="fr-CA" altLang="ko-KR" dirty="0">
                <a:ea typeface="ＭＳ Ｐゴシック" pitchFamily="34" charset="-128"/>
              </a:rPr>
              <a:t> A « bloque » le chemine entre C et S</a:t>
            </a:r>
          </a:p>
        </p:txBody>
      </p:sp>
      <p:sp>
        <p:nvSpPr>
          <p:cNvPr id="30724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0725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072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606EB9D-A50C-41A5-980D-1132E0F8818D}" type="slidenum">
              <a:rPr lang="en-US" smtClean="0">
                <a:latin typeface="Calibri" pitchFamily="34" charset="0"/>
              </a:rPr>
              <a:pPr/>
              <a:t>27</a:t>
            </a:fld>
            <a:endParaRPr lang="en-US">
              <a:latin typeface="Calibri" pitchFamily="34" charset="0"/>
            </a:endParaRPr>
          </a:p>
        </p:txBody>
      </p:sp>
      <p:sp>
        <p:nvSpPr>
          <p:cNvPr id="30727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30728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30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734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5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6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7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38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0552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 : D-séparation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64550" cy="4525963"/>
          </a:xfrm>
        </p:spPr>
        <p:txBody>
          <a:bodyPr/>
          <a:lstStyle/>
          <a:p>
            <a:pPr eaLnBrk="1" hangingPunct="1"/>
            <a:r>
              <a:rPr lang="fr-CA" altLang="ko-KR" b="1" dirty="0">
                <a:ea typeface="ＭＳ Ｐゴシック" pitchFamily="34" charset="-128"/>
                <a:sym typeface="Symbol" pitchFamily="18" charset="2"/>
              </a:rPr>
              <a:t>D-séparation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: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critère général pour décider si un nœud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est indépendant d’un nœud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, étant donnés d’autres nœuds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 =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{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baseline="-25000" dirty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, ...,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i="1" baseline="-25000" dirty="0" err="1">
                <a:ea typeface="ＭＳ Ｐゴシック" pitchFamily="34" charset="-128"/>
                <a:sym typeface="Symbol" pitchFamily="18" charset="2"/>
              </a:rPr>
              <a:t>m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}</a:t>
            </a:r>
          </a:p>
          <a:p>
            <a:pPr eaLnBrk="1" hangingPunct="1"/>
            <a:endParaRPr lang="fr-CA" altLang="ko-KR" i="1" dirty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est indépendant de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sachant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si tous </a:t>
            </a:r>
            <a:r>
              <a:rPr lang="fr-CA" altLang="ko-KR" b="1" dirty="0">
                <a:ea typeface="ＭＳ Ｐゴシック" pitchFamily="34" charset="-128"/>
                <a:sym typeface="Symbol" pitchFamily="18" charset="2"/>
              </a:rPr>
              <a:t>les chemins non-dirigés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entre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et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sont </a:t>
            </a:r>
            <a:r>
              <a:rPr lang="fr-CA" altLang="ko-KR" b="1" dirty="0">
                <a:ea typeface="ＭＳ Ｐゴシック" pitchFamily="34" charset="-128"/>
                <a:sym typeface="Symbol" pitchFamily="18" charset="2"/>
              </a:rPr>
              <a:t>bloqués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par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</a:p>
          <a:p>
            <a:pPr eaLnBrk="1" hangingPunct="1"/>
            <a:endParaRPr lang="fr-CA" altLang="ko-KR" dirty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 </a:t>
            </a:r>
            <a:r>
              <a:rPr lang="fr-CA" altLang="ko-KR" b="1" dirty="0">
                <a:ea typeface="ＭＳ Ｐゴシック" pitchFamily="34" charset="-128"/>
              </a:rPr>
              <a:t>chemin est bloqué</a:t>
            </a:r>
            <a:r>
              <a:rPr lang="fr-CA" altLang="ko-KR" dirty="0">
                <a:ea typeface="ＭＳ Ｐゴシック" pitchFamily="34" charset="-128"/>
              </a:rPr>
              <a:t> s’il contient au moins un </a:t>
            </a:r>
            <a:r>
              <a:rPr lang="fr-CA" altLang="ko-KR" dirty="0" err="1">
                <a:ea typeface="ＭＳ Ｐゴシック" pitchFamily="34" charset="-128"/>
              </a:rPr>
              <a:t>noeud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 qui satisfait une ou l’autre des conditions suivantes :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il inclue un </a:t>
            </a:r>
            <a:r>
              <a:rPr lang="fr-CA" altLang="ko-KR" dirty="0" err="1">
                <a:ea typeface="ＭＳ Ｐゴシック" pitchFamily="34" charset="-128"/>
              </a:rPr>
              <a:t>noeud</a:t>
            </a:r>
            <a:r>
              <a:rPr lang="fr-CA" altLang="ko-KR" dirty="0">
                <a:ea typeface="ＭＳ Ｐゴシック" pitchFamily="34" charset="-128"/>
              </a:rPr>
              <a:t>                     ou                     , où </a:t>
            </a:r>
            <a:r>
              <a:rPr lang="fr-CA" altLang="ko-KR" i="1" dirty="0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∈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{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baseline="-25000" dirty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, ...,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i="1" baseline="-25000" dirty="0" err="1">
                <a:ea typeface="ＭＳ Ｐゴシック" pitchFamily="34" charset="-128"/>
                <a:sym typeface="Symbol" pitchFamily="18" charset="2"/>
              </a:rPr>
              <a:t>m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}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il inclue un </a:t>
            </a:r>
            <a:r>
              <a:rPr lang="fr-CA" altLang="ko-KR" dirty="0" err="1">
                <a:ea typeface="ＭＳ Ｐゴシック" pitchFamily="34" charset="-128"/>
              </a:rPr>
              <a:t>noeud</a:t>
            </a:r>
            <a:r>
              <a:rPr lang="fr-CA" altLang="ko-KR" dirty="0">
                <a:ea typeface="ＭＳ Ｐゴシック" pitchFamily="34" charset="-128"/>
              </a:rPr>
              <a:t>                      et </a:t>
            </a:r>
            <a:r>
              <a:rPr lang="fr-CA" altLang="ko-KR" i="1" dirty="0">
                <a:ea typeface="ＭＳ Ｐゴシック" pitchFamily="34" charset="-128"/>
              </a:rPr>
              <a:t>N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∉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{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baseline="-25000" dirty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, ...,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i="1" baseline="-25000" dirty="0" err="1">
                <a:ea typeface="ＭＳ Ｐゴシック" pitchFamily="34" charset="-128"/>
                <a:sym typeface="Symbol" pitchFamily="18" charset="2"/>
              </a:rPr>
              <a:t>m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}, et </a:t>
            </a:r>
            <a:r>
              <a:rPr lang="fr-CA" altLang="ko-KR" b="1" dirty="0">
                <a:ea typeface="ＭＳ Ｐゴシック" pitchFamily="34" charset="-128"/>
                <a:sym typeface="Symbol" pitchFamily="18" charset="2"/>
              </a:rPr>
              <a:t>aucun des descendants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de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N appartient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{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baseline="-25000" dirty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, ...,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i="1" baseline="-25000" dirty="0" err="1">
                <a:ea typeface="ＭＳ Ｐゴシック" pitchFamily="34" charset="-128"/>
                <a:sym typeface="Symbol" pitchFamily="18" charset="2"/>
              </a:rPr>
              <a:t>m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}.</a:t>
            </a:r>
            <a:endParaRPr lang="fr-CA" altLang="ko-KR" i="1" dirty="0">
              <a:ea typeface="ＭＳ Ｐゴシック" pitchFamily="34" charset="-128"/>
            </a:endParaRPr>
          </a:p>
        </p:txBody>
      </p:sp>
      <p:sp>
        <p:nvSpPr>
          <p:cNvPr id="3277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27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277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8989DBA-364A-406A-9BF9-1628D43D4955}" type="slidenum">
              <a:rPr lang="en-US" smtClean="0">
                <a:latin typeface="Calibri" pitchFamily="34" charset="0"/>
              </a:rPr>
              <a:pPr/>
              <a:t>28</a:t>
            </a:fld>
            <a:endParaRPr lang="en-US">
              <a:latin typeface="Calibri" pitchFamily="34" charset="0"/>
            </a:endParaRPr>
          </a:p>
        </p:txBody>
      </p:sp>
      <p:cxnSp>
        <p:nvCxnSpPr>
          <p:cNvPr id="4" name="Connecteur droit avec flèche 3"/>
          <p:cNvCxnSpPr>
            <a:cxnSpLocks noChangeShapeType="1"/>
          </p:cNvCxnSpPr>
          <p:nvPr/>
        </p:nvCxnSpPr>
        <p:spPr bwMode="auto">
          <a:xfrm>
            <a:off x="3063875" y="454025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3379788" y="4387850"/>
            <a:ext cx="296862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2777" name="Rectangle 4"/>
          <p:cNvSpPr>
            <a:spLocks noChangeArrowheads="1"/>
          </p:cNvSpPr>
          <p:nvPr/>
        </p:nvSpPr>
        <p:spPr bwMode="auto">
          <a:xfrm>
            <a:off x="3376613" y="434022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51" name="Connecteur droit avec flèche 50"/>
          <p:cNvCxnSpPr>
            <a:cxnSpLocks noChangeShapeType="1"/>
          </p:cNvCxnSpPr>
          <p:nvPr/>
        </p:nvCxnSpPr>
        <p:spPr bwMode="auto">
          <a:xfrm>
            <a:off x="3692525" y="454977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cteur droit avec flèche 51"/>
          <p:cNvCxnSpPr>
            <a:cxnSpLocks noChangeShapeType="1"/>
          </p:cNvCxnSpPr>
          <p:nvPr/>
        </p:nvCxnSpPr>
        <p:spPr bwMode="auto">
          <a:xfrm>
            <a:off x="4438650" y="454977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4754563" y="4397375"/>
            <a:ext cx="296862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2781" name="Rectangle 53"/>
          <p:cNvSpPr>
            <a:spLocks noChangeArrowheads="1"/>
          </p:cNvSpPr>
          <p:nvPr/>
        </p:nvSpPr>
        <p:spPr bwMode="auto">
          <a:xfrm>
            <a:off x="4751388" y="4349750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55" name="Connecteur droit avec flèche 54"/>
          <p:cNvCxnSpPr>
            <a:cxnSpLocks noChangeShapeType="1"/>
          </p:cNvCxnSpPr>
          <p:nvPr/>
        </p:nvCxnSpPr>
        <p:spPr bwMode="auto">
          <a:xfrm>
            <a:off x="5067300" y="45593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cteur droit avec flèche 55"/>
          <p:cNvCxnSpPr>
            <a:cxnSpLocks noChangeShapeType="1"/>
          </p:cNvCxnSpPr>
          <p:nvPr/>
        </p:nvCxnSpPr>
        <p:spPr bwMode="auto">
          <a:xfrm>
            <a:off x="3073400" y="48990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3389313" y="4746625"/>
            <a:ext cx="296862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8" name="Connecteur droit avec flèche 57"/>
          <p:cNvCxnSpPr>
            <a:cxnSpLocks noChangeShapeType="1"/>
          </p:cNvCxnSpPr>
          <p:nvPr/>
        </p:nvCxnSpPr>
        <p:spPr bwMode="auto">
          <a:xfrm>
            <a:off x="3702050" y="490855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6" name="Rectangle 58"/>
          <p:cNvSpPr>
            <a:spLocks noChangeArrowheads="1"/>
          </p:cNvSpPr>
          <p:nvPr/>
        </p:nvSpPr>
        <p:spPr bwMode="auto">
          <a:xfrm>
            <a:off x="3386138" y="471487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Gender </a:t>
            </a:r>
            <a:r>
              <a:rPr lang="fr-CA" altLang="ko-KR">
                <a:ea typeface="ＭＳ Ｐゴシック" pitchFamily="34" charset="-128"/>
              </a:rPr>
              <a:t>sont indépendants ?</a:t>
            </a:r>
          </a:p>
          <a:p>
            <a:pPr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3482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482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482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D0E150-6D5A-4E2D-A0A9-24322C7E0AC9}" type="slidenum">
              <a:rPr lang="en-US" smtClean="0">
                <a:latin typeface="Calibri" pitchFamily="34" charset="0"/>
              </a:rPr>
              <a:pPr/>
              <a:t>29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Réseaux bayésiens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réseaux bayésiens </a:t>
            </a:r>
            <a:r>
              <a:rPr lang="fr-CA" altLang="ko-KR" dirty="0">
                <a:ea typeface="ＭＳ Ｐゴシック" pitchFamily="34" charset="-128"/>
              </a:rPr>
              <a:t>(RB) sont un mariage entre la théorie des graphes et la théorie des probabilités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 RB permet de représenter les connaissances probabilistes d’une application donnée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par exemple, les connaissances cliniques d’un médecin sur des liens de causalité entre maladies et symptômes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RB sont utiles pour modéliser des connaissances d’un système expert ou d’un système de support à la décision, dans une situation pour laquelle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la causalité joue un rôle important (des événements en causent d’autres)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mais notre compréhension de la causalité des événements est incomplète (on doit recourir aux probabilités)</a:t>
            </a:r>
          </a:p>
        </p:txBody>
      </p:sp>
      <p:sp>
        <p:nvSpPr>
          <p:cNvPr id="717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717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717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3BF0D3-31A6-44F6-AE22-36BD23B2DDC9}" type="slidenum">
              <a:rPr lang="en-US" smtClean="0">
                <a:latin typeface="Calibri" pitchFamily="34" charset="0"/>
              </a:rPr>
              <a:pPr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Est-ce que </a:t>
            </a:r>
            <a:r>
              <a:rPr lang="fr-CA" altLang="ko-KR" i="1" dirty="0">
                <a:ea typeface="ＭＳ Ｐゴシック" pitchFamily="34" charset="-128"/>
              </a:rPr>
              <a:t>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 err="1">
                <a:ea typeface="ＭＳ Ｐゴシック" pitchFamily="34" charset="-128"/>
              </a:rPr>
              <a:t>Gender</a:t>
            </a:r>
            <a:r>
              <a:rPr lang="fr-CA" altLang="ko-KR" i="1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</a:rPr>
              <a:t>sont indépendants ?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chemin 1 est bloqué au niveau de </a:t>
            </a:r>
            <a:r>
              <a:rPr lang="fr-CA" altLang="ko-KR" i="1" dirty="0">
                <a:ea typeface="ＭＳ Ｐゴシック" pitchFamily="34" charset="-128"/>
              </a:rPr>
              <a:t>Smoking</a:t>
            </a: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Smoking</a:t>
            </a:r>
            <a:r>
              <a:rPr lang="fr-CA" altLang="ko-KR" dirty="0">
                <a:ea typeface="ＭＳ Ｐゴシック" pitchFamily="34" charset="-128"/>
              </a:rPr>
              <a:t> et ses descendants </a:t>
            </a:r>
            <a:r>
              <a:rPr lang="fr-CA" altLang="ko-KR" i="1" dirty="0">
                <a:ea typeface="ＭＳ Ｐゴシック" pitchFamily="34" charset="-128"/>
              </a:rPr>
              <a:t>Cancer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Serum</a:t>
            </a:r>
            <a:r>
              <a:rPr lang="fr-CA" altLang="ko-KR" i="1" dirty="0">
                <a:ea typeface="ＭＳ Ｐゴシック" pitchFamily="34" charset="-128"/>
              </a:rPr>
              <a:t>-Calcium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Lung-</a:t>
            </a:r>
            <a:r>
              <a:rPr lang="fr-CA" altLang="ko-KR" i="1" dirty="0" err="1">
                <a:ea typeface="ＭＳ Ｐゴシック" pitchFamily="34" charset="-128"/>
              </a:rPr>
              <a:t>Tumor</a:t>
            </a:r>
            <a:r>
              <a:rPr lang="fr-CA" altLang="ko-KR" dirty="0">
                <a:ea typeface="ＭＳ Ｐゴシック" pitchFamily="34" charset="-128"/>
              </a:rPr>
              <a:t> ne sont pas observés</a:t>
            </a:r>
          </a:p>
          <a:p>
            <a:pPr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3584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584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584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3D65B9-BA1C-4127-BDB0-DF592491AF9F}" type="slidenum">
              <a:rPr lang="en-US" smtClean="0">
                <a:latin typeface="Calibri" pitchFamily="34" charset="0"/>
              </a:rPr>
              <a:pPr/>
              <a:t>30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493963" y="31242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809875" y="2971800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Connecteur droit avec flèche 35"/>
          <p:cNvCxnSpPr>
            <a:cxnSpLocks noChangeShapeType="1"/>
          </p:cNvCxnSpPr>
          <p:nvPr/>
        </p:nvCxnSpPr>
        <p:spPr bwMode="auto">
          <a:xfrm>
            <a:off x="3122613" y="31337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4" name="Rectangle 58"/>
          <p:cNvSpPr>
            <a:spLocks noChangeArrowheads="1"/>
          </p:cNvSpPr>
          <p:nvPr/>
        </p:nvSpPr>
        <p:spPr bwMode="auto">
          <a:xfrm>
            <a:off x="2806700" y="2940050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Est-ce que </a:t>
            </a:r>
            <a:r>
              <a:rPr lang="fr-CA" altLang="ko-KR" i="1" dirty="0">
                <a:ea typeface="ＭＳ Ｐゴシック" pitchFamily="34" charset="-128"/>
              </a:rPr>
              <a:t>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 err="1">
                <a:ea typeface="ＭＳ Ｐゴシック" pitchFamily="34" charset="-128"/>
              </a:rPr>
              <a:t>Gender</a:t>
            </a:r>
            <a:r>
              <a:rPr lang="fr-CA" altLang="ko-KR" i="1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</a:rPr>
              <a:t>sont indépendants ?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chemin 1 est bloqué au niveau de </a:t>
            </a:r>
            <a:r>
              <a:rPr lang="fr-CA" altLang="ko-KR" i="1" dirty="0">
                <a:ea typeface="ＭＳ Ｐゴシック" pitchFamily="34" charset="-128"/>
              </a:rPr>
              <a:t>Smoking</a:t>
            </a: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Smoking</a:t>
            </a:r>
            <a:r>
              <a:rPr lang="fr-CA" altLang="ko-KR" dirty="0">
                <a:ea typeface="ＭＳ Ｐゴシック" pitchFamily="34" charset="-128"/>
              </a:rPr>
              <a:t> et ses descendants </a:t>
            </a:r>
            <a:r>
              <a:rPr lang="fr-CA" altLang="ko-KR" i="1" dirty="0">
                <a:ea typeface="ＭＳ Ｐゴシック" pitchFamily="34" charset="-128"/>
              </a:rPr>
              <a:t>Cancer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Serum</a:t>
            </a:r>
            <a:r>
              <a:rPr lang="fr-CA" altLang="ko-KR" i="1" dirty="0">
                <a:ea typeface="ＭＳ Ｐゴシック" pitchFamily="34" charset="-128"/>
              </a:rPr>
              <a:t>-Calcium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Lung-</a:t>
            </a:r>
            <a:r>
              <a:rPr lang="fr-CA" altLang="ko-KR" i="1" dirty="0" err="1">
                <a:ea typeface="ＭＳ Ｐゴシック" pitchFamily="34" charset="-128"/>
              </a:rPr>
              <a:t>Tumor</a:t>
            </a:r>
            <a:r>
              <a:rPr lang="fr-CA" altLang="ko-KR" dirty="0">
                <a:ea typeface="ＭＳ Ｐゴシック" pitchFamily="34" charset="-128"/>
              </a:rPr>
              <a:t> ne sont pas observés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chemin 2 est aussi Cancer 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même raisons</a:t>
            </a:r>
          </a:p>
          <a:p>
            <a:pPr lvl="2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Réponse : </a:t>
            </a:r>
            <a:r>
              <a:rPr lang="fr-CA" altLang="ko-KR" b="1" dirty="0">
                <a:ea typeface="ＭＳ Ｐゴシック" pitchFamily="34" charset="-128"/>
              </a:rPr>
              <a:t>oui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3686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686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E5A7256-9FC0-4383-BF9A-CD86BEFD35B9}" type="slidenum">
              <a:rPr lang="en-US" smtClean="0">
                <a:latin typeface="Calibri" pitchFamily="34" charset="0"/>
              </a:rPr>
              <a:pPr/>
              <a:t>31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38100" cmpd="sng">
            <a:solidFill>
              <a:srgbClr val="000090"/>
            </a:solidFill>
            <a:round/>
            <a:headEnd/>
            <a:tailEnd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 type="stealth" w="med" len="med"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38100" cmpd="sng">
            <a:solidFill>
              <a:srgbClr val="000090"/>
            </a:solidFill>
            <a:round/>
            <a:headEnd/>
            <a:tailEnd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 type="stealth" w="med" len="med"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38100" cmpd="sng">
            <a:solidFill>
              <a:srgbClr val="000090"/>
            </a:solidFill>
            <a:round/>
            <a:headEnd/>
            <a:tailEnd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 type="stealth" w="med" len="med"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 cmpd="sng">
            <a:solidFill>
              <a:srgbClr val="000090"/>
            </a:solidFill>
            <a:round/>
            <a:headEnd/>
            <a:tailEnd type="stealth" w="med" len="med"/>
          </a:ln>
          <a:effectLst>
            <a:outerShdw blurRad="63500" dist="38100" dir="2700000" algn="tl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493963" y="31242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809875" y="2971800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Connecteur droit avec flèche 35"/>
          <p:cNvCxnSpPr>
            <a:cxnSpLocks noChangeShapeType="1"/>
          </p:cNvCxnSpPr>
          <p:nvPr/>
        </p:nvCxnSpPr>
        <p:spPr bwMode="auto">
          <a:xfrm>
            <a:off x="3122613" y="31337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8" name="Rectangle 58"/>
          <p:cNvSpPr>
            <a:spLocks noChangeArrowheads="1"/>
          </p:cNvSpPr>
          <p:nvPr/>
        </p:nvSpPr>
        <p:spPr bwMode="auto">
          <a:xfrm>
            <a:off x="2806700" y="2940050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38" name="Connecteur droit avec flèche 37"/>
          <p:cNvCxnSpPr>
            <a:cxnSpLocks noChangeShapeType="1"/>
          </p:cNvCxnSpPr>
          <p:nvPr/>
        </p:nvCxnSpPr>
        <p:spPr bwMode="auto">
          <a:xfrm>
            <a:off x="3176588" y="485457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492500" y="4702175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>
            <a:off x="3805238" y="48641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2" name="Rectangle 58"/>
          <p:cNvSpPr>
            <a:spLocks noChangeArrowheads="1"/>
          </p:cNvSpPr>
          <p:nvPr/>
        </p:nvSpPr>
        <p:spPr bwMode="auto">
          <a:xfrm>
            <a:off x="3489325" y="467042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 sont indépendants sachant </a:t>
            </a:r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?</a:t>
            </a:r>
          </a:p>
        </p:txBody>
      </p:sp>
      <p:sp>
        <p:nvSpPr>
          <p:cNvPr id="3789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789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789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8A2DF9-D199-4067-A5EB-2C7D1BB556DE}" type="slidenum">
              <a:rPr lang="en-US" smtClean="0">
                <a:latin typeface="Calibri" pitchFamily="34" charset="0"/>
              </a:rPr>
              <a:pPr/>
              <a:t>32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 sont indépendants sachant </a:t>
            </a:r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?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chemin 1 est bloqué au niveau de </a:t>
            </a:r>
            <a:r>
              <a:rPr lang="fr-CA" altLang="ko-KR" i="1">
                <a:ea typeface="ＭＳ Ｐゴシック" pitchFamily="34" charset="-128"/>
              </a:rPr>
              <a:t>Smoking</a:t>
            </a:r>
          </a:p>
          <a:p>
            <a:pPr lvl="2" eaLnBrk="1" hangingPunct="1"/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est observé</a:t>
            </a:r>
          </a:p>
        </p:txBody>
      </p:sp>
      <p:sp>
        <p:nvSpPr>
          <p:cNvPr id="3891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891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891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467E99-ABC2-4C2F-A523-7C50DAA455DE}" type="slidenum">
              <a:rPr lang="en-US" smtClean="0">
                <a:latin typeface="Calibri" pitchFamily="34" charset="0"/>
              </a:rPr>
              <a:pPr/>
              <a:t>33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484438" y="3443288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800350" y="3290888"/>
            <a:ext cx="296863" cy="30321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8935" name="Rectangle 4"/>
          <p:cNvSpPr>
            <a:spLocks noChangeArrowheads="1"/>
          </p:cNvSpPr>
          <p:nvPr/>
        </p:nvSpPr>
        <p:spPr bwMode="auto">
          <a:xfrm>
            <a:off x="2797175" y="3243263"/>
            <a:ext cx="33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>
            <a:off x="3113088" y="3452813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Est-ce que </a:t>
            </a:r>
            <a:r>
              <a:rPr lang="fr-CA" altLang="ko-KR" i="1" dirty="0">
                <a:ea typeface="ＭＳ Ｐゴシック" pitchFamily="34" charset="-128"/>
              </a:rPr>
              <a:t>Age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Lung-</a:t>
            </a:r>
            <a:r>
              <a:rPr lang="fr-CA" altLang="ko-KR" i="1" dirty="0" err="1">
                <a:ea typeface="ＭＳ Ｐゴシック" pitchFamily="34" charset="-128"/>
              </a:rPr>
              <a:t>Tumor</a:t>
            </a:r>
            <a:r>
              <a:rPr lang="fr-CA" altLang="ko-KR" dirty="0">
                <a:ea typeface="ＭＳ Ｐゴシック" pitchFamily="34" charset="-128"/>
              </a:rPr>
              <a:t> sont indépendants sachant </a:t>
            </a:r>
            <a:r>
              <a:rPr lang="fr-CA" altLang="ko-KR" i="1" dirty="0">
                <a:ea typeface="ＭＳ Ｐゴシック" pitchFamily="34" charset="-128"/>
              </a:rPr>
              <a:t>Smoking</a:t>
            </a:r>
            <a:r>
              <a:rPr lang="fr-CA" altLang="ko-KR" dirty="0">
                <a:ea typeface="ＭＳ Ｐゴシック" pitchFamily="34" charset="-128"/>
              </a:rPr>
              <a:t> ?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chemin 1 est bloqué au niveau de </a:t>
            </a:r>
            <a:r>
              <a:rPr lang="fr-CA" altLang="ko-KR" i="1" dirty="0">
                <a:ea typeface="ＭＳ Ｐゴシック" pitchFamily="34" charset="-128"/>
              </a:rPr>
              <a:t>Smoking</a:t>
            </a: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Smoking</a:t>
            </a:r>
            <a:r>
              <a:rPr lang="fr-CA" altLang="ko-KR" dirty="0">
                <a:ea typeface="ＭＳ Ｐゴシック" pitchFamily="34" charset="-128"/>
              </a:rPr>
              <a:t> est observé</a:t>
            </a:r>
          </a:p>
          <a:p>
            <a:pPr lvl="2" eaLnBrk="1" hangingPunct="1"/>
            <a:endParaRPr lang="fr-CA" altLang="ko-KR" i="1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chemin 2 n’est pas bloqué</a:t>
            </a:r>
          </a:p>
          <a:p>
            <a:pPr lvl="2" eaLnBrk="1" hangingPunct="1"/>
            <a:r>
              <a:rPr lang="fr-CA" altLang="ko-KR" i="1" dirty="0" err="1">
                <a:ea typeface="ＭＳ Ｐゴシック" pitchFamily="34" charset="-128"/>
              </a:rPr>
              <a:t>Exposure</a:t>
            </a:r>
            <a:r>
              <a:rPr lang="fr-CA" altLang="ko-KR" i="1" dirty="0">
                <a:ea typeface="ＭＳ Ｐゴシック" pitchFamily="34" charset="-128"/>
              </a:rPr>
              <a:t>-to-</a:t>
            </a:r>
            <a:r>
              <a:rPr lang="fr-CA" altLang="ko-KR" i="1" dirty="0" err="1">
                <a:ea typeface="ＭＳ Ｐゴシック" pitchFamily="34" charset="-128"/>
              </a:rPr>
              <a:t>Toxics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n’est pas observé</a:t>
            </a:r>
          </a:p>
          <a:p>
            <a:pPr lvl="2" eaLnBrk="1" hangingPunct="1"/>
            <a:r>
              <a:rPr lang="fr-CA" altLang="ko-KR" i="1" dirty="0">
                <a:ea typeface="ＭＳ Ｐゴシック" pitchFamily="34" charset="-128"/>
              </a:rPr>
              <a:t>Cancer</a:t>
            </a:r>
            <a:r>
              <a:rPr lang="fr-CA" altLang="ko-KR" dirty="0">
                <a:ea typeface="ＭＳ Ｐゴシック" pitchFamily="34" charset="-128"/>
              </a:rPr>
              <a:t> 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n’est pas observé</a:t>
            </a:r>
          </a:p>
          <a:p>
            <a:pPr lvl="2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Réponse : </a:t>
            </a:r>
            <a:r>
              <a:rPr lang="fr-CA" altLang="ko-KR" b="1" dirty="0">
                <a:ea typeface="ＭＳ Ｐゴシック" pitchFamily="34" charset="-128"/>
              </a:rPr>
              <a:t>non</a:t>
            </a:r>
          </a:p>
        </p:txBody>
      </p:sp>
      <p:sp>
        <p:nvSpPr>
          <p:cNvPr id="3994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3994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3994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23A57C-4B61-4545-A6DE-555B606492B2}" type="slidenum">
              <a:rPr lang="en-US" smtClean="0">
                <a:latin typeface="Calibri" pitchFamily="34" charset="0"/>
              </a:rPr>
              <a:pPr/>
              <a:t>34</a:t>
            </a:fld>
            <a:endParaRPr lang="en-US">
              <a:latin typeface="Calibri" pitchFamily="34" charset="0"/>
            </a:endParaRPr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484438" y="3443288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800350" y="3290888"/>
            <a:ext cx="296863" cy="30321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45" name="Rectangle 4"/>
          <p:cNvSpPr>
            <a:spLocks noChangeArrowheads="1"/>
          </p:cNvSpPr>
          <p:nvPr/>
        </p:nvSpPr>
        <p:spPr bwMode="auto">
          <a:xfrm>
            <a:off x="2797175" y="3243263"/>
            <a:ext cx="33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>
            <a:off x="3113088" y="3452813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cxnSp>
        <p:nvCxnSpPr>
          <p:cNvPr id="52" name="Connecteur droit avec flèche 51"/>
          <p:cNvCxnSpPr>
            <a:cxnSpLocks noChangeShapeType="1"/>
          </p:cNvCxnSpPr>
          <p:nvPr/>
        </p:nvCxnSpPr>
        <p:spPr bwMode="auto">
          <a:xfrm>
            <a:off x="3376613" y="4643438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692525" y="4491038"/>
            <a:ext cx="296863" cy="30321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63" name="Rectangle 4"/>
          <p:cNvSpPr>
            <a:spLocks noChangeArrowheads="1"/>
          </p:cNvSpPr>
          <p:nvPr/>
        </p:nvSpPr>
        <p:spPr bwMode="auto">
          <a:xfrm>
            <a:off x="3689350" y="4443413"/>
            <a:ext cx="33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55" name="Connecteur droit avec flèche 54"/>
          <p:cNvCxnSpPr>
            <a:cxnSpLocks noChangeShapeType="1"/>
          </p:cNvCxnSpPr>
          <p:nvPr/>
        </p:nvCxnSpPr>
        <p:spPr bwMode="auto">
          <a:xfrm>
            <a:off x="4005263" y="4652963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cteur droit avec flèche 55"/>
          <p:cNvCxnSpPr>
            <a:cxnSpLocks noChangeShapeType="1"/>
          </p:cNvCxnSpPr>
          <p:nvPr/>
        </p:nvCxnSpPr>
        <p:spPr bwMode="auto">
          <a:xfrm>
            <a:off x="2382838" y="51657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2698750" y="5013325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67" name="Rectangle 4"/>
          <p:cNvSpPr>
            <a:spLocks noChangeArrowheads="1"/>
          </p:cNvSpPr>
          <p:nvPr/>
        </p:nvSpPr>
        <p:spPr bwMode="auto">
          <a:xfrm>
            <a:off x="2695575" y="4965700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59" name="Connecteur droit avec flèche 58"/>
          <p:cNvCxnSpPr>
            <a:cxnSpLocks noChangeShapeType="1"/>
          </p:cNvCxnSpPr>
          <p:nvPr/>
        </p:nvCxnSpPr>
        <p:spPr bwMode="auto">
          <a:xfrm>
            <a:off x="3011488" y="517525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Exposure-to-Toxics </a:t>
            </a:r>
            <a:r>
              <a:rPr lang="fr-CA" altLang="ko-KR">
                <a:ea typeface="ＭＳ Ｐゴシック" pitchFamily="34" charset="-128"/>
              </a:rPr>
              <a:t>et </a:t>
            </a:r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sont indépendants sachant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?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4096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09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096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9B8AD0-8A59-4BB5-BD3F-8AF4125B9828}" type="slidenum">
              <a:rPr lang="en-US" smtClean="0">
                <a:latin typeface="Calibri" pitchFamily="34" charset="0"/>
              </a:rPr>
              <a:pPr/>
              <a:t>35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Exposure-to-Toxics </a:t>
            </a:r>
            <a:r>
              <a:rPr lang="fr-CA" altLang="ko-KR">
                <a:ea typeface="ＭＳ Ｐゴシック" pitchFamily="34" charset="-128"/>
              </a:rPr>
              <a:t>et </a:t>
            </a:r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sont indépendants sachant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?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chemin 1 est bloqué au niveau de </a:t>
            </a:r>
            <a:r>
              <a:rPr lang="fr-CA" altLang="ko-KR" i="1">
                <a:ea typeface="ＭＳ Ｐゴシック" pitchFamily="34" charset="-128"/>
              </a:rPr>
              <a:t>Age</a:t>
            </a:r>
          </a:p>
          <a:p>
            <a:pPr lvl="2" eaLnBrk="1" hangingPunct="1"/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est observé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4198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198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199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3987B4-B78A-4892-A1A6-2D0FBA4FE881}" type="slidenum">
              <a:rPr lang="en-US" smtClean="0">
                <a:latin typeface="Calibri" pitchFamily="34" charset="0"/>
              </a:rPr>
              <a:pPr/>
              <a:t>36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033588" y="34163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349500" y="3263900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2007" name="Rectangle 53"/>
          <p:cNvSpPr>
            <a:spLocks noChangeArrowheads="1"/>
          </p:cNvSpPr>
          <p:nvPr/>
        </p:nvSpPr>
        <p:spPr bwMode="auto">
          <a:xfrm>
            <a:off x="2346325" y="321627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>
            <a:off x="2662238" y="34258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Est-ce que </a:t>
            </a:r>
            <a:r>
              <a:rPr lang="fr-CA" altLang="ko-KR" i="1">
                <a:ea typeface="ＭＳ Ｐゴシック" pitchFamily="34" charset="-128"/>
              </a:rPr>
              <a:t>Exposure-to-Toxics </a:t>
            </a:r>
            <a:r>
              <a:rPr lang="fr-CA" altLang="ko-KR">
                <a:ea typeface="ＭＳ Ｐゴシック" pitchFamily="34" charset="-128"/>
              </a:rPr>
              <a:t>et </a:t>
            </a:r>
            <a:r>
              <a:rPr lang="fr-CA" altLang="ko-KR" i="1">
                <a:ea typeface="ＭＳ Ｐゴシック" pitchFamily="34" charset="-128"/>
              </a:rPr>
              <a:t>Smoking</a:t>
            </a:r>
            <a:r>
              <a:rPr lang="fr-CA" altLang="ko-KR">
                <a:ea typeface="ＭＳ Ｐゴシック" pitchFamily="34" charset="-128"/>
              </a:rPr>
              <a:t> sont indépendants sachant </a:t>
            </a:r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et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?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chemin 1 est bloqué au niveau de </a:t>
            </a:r>
            <a:r>
              <a:rPr lang="fr-CA" altLang="ko-KR" i="1">
                <a:ea typeface="ＭＳ Ｐゴシック" pitchFamily="34" charset="-128"/>
              </a:rPr>
              <a:t>Age</a:t>
            </a:r>
          </a:p>
          <a:p>
            <a:pPr lvl="2" eaLnBrk="1" hangingPunct="1"/>
            <a:r>
              <a:rPr lang="fr-CA" altLang="ko-KR" i="1">
                <a:ea typeface="ＭＳ Ｐゴシック" pitchFamily="34" charset="-128"/>
              </a:rPr>
              <a:t>Age</a:t>
            </a:r>
            <a:r>
              <a:rPr lang="fr-CA" altLang="ko-KR">
                <a:ea typeface="ＭＳ Ｐゴシック" pitchFamily="34" charset="-128"/>
              </a:rPr>
              <a:t> est observé</a:t>
            </a:r>
          </a:p>
          <a:p>
            <a:pPr lvl="2" eaLnBrk="1" hangingPunct="1"/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chemin 2 n’est pas bloqué</a:t>
            </a:r>
          </a:p>
          <a:p>
            <a:pPr lvl="2" eaLnBrk="1" hangingPunct="1"/>
            <a:r>
              <a:rPr lang="fr-CA" altLang="ko-KR" i="1">
                <a:ea typeface="ＭＳ Ｐゴシック" pitchFamily="34" charset="-128"/>
              </a:rPr>
              <a:t>Cancer </a:t>
            </a:r>
            <a:br>
              <a:rPr lang="fr-CA" altLang="ko-KR" i="1">
                <a:ea typeface="ＭＳ Ｐゴシック" pitchFamily="34" charset="-128"/>
              </a:rPr>
            </a:br>
            <a:r>
              <a:rPr lang="fr-CA" altLang="ko-KR">
                <a:ea typeface="ＭＳ Ｐゴシック" pitchFamily="34" charset="-128"/>
              </a:rPr>
              <a:t>ne bloque pas le chemin puisque </a:t>
            </a:r>
            <a:r>
              <a:rPr lang="fr-CA" altLang="ko-KR" i="1">
                <a:ea typeface="ＭＳ Ｐゴシック" pitchFamily="34" charset="-128"/>
              </a:rPr>
              <a:t>Lung-Tumor</a:t>
            </a:r>
            <a:r>
              <a:rPr lang="fr-CA" altLang="ko-KR">
                <a:ea typeface="ＭＳ Ｐゴシック" pitchFamily="34" charset="-128"/>
              </a:rPr>
              <a:t>, un de ses descendants, est observé</a:t>
            </a:r>
          </a:p>
          <a:p>
            <a:pPr lvl="2"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Réponse : </a:t>
            </a:r>
            <a:r>
              <a:rPr lang="fr-CA" altLang="ko-KR" b="1">
                <a:ea typeface="ＭＳ Ｐゴシック" pitchFamily="34" charset="-128"/>
              </a:rPr>
              <a:t>non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4301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301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301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8BB788-09BA-4AAD-8ED3-62FFAC5457A2}" type="slidenum">
              <a:rPr lang="en-US" smtClean="0">
                <a:latin typeface="Calibri" pitchFamily="34" charset="0"/>
              </a:rPr>
              <a:pPr/>
              <a:t>37</a:t>
            </a:fld>
            <a:endParaRPr lang="en-US">
              <a:latin typeface="Calibri" pitchFamily="34" charset="0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38100">
            <a:solidFill>
              <a:srgbClr val="0000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stealth" w="med" len="med"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033588" y="341630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349500" y="3263900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3031" name="Rectangle 53"/>
          <p:cNvSpPr>
            <a:spLocks noChangeArrowheads="1"/>
          </p:cNvSpPr>
          <p:nvPr/>
        </p:nvSpPr>
        <p:spPr bwMode="auto">
          <a:xfrm>
            <a:off x="2346325" y="321627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>
            <a:off x="2662238" y="34258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avec flèche 37"/>
          <p:cNvCxnSpPr>
            <a:cxnSpLocks noChangeShapeType="1"/>
          </p:cNvCxnSpPr>
          <p:nvPr/>
        </p:nvCxnSpPr>
        <p:spPr bwMode="auto">
          <a:xfrm>
            <a:off x="2300288" y="4619625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616200" y="4467225"/>
            <a:ext cx="296863" cy="30321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>
            <a:off x="2928938" y="4629150"/>
            <a:ext cx="3016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36" name="Rectangle 58"/>
          <p:cNvSpPr>
            <a:spLocks noChangeArrowheads="1"/>
          </p:cNvSpPr>
          <p:nvPr/>
        </p:nvSpPr>
        <p:spPr bwMode="auto">
          <a:xfrm>
            <a:off x="2613025" y="4435475"/>
            <a:ext cx="33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1600" i="1">
                <a:latin typeface="Calibri" pitchFamily="34" charset="0"/>
                <a:sym typeface="Symbol" pitchFamily="18" charset="2"/>
              </a:rPr>
              <a:t>N</a:t>
            </a:r>
            <a:endParaRPr lang="fr-FR" sz="160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Indépendance conditionnelle </a:t>
            </a:r>
            <a:br>
              <a:rPr lang="fr-CA" altLang="ko-KR">
                <a:latin typeface="Arial" pitchFamily="34" charset="0"/>
                <a:ea typeface="ＭＳ Ｐゴシック" pitchFamily="34" charset="-128"/>
              </a:rPr>
            </a:br>
            <a:r>
              <a:rPr lang="fr-CA" altLang="ko-KR">
                <a:latin typeface="Arial" pitchFamily="34" charset="0"/>
                <a:ea typeface="ＭＳ Ｐゴシック" pitchFamily="34" charset="-128"/>
              </a:rPr>
              <a:t>dans un RB : Couverture de Markov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312233" y="1247775"/>
            <a:ext cx="4447091" cy="5030362"/>
          </a:xfrm>
        </p:spPr>
        <p:txBody>
          <a:bodyPr/>
          <a:lstStyle/>
          <a:p>
            <a:pPr lvl="2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Soit la </a:t>
            </a:r>
            <a:r>
              <a:rPr lang="fr-CA" altLang="ko-KR" b="1" dirty="0">
                <a:ea typeface="ＭＳ Ｐゴシック" pitchFamily="34" charset="-128"/>
              </a:rPr>
              <a:t>couverture de Markov</a:t>
            </a:r>
            <a:r>
              <a:rPr lang="fr-CA" altLang="ko-KR" dirty="0">
                <a:ea typeface="ＭＳ Ｐゴシック" pitchFamily="34" charset="-128"/>
              </a:rPr>
              <a:t> (</a:t>
            </a:r>
            <a:r>
              <a:rPr lang="fr-CA" altLang="ko-KR" b="1" i="1" dirty="0">
                <a:ea typeface="ＭＳ Ｐゴシック" pitchFamily="34" charset="-128"/>
              </a:rPr>
              <a:t>Markov </a:t>
            </a:r>
            <a:r>
              <a:rPr lang="fr-CA" altLang="ko-KR" b="1" i="1" dirty="0" err="1">
                <a:ea typeface="ＭＳ Ｐゴシック" pitchFamily="34" charset="-128"/>
              </a:rPr>
              <a:t>blanket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MB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d’un nœud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c’est à dire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les parents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les enfants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et les parents des enfants de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 nœud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est conditionnellement indépendant des autres nœuds (hors de la couverture de Markov), étant donné les nœuds de la couverture de Markov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  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MB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),</a:t>
            </a:r>
            <a:r>
              <a:rPr lang="fr-CA" altLang="ko-KR" i="1" dirty="0" err="1">
                <a:ea typeface="ＭＳ Ｐゴシック" pitchFamily="34" charset="-128"/>
              </a:rPr>
              <a:t>Others</a:t>
            </a:r>
            <a:r>
              <a:rPr lang="fr-CA" altLang="ko-KR" dirty="0">
                <a:ea typeface="ＭＳ Ｐゴシック" pitchFamily="34" charset="-128"/>
              </a:rPr>
              <a:t>) =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|</a:t>
            </a:r>
            <a:r>
              <a:rPr lang="fr-CA" altLang="ko-KR" i="1" dirty="0">
                <a:ea typeface="ＭＳ Ｐゴシック" pitchFamily="34" charset="-128"/>
              </a:rPr>
              <a:t>MB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))</a:t>
            </a:r>
          </a:p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La couverture de Markov </a:t>
            </a:r>
            <a:r>
              <a:rPr lang="fr-CA" altLang="ko-KR" dirty="0">
                <a:ea typeface="ＭＳ Ｐゴシック" pitchFamily="34" charset="-128"/>
              </a:rPr>
              <a:t>est décrite dans le manuel du cours mais elle </a:t>
            </a:r>
            <a:r>
              <a:rPr lang="fr-CA" altLang="ko-KR" b="1" dirty="0">
                <a:ea typeface="ＭＳ Ｐゴシック" pitchFamily="34" charset="-128"/>
              </a:rPr>
              <a:t>est moins générale que la D-séparation.</a:t>
            </a:r>
          </a:p>
        </p:txBody>
      </p:sp>
      <p:pic>
        <p:nvPicPr>
          <p:cNvPr id="3379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19363"/>
            <a:ext cx="2735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2"/>
          <p:cNvSpPr txBox="1">
            <a:spLocks noChangeArrowheads="1"/>
          </p:cNvSpPr>
          <p:nvPr/>
        </p:nvSpPr>
        <p:spPr bwMode="auto">
          <a:xfrm>
            <a:off x="5915025" y="1381125"/>
            <a:ext cx="1817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CA"/>
              <a:t>Couverture de Markov de </a:t>
            </a:r>
            <a:r>
              <a:rPr lang="fr-CA" i="1"/>
              <a:t>X</a:t>
            </a:r>
            <a:endParaRPr lang="en-US" i="1"/>
          </a:p>
        </p:txBody>
      </p:sp>
      <p:sp>
        <p:nvSpPr>
          <p:cNvPr id="3379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379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380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7FEAD6-0F12-4AC0-BA04-147D87D0E584}" type="slidenum">
              <a:rPr lang="en-US" smtClean="0">
                <a:latin typeface="Calibri" pitchFamily="34" charset="0"/>
              </a:rPr>
              <a:pPr/>
              <a:t>38</a:t>
            </a:fld>
            <a:endParaRPr lang="en-US">
              <a:latin typeface="Calibri" pitchFamily="34" charset="0"/>
            </a:endParaRPr>
          </a:p>
        </p:txBody>
      </p:sp>
      <p:sp>
        <p:nvSpPr>
          <p:cNvPr id="33801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Requête dans un RB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L’usage principal d’un RB est de calculer les probabilités à</a:t>
            </a:r>
            <a:r>
              <a:rPr lang="fr-FR" altLang="ko-KR" dirty="0">
                <a:ea typeface="ＭＳ Ｐゴシック" pitchFamily="34" charset="-128"/>
              </a:rPr>
              <a:t> posteriori</a:t>
            </a:r>
            <a:r>
              <a:rPr lang="fr-CA" altLang="ko-KR" dirty="0">
                <a:ea typeface="ＭＳ Ｐゴシック" pitchFamily="34" charset="-128"/>
              </a:rPr>
              <a:t>, étant donné un événement observé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un événement est une assignation de valeurs à certaines variables d’observation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ex. : sachant le résultat d’une batterie de test, quelle est maintenant la probabilité qu’un patient ait une maladie </a:t>
            </a:r>
            <a:r>
              <a:rPr lang="fr-CA" altLang="ko-KR" i="1" dirty="0">
                <a:ea typeface="ＭＳ Ｐゴシック" pitchFamily="34" charset="-128"/>
              </a:rPr>
              <a:t>X </a:t>
            </a:r>
            <a:r>
              <a:rPr lang="fr-CA" altLang="ko-KR" dirty="0">
                <a:ea typeface="ＭＳ Ｐゴシック" pitchFamily="34" charset="-128"/>
              </a:rPr>
              <a:t>?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va noter 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l’ensemble</a:t>
            </a:r>
            <a:r>
              <a:rPr lang="fr-CA" altLang="ko-KR" dirty="0">
                <a:ea typeface="ＭＳ Ｐゴシック" pitchFamily="34" charset="-128"/>
              </a:rPr>
              <a:t> de variables pour lesquelles on fait une requête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ex. : la patient a la maladie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 l’ensemble des variables d’observation et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 les valeurs observées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ex. : 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baseline="-25000" dirty="0" err="1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 = 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baseline="-25000" dirty="0" err="1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 est le résultat d’un test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 l’ensemble des variables cachées (qui ne sont pas observées)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ex. : 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baseline="-25000" dirty="0">
                <a:ea typeface="ＭＳ Ｐゴシック" pitchFamily="34" charset="-128"/>
              </a:rPr>
              <a:t>i</a:t>
            </a:r>
            <a:r>
              <a:rPr lang="fr-CA" altLang="ko-KR" dirty="0">
                <a:ea typeface="ＭＳ Ｐゴシック" pitchFamily="34" charset="-128"/>
              </a:rPr>
              <a:t> est le résultat de tests qui n’ont pas été faits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Une </a:t>
            </a:r>
            <a:r>
              <a:rPr lang="fr-CA" altLang="ko-KR" b="1" dirty="0">
                <a:ea typeface="ＭＳ Ｐゴシック" pitchFamily="34" charset="-128"/>
              </a:rPr>
              <a:t>requête</a:t>
            </a:r>
            <a:r>
              <a:rPr lang="fr-CA" altLang="ko-KR" dirty="0">
                <a:ea typeface="ＭＳ Ｐゴシック" pitchFamily="34" charset="-128"/>
              </a:rPr>
              <a:t> est l’inférence de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), où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 est une assignation de valeurs aux variables dans E</a:t>
            </a:r>
          </a:p>
        </p:txBody>
      </p:sp>
      <p:sp>
        <p:nvSpPr>
          <p:cNvPr id="4403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403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403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8811A0-7F5F-4E7B-A3B6-F9129D790F74}" type="slidenum">
              <a:rPr lang="en-US" smtClean="0">
                <a:latin typeface="Calibri" pitchFamily="34" charset="0"/>
              </a:rPr>
              <a:pPr/>
              <a:t>39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Syntaxe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 RB est un </a:t>
            </a:r>
            <a:r>
              <a:rPr lang="fr-CA" altLang="ko-KR" b="1" dirty="0">
                <a:ea typeface="ＭＳ Ｐゴシック" pitchFamily="34" charset="-128"/>
              </a:rPr>
              <a:t>graphe 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orienté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acyclique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dont les </a:t>
            </a:r>
            <a:r>
              <a:rPr lang="fr-CA" altLang="ko-KR" b="1" dirty="0">
                <a:ea typeface="ＭＳ Ｐゴシック" pitchFamily="34" charset="-128"/>
              </a:rPr>
              <a:t>nœuds sont des variables aléatoires</a:t>
            </a:r>
            <a:r>
              <a:rPr lang="fr-CA" altLang="ko-KR" dirty="0">
                <a:ea typeface="ＭＳ Ｐゴシック" pitchFamily="34" charset="-128"/>
              </a:rPr>
              <a:t> et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arcs</a:t>
            </a:r>
            <a:r>
              <a:rPr lang="fr-CA" altLang="ko-KR" dirty="0">
                <a:ea typeface="ＭＳ Ｐゴシック" pitchFamily="34" charset="-128"/>
              </a:rPr>
              <a:t> représentent 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des </a:t>
            </a:r>
            <a:r>
              <a:rPr lang="fr-CA" altLang="ko-KR" b="1" dirty="0">
                <a:ea typeface="ＭＳ Ｐゴシック" pitchFamily="34" charset="-128"/>
              </a:rPr>
              <a:t>dépendances</a:t>
            </a:r>
            <a:r>
              <a:rPr lang="fr-CA" altLang="ko-KR" dirty="0">
                <a:ea typeface="ＭＳ Ｐゴシック" pitchFamily="34" charset="-128"/>
              </a:rPr>
              <a:t> (par exemple des causalités) probabilistes entre les variables et </a:t>
            </a:r>
          </a:p>
          <a:p>
            <a:pPr lvl="2" eaLnBrk="1" hangingPunct="1"/>
            <a:r>
              <a:rPr lang="fr-CA" altLang="ko-KR" dirty="0">
                <a:ea typeface="ＭＳ Ｐゴシック" pitchFamily="34" charset="-128"/>
              </a:rPr>
              <a:t>des</a:t>
            </a:r>
            <a:r>
              <a:rPr lang="fr-CA" altLang="ko-KR" b="1" dirty="0">
                <a:ea typeface="ＭＳ Ｐゴシック" pitchFamily="34" charset="-128"/>
              </a:rPr>
              <a:t> distributions de probabilités conditionnelles </a:t>
            </a:r>
            <a:r>
              <a:rPr lang="fr-CA" altLang="ko-KR" dirty="0">
                <a:ea typeface="ＭＳ Ｐゴシック" pitchFamily="34" charset="-128"/>
              </a:rPr>
              <a:t>(locales) pour chaque variable étant donnés ses parents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12293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2294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2295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90F9DD-9DED-4B78-8D42-1AD8C60D5DEF}" type="slidenum">
              <a:rPr lang="en-US" smtClean="0">
                <a:latin typeface="Calibri" pitchFamily="34" charset="0"/>
              </a:rPr>
              <a:pPr/>
              <a:t>4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3219" y="4549698"/>
            <a:ext cx="3788010" cy="1542584"/>
            <a:chOff x="2783219" y="4549698"/>
            <a:chExt cx="3788010" cy="1542584"/>
          </a:xfrm>
        </p:grpSpPr>
        <p:sp>
          <p:nvSpPr>
            <p:cNvPr id="2" name="Oval 1"/>
            <p:cNvSpPr/>
            <p:nvPr/>
          </p:nvSpPr>
          <p:spPr>
            <a:xfrm>
              <a:off x="4092497" y="4549698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80886" y="47107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Carie</a:t>
              </a:r>
              <a:endParaRPr lang="en-CA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3219" y="5393473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5116985" y="5400907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5238" y="55619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MalDeDents</a:t>
              </a:r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5405" y="556192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Croche</a:t>
              </a:r>
              <a:endParaRPr lang="en-CA" dirty="0"/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 flipH="1">
              <a:off x="3735659" y="5139823"/>
              <a:ext cx="569807" cy="253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" idx="5"/>
              <a:endCxn id="11" idx="0"/>
            </p:cNvCxnSpPr>
            <p:nvPr/>
          </p:nvCxnSpPr>
          <p:spPr>
            <a:xfrm>
              <a:off x="5333772" y="5139823"/>
              <a:ext cx="510335" cy="261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Types d’interrogations d’un RB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62425" cy="4525963"/>
          </a:xfrm>
        </p:spPr>
        <p:txBody>
          <a:bodyPr/>
          <a:lstStyle/>
          <a:p>
            <a:pPr eaLnBrk="1" hangingPunct="1"/>
            <a:r>
              <a:rPr lang="fr-CA" altLang="ko-KR" b="1">
                <a:ea typeface="ＭＳ Ｐゴシック" pitchFamily="34" charset="-128"/>
              </a:rPr>
              <a:t>Diagnostique</a:t>
            </a:r>
            <a:r>
              <a:rPr lang="fr-CA" altLang="ko-KR">
                <a:ea typeface="ＭＳ Ｐゴシック" pitchFamily="34" charset="-128"/>
              </a:rPr>
              <a:t> (on connaît les effets, on cherche les causes)</a:t>
            </a:r>
          </a:p>
          <a:p>
            <a:pPr lvl="1" eaLnBrk="1" hangingPunct="1"/>
            <a:r>
              <a:rPr lang="fr-CA" altLang="ko-KR" b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Cambriolage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JeanAppelle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FR" altLang="ko-KR" i="1">
                <a:ea typeface="ＭＳ Ｐゴシック" pitchFamily="34" charset="-128"/>
              </a:rPr>
              <a:t>vrai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garder à l’esprit qu’on a des arcs « causes /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effets ».</a:t>
            </a:r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 b="1">
                <a:ea typeface="ＭＳ Ｐゴシック" pitchFamily="34" charset="-128"/>
              </a:rPr>
              <a:t>Prédiction </a:t>
            </a:r>
            <a:r>
              <a:rPr lang="fr-CA" altLang="ko-KR">
                <a:ea typeface="ＭＳ Ｐゴシック" pitchFamily="34" charset="-128"/>
              </a:rPr>
              <a:t>(étant données les causes, quels sont les effets)</a:t>
            </a:r>
          </a:p>
          <a:p>
            <a:pPr lvl="1" eaLnBrk="1" hangingPunct="1"/>
            <a:r>
              <a:rPr lang="fr-CA" altLang="ko-KR" b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JeanAppelle</a:t>
            </a:r>
            <a:r>
              <a:rPr lang="fr-CA" altLang="ko-KR">
                <a:ea typeface="ＭＳ Ｐゴシック" pitchFamily="34" charset="-128"/>
              </a:rPr>
              <a:t>|</a:t>
            </a:r>
            <a:r>
              <a:rPr lang="fr-CA" altLang="ko-KR" i="1">
                <a:ea typeface="ＭＳ Ｐゴシック" pitchFamily="34" charset="-128"/>
              </a:rPr>
              <a:t>Cambriolage</a:t>
            </a:r>
            <a:r>
              <a:rPr lang="fr-CA" altLang="ko-KR">
                <a:ea typeface="ＭＳ Ｐゴシック" pitchFamily="34" charset="-128"/>
              </a:rPr>
              <a:t>=</a:t>
            </a:r>
            <a:r>
              <a:rPr lang="fr-FR" altLang="ko-KR" i="1">
                <a:ea typeface="ＭＳ Ｐゴシック" pitchFamily="34" charset="-128"/>
              </a:rPr>
              <a:t>vrai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fr-CA" altLang="ko-KR" b="1">
                <a:ea typeface="ＭＳ Ｐゴシック" pitchFamily="34" charset="-128"/>
              </a:rPr>
              <a:t>Probabilité conjointe ou marginale</a:t>
            </a:r>
          </a:p>
          <a:p>
            <a:pPr lvl="1" eaLnBrk="1" hangingPunct="1"/>
            <a:r>
              <a:rPr lang="fr-CA" altLang="ko-KR" b="1">
                <a:ea typeface="ＭＳ Ｐゴシック" pitchFamily="34" charset="-128"/>
              </a:rPr>
              <a:t>P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Alarme</a:t>
            </a:r>
            <a:r>
              <a:rPr lang="fr-CA" altLang="ko-KR">
                <a:ea typeface="ＭＳ Ｐゴシック" pitchFamily="34" charset="-128"/>
              </a:rPr>
              <a:t>)</a:t>
            </a:r>
          </a:p>
        </p:txBody>
      </p:sp>
      <p:sp>
        <p:nvSpPr>
          <p:cNvPr id="5734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734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735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C86E39-BE5B-4BA6-93D4-81D28557CF34}" type="slidenum">
              <a:rPr lang="en-US" smtClean="0">
                <a:latin typeface="Calibri" pitchFamily="34" charset="0"/>
              </a:rPr>
              <a:pPr/>
              <a:t>40</a:t>
            </a:fld>
            <a:endParaRPr lang="en-US">
              <a:latin typeface="Calibri" pitchFamily="34" charset="0"/>
            </a:endParaRPr>
          </a:p>
        </p:txBody>
      </p:sp>
      <p:sp>
        <p:nvSpPr>
          <p:cNvPr id="57351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57352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81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54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83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7358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41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44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45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7359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36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38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40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7360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131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33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35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7361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128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7362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125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6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Requête dans un RB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21175" cy="4525963"/>
          </a:xfrm>
        </p:spPr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Exemple</a:t>
            </a:r>
            <a:r>
              <a:rPr lang="fr-FR" altLang="ko-KR">
                <a:ea typeface="ＭＳ Ｐゴシック" pitchFamily="34" charset="-128"/>
              </a:rPr>
              <a:t> :</a:t>
            </a:r>
            <a:endParaRPr lang="fr-CA" altLang="ko-KR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r>
              <a:rPr lang="fr-CA" altLang="ko-KR" sz="1600">
                <a:ea typeface="ＭＳ Ｐゴシック" pitchFamily="34" charset="-128"/>
              </a:rPr>
              <a:t>      </a:t>
            </a:r>
            <a:r>
              <a:rPr lang="fr-CA" altLang="ko-KR" sz="1800" b="1">
                <a:ea typeface="ＭＳ Ｐゴシック" pitchFamily="34" charset="-128"/>
              </a:rPr>
              <a:t>P</a:t>
            </a:r>
            <a:r>
              <a:rPr lang="fr-CA" altLang="ko-KR" sz="1800">
                <a:ea typeface="ＭＳ Ｐゴシック" pitchFamily="34" charset="-128"/>
              </a:rPr>
              <a:t>(</a:t>
            </a:r>
            <a:r>
              <a:rPr lang="fr-CA" altLang="ko-KR" sz="1800" i="1">
                <a:ea typeface="ＭＳ Ｐゴシック" pitchFamily="34" charset="-128"/>
              </a:rPr>
              <a:t>Cambriolage</a:t>
            </a:r>
            <a:r>
              <a:rPr lang="fr-CA" altLang="ko-KR" sz="1800">
                <a:ea typeface="ＭＳ Ｐゴシック" pitchFamily="34" charset="-128"/>
              </a:rPr>
              <a:t> | </a:t>
            </a:r>
            <a:r>
              <a:rPr lang="fr-FR" altLang="ko-KR" sz="1800" i="1">
                <a:ea typeface="ＭＳ Ｐゴシック" pitchFamily="34" charset="-128"/>
              </a:rPr>
              <a:t>JeanAppelle</a:t>
            </a:r>
            <a:r>
              <a:rPr lang="fr-CA" altLang="ko-KR" sz="1800">
                <a:ea typeface="ＭＳ Ｐゴシック" pitchFamily="34" charset="-128"/>
              </a:rPr>
              <a:t> = </a:t>
            </a:r>
            <a:r>
              <a:rPr lang="fr-CA" altLang="ko-KR" sz="1800" i="1">
                <a:ea typeface="ＭＳ Ｐゴシック" pitchFamily="34" charset="-128"/>
              </a:rPr>
              <a:t>vrai</a:t>
            </a:r>
            <a:r>
              <a:rPr lang="fr-CA" altLang="ko-KR" sz="1800">
                <a:ea typeface="ＭＳ Ｐゴシック" pitchFamily="34" charset="-128"/>
              </a:rPr>
              <a:t>, </a:t>
            </a:r>
          </a:p>
          <a:p>
            <a:pPr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			      </a:t>
            </a:r>
            <a:r>
              <a:rPr lang="fr-CA" altLang="ko-KR" sz="1800" i="1">
                <a:ea typeface="ＭＳ Ｐゴシック" pitchFamily="34" charset="-128"/>
              </a:rPr>
              <a:t>MarieAppelle</a:t>
            </a:r>
            <a:r>
              <a:rPr lang="fr-CA" altLang="ko-KR" sz="1800">
                <a:ea typeface="ＭＳ Ｐゴシック" pitchFamily="34" charset="-128"/>
              </a:rPr>
              <a:t> = </a:t>
            </a:r>
            <a:r>
              <a:rPr lang="fr-CA" altLang="ko-KR" sz="1800" i="1">
                <a:ea typeface="ＭＳ Ｐゴシック" pitchFamily="34" charset="-128"/>
              </a:rPr>
              <a:t>vrai</a:t>
            </a:r>
            <a:r>
              <a:rPr lang="fr-CA" altLang="ko-KR" sz="1800">
                <a:ea typeface="ＭＳ Ｐゴシック" pitchFamily="34" charset="-128"/>
              </a:rPr>
              <a:t> )  </a:t>
            </a:r>
          </a:p>
          <a:p>
            <a:pPr eaLnBrk="1" hangingPunct="1">
              <a:buFont typeface="Lucida Grande" charset="0"/>
              <a:buNone/>
            </a:pPr>
            <a:r>
              <a:rPr lang="fr-CA" altLang="ko-KR" sz="1800">
                <a:ea typeface="ＭＳ Ｐゴシック" pitchFamily="34" charset="-128"/>
              </a:rPr>
              <a:t>       = [ 0.284, 0.716 ]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Comment fait-on un tel calcul</a:t>
            </a:r>
            <a:r>
              <a:rPr lang="fr-FR" altLang="ko-KR">
                <a:ea typeface="ＭＳ Ｐゴシック" pitchFamily="34" charset="-128"/>
              </a:rPr>
              <a:t>?</a:t>
            </a:r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 b="1">
                <a:ea typeface="ＭＳ Ｐゴシック" pitchFamily="34" charset="-128"/>
              </a:rPr>
              <a:t>inférence exacte </a:t>
            </a:r>
            <a:r>
              <a:rPr lang="fr-CA" altLang="ko-KR">
                <a:ea typeface="ＭＳ Ｐゴシック" pitchFamily="34" charset="-128"/>
              </a:rPr>
              <a:t>(prohibitif)</a:t>
            </a:r>
          </a:p>
          <a:p>
            <a:pPr lvl="2" eaLnBrk="1" hangingPunct="1"/>
            <a:r>
              <a:rPr lang="fr-CA" altLang="ko-KR" b="1">
                <a:ea typeface="ＭＳ Ｐゴシック" pitchFamily="34" charset="-128"/>
              </a:rPr>
              <a:t>par énumération</a:t>
            </a:r>
            <a:br>
              <a:rPr lang="fr-CA" altLang="ko-KR" b="1">
                <a:ea typeface="ＭＳ Ｐゴシック" pitchFamily="34" charset="-128"/>
              </a:rPr>
            </a:br>
            <a:endParaRPr lang="fr-CA" altLang="ko-KR" b="1">
              <a:ea typeface="ＭＳ Ｐゴシック" pitchFamily="34" charset="-128"/>
            </a:endParaRPr>
          </a:p>
          <a:p>
            <a:pPr lvl="1" eaLnBrk="1" hangingPunct="1"/>
            <a:r>
              <a:rPr lang="fr-CA" altLang="ko-KR" b="1">
                <a:ea typeface="ＭＳ Ｐゴシック" pitchFamily="34" charset="-128"/>
              </a:rPr>
              <a:t>inférence approximative par échantillonnage</a:t>
            </a:r>
            <a:r>
              <a:rPr lang="fr-CA" altLang="ko-KR">
                <a:ea typeface="ＭＳ Ｐゴシック" pitchFamily="34" charset="-128"/>
              </a:rPr>
              <a:t> avec les méthodes Monte-Carlo (plus efficace)</a:t>
            </a:r>
          </a:p>
          <a:p>
            <a:pPr lvl="2" eaLnBrk="1" hangingPunct="1"/>
            <a:r>
              <a:rPr lang="fr-CA" altLang="ko-KR" b="1">
                <a:ea typeface="ＭＳ Ｐゴシック" pitchFamily="34" charset="-128"/>
              </a:rPr>
              <a:t>méthode de rejet</a:t>
            </a:r>
          </a:p>
        </p:txBody>
      </p:sp>
      <p:sp>
        <p:nvSpPr>
          <p:cNvPr id="4506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506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506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4975B3-DB69-4782-A957-631A6C479CA9}" type="slidenum">
              <a:rPr lang="en-US" smtClean="0">
                <a:latin typeface="Calibri" pitchFamily="34" charset="0"/>
              </a:rPr>
              <a:pPr/>
              <a:t>41</a:t>
            </a:fld>
            <a:endParaRPr lang="en-US">
              <a:latin typeface="Calibri" pitchFamily="34" charset="0"/>
            </a:endParaRPr>
          </a:p>
        </p:txBody>
      </p:sp>
      <p:sp>
        <p:nvSpPr>
          <p:cNvPr id="45063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5064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066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5070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5071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5072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5073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5074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Inférence par énumération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veut calculer la distribution sur les variables de requêtes </a:t>
            </a:r>
            <a:r>
              <a:rPr lang="fr-CA" altLang="ko-KR" b="1" dirty="0">
                <a:ea typeface="ＭＳ Ｐゴシック" pitchFamily="34" charset="-128"/>
              </a:rPr>
              <a:t>sachant</a:t>
            </a:r>
            <a:r>
              <a:rPr lang="fr-CA" altLang="ko-KR" dirty="0">
                <a:ea typeface="ＭＳ Ｐゴシック" pitchFamily="34" charset="-128"/>
              </a:rPr>
              <a:t> les observations</a:t>
            </a:r>
            <a:br>
              <a:rPr lang="fr-CA" altLang="ko-KR" dirty="0">
                <a:ea typeface="ＭＳ Ｐゴシック" pitchFamily="34" charset="-128"/>
              </a:rPr>
            </a:br>
            <a:br>
              <a:rPr lang="fr-CA" altLang="ko-KR" sz="800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					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= α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)= α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 </a:t>
            </a:r>
            <a:endParaRPr lang="fr-CA" altLang="ko-KR" sz="800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termes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peuvent s’écrire comme le produit des probabilités conditionnelles du réseau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peut donc calculer la réponse à une requête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dans un RB, simplement en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calculant les sommes des produits des probabilités conditionnelles du RB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normalisant ces sommes de façon à obtenir une distribution qui somme à 1</a:t>
            </a:r>
          </a:p>
          <a:p>
            <a:r>
              <a:rPr lang="fr-CA" dirty="0">
                <a:ea typeface="ＭＳ Ｐゴシック" pitchFamily="34" charset="-128"/>
              </a:rPr>
              <a:t>Les ensembles des variables 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E</a:t>
            </a:r>
            <a:r>
              <a:rPr lang="fr-CA" dirty="0">
                <a:ea typeface="ＭＳ Ｐゴシック" pitchFamily="34" charset="-128"/>
              </a:rPr>
              <a:t> et </a:t>
            </a:r>
            <a:r>
              <a:rPr lang="fr-CA" i="1" dirty="0">
                <a:ea typeface="ＭＳ Ｐゴシック" pitchFamily="34" charset="-128"/>
              </a:rPr>
              <a:t>Y </a:t>
            </a:r>
            <a:r>
              <a:rPr lang="fr-CA" dirty="0">
                <a:ea typeface="ＭＳ Ｐゴシック" pitchFamily="34" charset="-128"/>
              </a:rPr>
              <a:t>couvrent ensemble tous les </a:t>
            </a:r>
            <a:r>
              <a:rPr lang="fr-CA" dirty="0" err="1">
                <a:ea typeface="ＭＳ Ｐゴシック" pitchFamily="34" charset="-128"/>
              </a:rPr>
              <a:t>noeuds</a:t>
            </a:r>
            <a:endParaRPr lang="fr-CA" dirty="0">
              <a:ea typeface="ＭＳ Ｐゴシック" pitchFamily="34" charset="-128"/>
            </a:endParaRPr>
          </a:p>
          <a:p>
            <a:pPr marL="800100" lvl="1" indent="-342900"/>
            <a:r>
              <a:rPr lang="fr-CA" dirty="0">
                <a:ea typeface="ＭＳ Ｐゴシック" pitchFamily="34" charset="-128"/>
              </a:rPr>
              <a:t>complexité en temps</a:t>
            </a:r>
            <a:r>
              <a:rPr lang="fr-FR" dirty="0">
                <a:ea typeface="ＭＳ Ｐゴシック" pitchFamily="34" charset="-128"/>
              </a:rPr>
              <a:t> :</a:t>
            </a:r>
            <a:r>
              <a:rPr lang="fr-CA" dirty="0">
                <a:ea typeface="ＭＳ Ｐゴシック" pitchFamily="34" charset="-128"/>
              </a:rPr>
              <a:t>  O(</a:t>
            </a:r>
            <a:r>
              <a:rPr lang="fr-CA" i="1" dirty="0">
                <a:ea typeface="ＭＳ Ｐゴシック" pitchFamily="34" charset="-128"/>
              </a:rPr>
              <a:t>d</a:t>
            </a:r>
            <a:r>
              <a:rPr lang="fr-CA" i="1" baseline="30000" dirty="0">
                <a:ea typeface="ＭＳ Ｐゴシック" pitchFamily="34" charset="-128"/>
              </a:rPr>
              <a:t> </a:t>
            </a:r>
            <a:r>
              <a:rPr lang="fr-CA" baseline="30000" dirty="0">
                <a:ea typeface="ＭＳ Ｐゴシック" pitchFamily="34" charset="-128"/>
              </a:rPr>
              <a:t>|</a:t>
            </a:r>
            <a:r>
              <a:rPr lang="fr-CA" i="1" baseline="30000" dirty="0">
                <a:ea typeface="ＭＳ Ｐゴシック" pitchFamily="34" charset="-128"/>
              </a:rPr>
              <a:t>X</a:t>
            </a:r>
            <a:r>
              <a:rPr lang="fr-CA" baseline="30000" dirty="0">
                <a:ea typeface="ＭＳ Ｐゴシック" pitchFamily="34" charset="-128"/>
              </a:rPr>
              <a:t>|</a:t>
            </a:r>
            <a:r>
              <a:rPr lang="fr-CA" i="1" baseline="30000" dirty="0">
                <a:ea typeface="ＭＳ Ｐゴシック" pitchFamily="34" charset="-128"/>
              </a:rPr>
              <a:t>+</a:t>
            </a:r>
            <a:r>
              <a:rPr lang="fr-CA" baseline="30000" dirty="0">
                <a:ea typeface="ＭＳ Ｐゴシック" pitchFamily="34" charset="-128"/>
              </a:rPr>
              <a:t>|</a:t>
            </a:r>
            <a:r>
              <a:rPr lang="fr-CA" i="1" baseline="30000" dirty="0">
                <a:ea typeface="ＭＳ Ｐゴシック" pitchFamily="34" charset="-128"/>
              </a:rPr>
              <a:t>Y</a:t>
            </a:r>
            <a:r>
              <a:rPr lang="fr-CA" baseline="30000" dirty="0">
                <a:ea typeface="ＭＳ Ｐゴシック" pitchFamily="34" charset="-128"/>
              </a:rPr>
              <a:t>|</a:t>
            </a:r>
            <a:r>
              <a:rPr lang="fr-CA" dirty="0">
                <a:ea typeface="ＭＳ Ｐゴシック" pitchFamily="34" charset="-128"/>
              </a:rPr>
              <a:t>), avec </a:t>
            </a:r>
            <a:r>
              <a:rPr lang="fr-CA" i="1" dirty="0">
                <a:ea typeface="ＭＳ Ｐゴシック" pitchFamily="34" charset="-128"/>
              </a:rPr>
              <a:t>d</a:t>
            </a:r>
            <a:r>
              <a:rPr lang="fr-CA" dirty="0">
                <a:ea typeface="ＭＳ Ｐゴシック" pitchFamily="34" charset="-128"/>
              </a:rPr>
              <a:t> la taille du plus grand domaine</a:t>
            </a:r>
          </a:p>
          <a:p>
            <a:pPr marL="800100" lvl="1" indent="-342900"/>
            <a:r>
              <a:rPr lang="fr-CA" dirty="0">
                <a:ea typeface="ＭＳ Ｐゴシック" pitchFamily="34" charset="-128"/>
              </a:rPr>
              <a:t>complexité en espace</a:t>
            </a:r>
            <a:r>
              <a:rPr lang="fr-FR" dirty="0">
                <a:ea typeface="ＭＳ Ｐゴシック" pitchFamily="34" charset="-128"/>
              </a:rPr>
              <a:t> :</a:t>
            </a:r>
            <a:r>
              <a:rPr lang="fr-CA" dirty="0">
                <a:ea typeface="ＭＳ Ｐゴシック" pitchFamily="34" charset="-128"/>
              </a:rPr>
              <a:t> O(</a:t>
            </a:r>
            <a:r>
              <a:rPr lang="fr-CA" i="1" dirty="0" err="1">
                <a:ea typeface="ＭＳ Ｐゴシック" pitchFamily="34" charset="-128"/>
              </a:rPr>
              <a:t>d</a:t>
            </a:r>
            <a:r>
              <a:rPr lang="fr-CA" baseline="30000" dirty="0" err="1">
                <a:ea typeface="ＭＳ Ｐゴシック" pitchFamily="34" charset="-128"/>
              </a:rPr>
              <a:t>|</a:t>
            </a:r>
            <a:r>
              <a:rPr lang="fr-CA" i="1" baseline="30000" dirty="0" err="1">
                <a:ea typeface="ＭＳ Ｐゴシック" pitchFamily="34" charset="-128"/>
              </a:rPr>
              <a:t>X</a:t>
            </a:r>
            <a:r>
              <a:rPr lang="fr-CA" baseline="30000" dirty="0">
                <a:ea typeface="ＭＳ Ｐゴシック" pitchFamily="34" charset="-128"/>
              </a:rPr>
              <a:t>|</a:t>
            </a:r>
            <a:r>
              <a:rPr lang="fr-CA" dirty="0">
                <a:ea typeface="ＭＳ Ｐゴシック" pitchFamily="34" charset="-128"/>
              </a:rPr>
              <a:t>), pour stocker la distribution</a:t>
            </a:r>
          </a:p>
          <a:p>
            <a:pPr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4608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608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608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3A319B-3D78-4928-AC10-0A3024E1B8BA}" type="slidenum">
              <a:rPr lang="en-US" smtClean="0">
                <a:latin typeface="Calibri" pitchFamily="34" charset="0"/>
              </a:rPr>
              <a:pPr/>
              <a:t>42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 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23924"/>
            <a:ext cx="4460875" cy="5176875"/>
          </a:xfrm>
        </p:spPr>
        <p:txBody>
          <a:bodyPr/>
          <a:lstStyle/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Cambriolage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FR" altLang="ko-KR" i="1" dirty="0" err="1">
                <a:ea typeface="ＭＳ Ｐゴシック" pitchFamily="34" charset="-128"/>
              </a:rPr>
              <a:t>JeanAppelle</a:t>
            </a:r>
            <a:r>
              <a:rPr lang="fr-CA" altLang="ko-KR" dirty="0">
                <a:ea typeface="ＭＳ Ｐゴシック" pitchFamily="34" charset="-128"/>
              </a:rPr>
              <a:t> = </a:t>
            </a:r>
            <a:r>
              <a:rPr lang="fr-CA" altLang="ko-KR" i="1" dirty="0">
                <a:ea typeface="ＭＳ Ｐゴシック" pitchFamily="34" charset="-128"/>
              </a:rPr>
              <a:t>vrai</a:t>
            </a:r>
            <a:r>
              <a:rPr lang="fr-CA" altLang="ko-KR" dirty="0">
                <a:ea typeface="ＭＳ Ｐゴシック" pitchFamily="34" charset="-128"/>
              </a:rPr>
              <a:t>,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                              </a:t>
            </a:r>
            <a:r>
              <a:rPr lang="fr-CA" altLang="ko-KR" i="1" dirty="0" err="1">
                <a:ea typeface="ＭＳ Ｐゴシック" pitchFamily="34" charset="-128"/>
              </a:rPr>
              <a:t>MarieAppelle</a:t>
            </a:r>
            <a:r>
              <a:rPr lang="fr-CA" altLang="ko-KR" dirty="0">
                <a:ea typeface="ＭＳ Ｐゴシック" pitchFamily="34" charset="-128"/>
              </a:rPr>
              <a:t> = </a:t>
            </a:r>
            <a:r>
              <a:rPr lang="fr-CA" altLang="ko-KR" i="1" dirty="0">
                <a:ea typeface="ＭＳ Ｐゴシック" pitchFamily="34" charset="-128"/>
              </a:rPr>
              <a:t>vrai</a:t>
            </a:r>
            <a:r>
              <a:rPr lang="fr-CA" altLang="ko-KR" dirty="0">
                <a:ea typeface="ＭＳ Ｐゴシック" pitchFamily="34" charset="-128"/>
              </a:rPr>
              <a:t>) 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noté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variables cachées sont </a:t>
            </a:r>
            <a:r>
              <a:rPr lang="fr-CA" altLang="ko-KR" i="1" dirty="0">
                <a:ea typeface="ＭＳ Ｐゴシック" pitchFamily="34" charset="-128"/>
              </a:rPr>
              <a:t>Séisme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Alarme</a:t>
            </a:r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fr-CA" altLang="ko-KR" dirty="0">
                <a:ea typeface="ＭＳ Ｐゴシック" pitchFamily="34" charset="-128"/>
              </a:rPr>
              <a:t>	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) = α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			   = α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>
              <a:buNone/>
            </a:pPr>
            <a:r>
              <a:rPr lang="fr-CA" altLang="ko-KR" dirty="0">
                <a:ea typeface="ＭＳ Ｐゴシック" pitchFamily="34" charset="-128"/>
              </a:rPr>
              <a:t> = </a:t>
            </a:r>
            <a:r>
              <a:rPr lang="fr-CA" altLang="ko-KR" i="1" dirty="0">
                <a:ea typeface="ＭＳ Ｐゴシック" pitchFamily="34" charset="-128"/>
              </a:rPr>
              <a:t> 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a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>
              <a:buNone/>
            </a:pPr>
            <a:r>
              <a:rPr lang="fr-CA" altLang="ko-KR" dirty="0">
                <a:ea typeface="ＭＳ Ｐゴシック" pitchFamily="34" charset="-128"/>
              </a:rPr>
              <a:t>= </a:t>
            </a:r>
            <a:r>
              <a:rPr lang="fr-CA" altLang="ko-KR" i="1" dirty="0">
                <a:ea typeface="ＭＳ Ｐゴシック" pitchFamily="34" charset="-128"/>
              </a:rPr>
              <a:t> 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a</a:t>
            </a:r>
            <a:r>
              <a:rPr lang="fr-CA" altLang="ko-KR" i="1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eaLnBrk="1" hangingPunct="1">
              <a:buNone/>
            </a:pPr>
            <a:r>
              <a:rPr lang="fr-CA" altLang="ko-KR" dirty="0">
                <a:ea typeface="ＭＳ Ｐゴシック" pitchFamily="34" charset="-128"/>
              </a:rPr>
              <a:t>Note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prennent toutes les valeurs possibles pour 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ne pas confondre avec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 qui sont des observations fixes (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vrai</a:t>
            </a:r>
            <a:r>
              <a:rPr lang="fr-CA" altLang="ko-KR" dirty="0">
                <a:ea typeface="ＭＳ Ｐゴシック" pitchFamily="34" charset="-128"/>
              </a:rPr>
              <a:t> et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=</a:t>
            </a:r>
            <a:r>
              <a:rPr lang="fr-CA" altLang="ko-KR" i="1" dirty="0">
                <a:ea typeface="ＭＳ Ｐゴシック" pitchFamily="34" charset="-128"/>
              </a:rPr>
              <a:t>vrai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</p:txBody>
      </p:sp>
      <p:sp>
        <p:nvSpPr>
          <p:cNvPr id="4710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710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711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857A09-369F-4BF4-8F2C-F4498368A280}" type="slidenum">
              <a:rPr lang="en-US" smtClean="0">
                <a:latin typeface="Calibri" pitchFamily="34" charset="0"/>
              </a:rPr>
              <a:pPr/>
              <a:t>43</a:t>
            </a:fld>
            <a:endParaRPr lang="en-US">
              <a:latin typeface="Calibri" pitchFamily="34" charset="0"/>
            </a:endParaRPr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7112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14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7118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7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7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7119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7120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6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7121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6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7122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 1 (suite)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67989" y="1258093"/>
            <a:ext cx="8597900" cy="4525963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Structure de l’expression </a:t>
            </a:r>
            <a:r>
              <a:rPr lang="fr-CA" altLang="ko-KR" dirty="0" err="1">
                <a:ea typeface="ＭＳ Ｐゴシック" pitchFamily="34" charset="-128"/>
              </a:rPr>
              <a:t>representée</a:t>
            </a:r>
            <a:r>
              <a:rPr lang="fr-CA" altLang="ko-KR" dirty="0">
                <a:ea typeface="ＭＳ Ｐゴシック" pitchFamily="34" charset="-128"/>
              </a:rPr>
              <a:t> par l’équation </a:t>
            </a:r>
          </a:p>
          <a:p>
            <a:pPr marL="0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          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 | </a:t>
            </a:r>
            <a:r>
              <a:rPr lang="fr-CA" altLang="ko-KR" i="1" dirty="0">
                <a:ea typeface="ＭＳ Ｐゴシック" pitchFamily="34" charset="-128"/>
              </a:rPr>
              <a:t>j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)= α *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c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s</a:t>
            </a:r>
            <a:r>
              <a:rPr lang="fr-CA" altLang="ko-KR" i="1" dirty="0" err="1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a</a:t>
            </a:r>
            <a:r>
              <a:rPr lang="fr-CA" altLang="ko-KR" baseline="-25000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c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s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j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m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         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|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j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)= α *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s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e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e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j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 - En anglais  </a:t>
            </a:r>
          </a:p>
        </p:txBody>
      </p:sp>
      <p:sp>
        <p:nvSpPr>
          <p:cNvPr id="5018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018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018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468E13-B3C0-42BF-96F2-BA08F8C9741C}" type="slidenum">
              <a:rPr lang="en-US" smtClean="0">
                <a:latin typeface="Calibri" pitchFamily="34" charset="0"/>
              </a:rPr>
              <a:pPr/>
              <a:t>44</a:t>
            </a:fld>
            <a:endParaRPr lang="en-US">
              <a:latin typeface="Calibri" pitchFamily="34" charset="0"/>
            </a:endParaRPr>
          </a:p>
        </p:txBody>
      </p:sp>
      <p:pic>
        <p:nvPicPr>
          <p:cNvPr id="50183" name="Image 3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394182"/>
            <a:ext cx="6584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8086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 1 (suite)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sz="1800" dirty="0">
                <a:ea typeface="ＭＳ Ｐゴシック" pitchFamily="34" charset="-128"/>
              </a:rPr>
              <a:t>On calcule pour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 = </a:t>
            </a:r>
            <a:r>
              <a:rPr lang="fr-CA" altLang="ko-KR" sz="1800" i="1" dirty="0">
                <a:ea typeface="ＭＳ Ｐゴシック" pitchFamily="34" charset="-128"/>
              </a:rPr>
              <a:t>vrai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     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>
                <a:ea typeface="ＭＳ Ｐゴシック" pitchFamily="34" charset="-128"/>
              </a:rPr>
              <a:t>c</a:t>
            </a:r>
            <a:r>
              <a:rPr lang="fr-CA" altLang="ko-KR" sz="1600" dirty="0">
                <a:ea typeface="ＭＳ Ｐゴシック" pitchFamily="34" charset="-128"/>
              </a:rPr>
              <a:t> | </a:t>
            </a:r>
            <a:r>
              <a:rPr lang="fr-CA" altLang="ko-KR" sz="1600" i="1" dirty="0">
                <a:ea typeface="ＭＳ Ｐゴシック" pitchFamily="34" charset="-128"/>
              </a:rPr>
              <a:t>j</a:t>
            </a:r>
            <a:r>
              <a:rPr lang="fr-CA" altLang="ko-KR" sz="1600" dirty="0">
                <a:ea typeface="ＭＳ Ｐゴシック" pitchFamily="34" charset="-128"/>
              </a:rPr>
              <a:t>, </a:t>
            </a:r>
            <a:r>
              <a:rPr lang="fr-CA" altLang="ko-KR" sz="1600" i="1" dirty="0">
                <a:ea typeface="ＭＳ Ｐゴシック" pitchFamily="34" charset="-128"/>
              </a:rPr>
              <a:t>m</a:t>
            </a:r>
            <a:r>
              <a:rPr lang="fr-CA" altLang="ko-KR" sz="1600" dirty="0">
                <a:ea typeface="ＭＳ Ｐゴシック" pitchFamily="34" charset="-128"/>
              </a:rPr>
              <a:t>)</a:t>
            </a:r>
            <a:br>
              <a:rPr lang="fr-CA" altLang="ko-KR" sz="1600" dirty="0">
                <a:ea typeface="ＭＳ Ｐゴシック" pitchFamily="34" charset="-128"/>
              </a:rPr>
            </a:br>
            <a:r>
              <a:rPr lang="fr-CA" altLang="ko-KR" sz="1600" dirty="0">
                <a:ea typeface="ＭＳ Ｐゴシック" pitchFamily="34" charset="-128"/>
              </a:rPr>
              <a:t>	=  α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>
                <a:ea typeface="ＭＳ Ｐゴシック" pitchFamily="34" charset="-128"/>
              </a:rPr>
              <a:t>c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dirty="0" err="1">
                <a:ea typeface="ＭＳ Ｐゴシック" pitchFamily="34" charset="-128"/>
              </a:rPr>
              <a:t>Σ</a:t>
            </a:r>
            <a:r>
              <a:rPr lang="fr-CA" altLang="ko-KR" sz="1600" i="1" baseline="-25000" dirty="0" err="1">
                <a:ea typeface="ＭＳ Ｐゴシック" pitchFamily="34" charset="-128"/>
              </a:rPr>
              <a:t>s</a:t>
            </a:r>
            <a:r>
              <a:rPr lang="fr-CA" altLang="ko-KR" sz="1600" i="1" baseline="-25000" dirty="0">
                <a:ea typeface="ＭＳ Ｐゴシック" pitchFamily="34" charset="-128"/>
              </a:rPr>
              <a:t>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>
                <a:ea typeface="ＭＳ Ｐゴシック" pitchFamily="34" charset="-128"/>
              </a:rPr>
              <a:t>s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dirty="0" err="1">
                <a:ea typeface="ＭＳ Ｐゴシック" pitchFamily="34" charset="-128"/>
              </a:rPr>
              <a:t>Σ</a:t>
            </a:r>
            <a:r>
              <a:rPr lang="fr-CA" altLang="ko-KR" sz="1600" i="1" baseline="-25000" dirty="0" err="1">
                <a:ea typeface="ＭＳ Ｐゴシック" pitchFamily="34" charset="-128"/>
              </a:rPr>
              <a:t>a</a:t>
            </a:r>
            <a:r>
              <a:rPr lang="fr-CA" altLang="ko-KR" sz="1600" i="1" baseline="-25000" dirty="0">
                <a:ea typeface="ＭＳ Ｐゴシック" pitchFamily="34" charset="-128"/>
              </a:rPr>
              <a:t>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 err="1">
                <a:ea typeface="ＭＳ Ｐゴシック" pitchFamily="34" charset="-128"/>
              </a:rPr>
              <a:t>a</a:t>
            </a:r>
            <a:r>
              <a:rPr lang="fr-CA" altLang="ko-KR" sz="1600" dirty="0" err="1">
                <a:ea typeface="ＭＳ Ｐゴシック" pitchFamily="34" charset="-128"/>
              </a:rPr>
              <a:t>|</a:t>
            </a:r>
            <a:r>
              <a:rPr lang="fr-CA" altLang="ko-KR" sz="1600" i="1" dirty="0" err="1">
                <a:ea typeface="ＭＳ Ｐゴシック" pitchFamily="34" charset="-128"/>
              </a:rPr>
              <a:t>c</a:t>
            </a:r>
            <a:r>
              <a:rPr lang="fr-CA" altLang="ko-KR" sz="1600" dirty="0" err="1">
                <a:ea typeface="ＭＳ Ｐゴシック" pitchFamily="34" charset="-128"/>
              </a:rPr>
              <a:t>,</a:t>
            </a:r>
            <a:r>
              <a:rPr lang="fr-CA" altLang="ko-KR" sz="1600" i="1" dirty="0" err="1">
                <a:ea typeface="ＭＳ Ｐゴシック" pitchFamily="34" charset="-128"/>
              </a:rPr>
              <a:t>s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 err="1">
                <a:ea typeface="ＭＳ Ｐゴシック" pitchFamily="34" charset="-128"/>
              </a:rPr>
              <a:t>j</a:t>
            </a:r>
            <a:r>
              <a:rPr lang="fr-CA" altLang="ko-KR" sz="1600" dirty="0" err="1">
                <a:ea typeface="ＭＳ Ｐゴシック" pitchFamily="34" charset="-128"/>
              </a:rPr>
              <a:t>|</a:t>
            </a:r>
            <a:r>
              <a:rPr lang="fr-CA" altLang="ko-KR" sz="1600" i="1" dirty="0" err="1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 err="1">
                <a:ea typeface="ＭＳ Ｐゴシック" pitchFamily="34" charset="-128"/>
              </a:rPr>
              <a:t>m</a:t>
            </a:r>
            <a:r>
              <a:rPr lang="fr-CA" altLang="ko-KR" sz="1600" dirty="0" err="1">
                <a:ea typeface="ＭＳ Ｐゴシック" pitchFamily="34" charset="-128"/>
              </a:rPr>
              <a:t>|</a:t>
            </a:r>
            <a:r>
              <a:rPr lang="fr-CA" altLang="ko-KR" sz="1600" i="1" dirty="0" err="1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)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	= α * 0.001*(0.002*(0.95*0.90*0.70+</a:t>
            </a:r>
          </a:p>
          <a:p>
            <a:pPr eaLnBrk="1" hangingPunct="1">
              <a:buFont typeface="Lucida Grande" charset="0"/>
              <a:buNone/>
            </a:pPr>
            <a:r>
              <a:rPr lang="fr-CA" altLang="ko-KR" sz="1600" dirty="0">
                <a:ea typeface="ＭＳ Ｐゴシック" pitchFamily="34" charset="-128"/>
              </a:rPr>
              <a:t>                                             0.05*0.05*0.01)+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                               0.998*(0.94*0.90*0.70+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                                             0.06*0.05*0.01))</a:t>
            </a:r>
            <a:br>
              <a:rPr lang="fr-CA" altLang="ko-KR" sz="1600" dirty="0">
                <a:ea typeface="ＭＳ Ｐゴシック" pitchFamily="34" charset="-128"/>
              </a:rPr>
            </a:br>
            <a:r>
              <a:rPr lang="fr-CA" altLang="ko-KR" sz="1600" dirty="0">
                <a:ea typeface="ＭＳ Ｐゴシック" pitchFamily="34" charset="-128"/>
              </a:rPr>
              <a:t>	= α * 0.00059224 </a:t>
            </a:r>
          </a:p>
          <a:p>
            <a:pPr eaLnBrk="1" hangingPunct="1"/>
            <a:r>
              <a:rPr lang="fr-CA" altLang="ko-KR" sz="1800" dirty="0">
                <a:ea typeface="ＭＳ Ｐゴシック" pitchFamily="34" charset="-128"/>
              </a:rPr>
              <a:t>Et 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 = </a:t>
            </a:r>
            <a:r>
              <a:rPr lang="fr-CA" altLang="ko-KR" sz="1800" i="1" dirty="0">
                <a:ea typeface="ＭＳ Ｐゴシック" pitchFamily="34" charset="-128"/>
              </a:rPr>
              <a:t>faux</a:t>
            </a:r>
          </a:p>
          <a:p>
            <a:pPr eaLnBrk="1" hangingPunct="1">
              <a:buFont typeface="Lucida Grande" charset="0"/>
              <a:buNone/>
            </a:pPr>
            <a:r>
              <a:rPr lang="fr-CA" altLang="ko-KR" sz="1800" dirty="0">
                <a:ea typeface="ＭＳ Ｐゴシック" pitchFamily="34" charset="-128"/>
              </a:rPr>
              <a:t>     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(┐</a:t>
            </a:r>
            <a:r>
              <a:rPr lang="fr-CA" altLang="ko-KR" sz="1600" i="1" dirty="0">
                <a:ea typeface="ＭＳ Ｐゴシック" pitchFamily="34" charset="-128"/>
              </a:rPr>
              <a:t>c</a:t>
            </a:r>
            <a:r>
              <a:rPr lang="fr-CA" altLang="ko-KR" sz="1600" dirty="0">
                <a:ea typeface="ＭＳ Ｐゴシック" pitchFamily="34" charset="-128"/>
              </a:rPr>
              <a:t> |</a:t>
            </a:r>
            <a:r>
              <a:rPr lang="fr-CA" altLang="ko-KR" sz="1600" i="1" dirty="0">
                <a:ea typeface="ＭＳ Ｐゴシック" pitchFamily="34" charset="-128"/>
              </a:rPr>
              <a:t> j</a:t>
            </a:r>
            <a:r>
              <a:rPr lang="fr-CA" altLang="ko-KR" sz="1600" dirty="0">
                <a:ea typeface="ＭＳ Ｐゴシック" pitchFamily="34" charset="-128"/>
              </a:rPr>
              <a:t>, </a:t>
            </a:r>
            <a:r>
              <a:rPr lang="fr-CA" altLang="ko-KR" sz="1600" i="1" dirty="0">
                <a:ea typeface="ＭＳ Ｐゴシック" pitchFamily="34" charset="-128"/>
              </a:rPr>
              <a:t>m</a:t>
            </a:r>
            <a:r>
              <a:rPr lang="fr-CA" altLang="ko-KR" sz="1600" dirty="0">
                <a:ea typeface="ＭＳ Ｐゴシック" pitchFamily="34" charset="-128"/>
              </a:rPr>
              <a:t>)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     	= α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(┐</a:t>
            </a:r>
            <a:r>
              <a:rPr lang="fr-CA" altLang="ko-KR" sz="1600" i="1" dirty="0">
                <a:ea typeface="ＭＳ Ｐゴシック" pitchFamily="34" charset="-128"/>
              </a:rPr>
              <a:t>c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dirty="0" err="1">
                <a:ea typeface="ＭＳ Ｐゴシック" pitchFamily="34" charset="-128"/>
              </a:rPr>
              <a:t>Σ</a:t>
            </a:r>
            <a:r>
              <a:rPr lang="fr-CA" altLang="ko-KR" sz="1600" i="1" baseline="-25000" dirty="0" err="1">
                <a:ea typeface="ＭＳ Ｐゴシック" pitchFamily="34" charset="-128"/>
              </a:rPr>
              <a:t>s</a:t>
            </a:r>
            <a:r>
              <a:rPr lang="fr-CA" altLang="ko-KR" sz="1600" i="1" baseline="-25000" dirty="0">
                <a:ea typeface="ＭＳ Ｐゴシック" pitchFamily="34" charset="-128"/>
              </a:rPr>
              <a:t>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>
                <a:ea typeface="ＭＳ Ｐゴシック" pitchFamily="34" charset="-128"/>
              </a:rPr>
              <a:t>s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dirty="0" err="1">
                <a:ea typeface="ＭＳ Ｐゴシック" pitchFamily="34" charset="-128"/>
              </a:rPr>
              <a:t>Σ</a:t>
            </a:r>
            <a:r>
              <a:rPr lang="fr-CA" altLang="ko-KR" sz="1600" i="1" baseline="-25000" dirty="0" err="1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| ┐</a:t>
            </a:r>
            <a:r>
              <a:rPr lang="fr-CA" altLang="ko-KR" sz="1600" i="1" dirty="0" err="1">
                <a:ea typeface="ＭＳ Ｐゴシック" pitchFamily="34" charset="-128"/>
              </a:rPr>
              <a:t>c</a:t>
            </a:r>
            <a:r>
              <a:rPr lang="fr-CA" altLang="ko-KR" sz="1600" dirty="0" err="1">
                <a:ea typeface="ＭＳ Ｐゴシック" pitchFamily="34" charset="-128"/>
              </a:rPr>
              <a:t>,</a:t>
            </a:r>
            <a:r>
              <a:rPr lang="fr-CA" altLang="ko-KR" sz="1600" i="1" dirty="0" err="1">
                <a:ea typeface="ＭＳ Ｐゴシック" pitchFamily="34" charset="-128"/>
              </a:rPr>
              <a:t>s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 err="1">
                <a:ea typeface="ＭＳ Ｐゴシック" pitchFamily="34" charset="-128"/>
              </a:rPr>
              <a:t>j</a:t>
            </a:r>
            <a:r>
              <a:rPr lang="fr-CA" altLang="ko-KR" sz="1600" dirty="0" err="1">
                <a:ea typeface="ＭＳ Ｐゴシック" pitchFamily="34" charset="-128"/>
              </a:rPr>
              <a:t>|</a:t>
            </a:r>
            <a:r>
              <a:rPr lang="fr-CA" altLang="ko-KR" sz="1600" i="1" dirty="0" err="1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) </a:t>
            </a:r>
            <a:r>
              <a:rPr lang="fr-CA" altLang="ko-KR" sz="1600" i="1" dirty="0">
                <a:ea typeface="ＭＳ Ｐゴシック" pitchFamily="34" charset="-128"/>
              </a:rPr>
              <a:t>P</a:t>
            </a:r>
            <a:r>
              <a:rPr lang="fr-CA" altLang="ko-KR" sz="1600" dirty="0">
                <a:ea typeface="ＭＳ Ｐゴシック" pitchFamily="34" charset="-128"/>
              </a:rPr>
              <a:t>(</a:t>
            </a:r>
            <a:r>
              <a:rPr lang="fr-CA" altLang="ko-KR" sz="1600" i="1" dirty="0" err="1">
                <a:ea typeface="ＭＳ Ｐゴシック" pitchFamily="34" charset="-128"/>
              </a:rPr>
              <a:t>m</a:t>
            </a:r>
            <a:r>
              <a:rPr lang="fr-CA" altLang="ko-KR" sz="1600" dirty="0" err="1">
                <a:ea typeface="ＭＳ Ｐゴシック" pitchFamily="34" charset="-128"/>
              </a:rPr>
              <a:t>|</a:t>
            </a:r>
            <a:r>
              <a:rPr lang="fr-CA" altLang="ko-KR" sz="1600" i="1" dirty="0" err="1">
                <a:ea typeface="ＭＳ Ｐゴシック" pitchFamily="34" charset="-128"/>
              </a:rPr>
              <a:t>a</a:t>
            </a:r>
            <a:r>
              <a:rPr lang="fr-CA" altLang="ko-KR" sz="1600" dirty="0">
                <a:ea typeface="ＭＳ Ｐゴシック" pitchFamily="34" charset="-128"/>
              </a:rPr>
              <a:t>)  </a:t>
            </a:r>
          </a:p>
          <a:p>
            <a:pPr eaLnBrk="1" hangingPunct="1">
              <a:buNone/>
            </a:pPr>
            <a:r>
              <a:rPr lang="fr-CA" altLang="ko-KR" sz="1600" dirty="0">
                <a:ea typeface="ＭＳ Ｐゴシック" pitchFamily="34" charset="-128"/>
              </a:rPr>
              <a:t>       	= α * </a:t>
            </a:r>
            <a:r>
              <a:rPr lang="en-US" altLang="ko-KR" sz="1600" dirty="0">
                <a:ea typeface="ＭＳ Ｐゴシック" pitchFamily="34" charset="-128"/>
              </a:rPr>
              <a:t>0.0014919</a:t>
            </a:r>
            <a:r>
              <a:rPr lang="fr-CA" altLang="ko-KR" sz="1600" dirty="0">
                <a:ea typeface="ＭＳ Ｐゴシック" pitchFamily="34" charset="-128"/>
              </a:rPr>
              <a:t>  </a:t>
            </a:r>
          </a:p>
          <a:p>
            <a:pPr eaLnBrk="1" hangingPunct="1">
              <a:buFont typeface="Lucida Grande" charset="0"/>
              <a:buNone/>
            </a:pPr>
            <a:r>
              <a:rPr lang="en-US" altLang="ko-KR" sz="1600" dirty="0">
                <a:ea typeface="ＭＳ Ｐゴシック" pitchFamily="34" charset="-128"/>
              </a:rPr>
              <a:t>      </a:t>
            </a:r>
            <a:r>
              <a:rPr lang="el-GR" altLang="ko-KR" sz="1600" dirty="0">
                <a:ea typeface="ＭＳ Ｐゴシック" pitchFamily="34" charset="-128"/>
              </a:rPr>
              <a:t>α</a:t>
            </a:r>
            <a:r>
              <a:rPr lang="en-US" altLang="ko-KR" sz="1600" dirty="0">
                <a:ea typeface="ＭＳ Ｐゴシック" pitchFamily="34" charset="-128"/>
              </a:rPr>
              <a:t> = 1 / (</a:t>
            </a:r>
            <a:r>
              <a:rPr lang="fr-CA" altLang="ko-KR" sz="1600" dirty="0">
                <a:ea typeface="ＭＳ Ｐゴシック" pitchFamily="34" charset="-128"/>
              </a:rPr>
              <a:t>0.00059224 + </a:t>
            </a:r>
            <a:r>
              <a:rPr lang="en-US" altLang="ko-KR" sz="1600" dirty="0">
                <a:ea typeface="ＭＳ Ｐゴシック" pitchFamily="34" charset="-128"/>
              </a:rPr>
              <a:t>0.0014919)</a:t>
            </a:r>
            <a:endParaRPr lang="fr-CA" altLang="ko-KR" sz="1600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sz="1800" dirty="0">
                <a:ea typeface="ＭＳ Ｐゴシック" pitchFamily="34" charset="-128"/>
              </a:rPr>
              <a:t>Donc, </a:t>
            </a:r>
            <a:r>
              <a:rPr lang="fr-CA" altLang="ko-KR" sz="1800" b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C</a:t>
            </a:r>
            <a:r>
              <a:rPr lang="fr-CA" altLang="ko-KR" sz="1800" dirty="0">
                <a:ea typeface="ＭＳ Ｐゴシック" pitchFamily="34" charset="-128"/>
              </a:rPr>
              <a:t> | </a:t>
            </a:r>
            <a:r>
              <a:rPr lang="fr-CA" altLang="ko-KR" sz="1800" i="1" dirty="0">
                <a:ea typeface="ＭＳ Ｐゴシック" pitchFamily="34" charset="-128"/>
              </a:rPr>
              <a:t>j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m</a:t>
            </a:r>
            <a:r>
              <a:rPr lang="fr-CA" altLang="ko-KR" sz="1800" dirty="0">
                <a:ea typeface="ＭＳ Ｐゴシック" pitchFamily="34" charset="-128"/>
              </a:rPr>
              <a:t>) = [0.284, 0.716]</a:t>
            </a:r>
          </a:p>
        </p:txBody>
      </p:sp>
      <p:sp>
        <p:nvSpPr>
          <p:cNvPr id="4813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813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813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A0F735-85FD-4550-8A68-A0A7B4195030}" type="slidenum">
              <a:rPr lang="en-US" smtClean="0">
                <a:latin typeface="Calibri" pitchFamily="34" charset="0"/>
              </a:rPr>
              <a:pPr/>
              <a:t>45</a:t>
            </a:fld>
            <a:endParaRPr lang="en-US">
              <a:latin typeface="Calibri" pitchFamily="34" charset="0"/>
            </a:endParaRP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8136" name="Grouper 87"/>
          <p:cNvGrpSpPr>
            <a:grpSpLocks/>
          </p:cNvGrpSpPr>
          <p:nvPr/>
        </p:nvGrpSpPr>
        <p:grpSpPr bwMode="auto">
          <a:xfrm>
            <a:off x="4976813" y="1160463"/>
            <a:ext cx="3746500" cy="5011737"/>
            <a:chOff x="4976813" y="1161060"/>
            <a:chExt cx="3746494" cy="5011741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4976813" y="1872261"/>
              <a:ext cx="1320798" cy="50800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Cambriolage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38" name="Oval 6"/>
            <p:cNvSpPr>
              <a:spLocks noChangeArrowheads="1"/>
            </p:cNvSpPr>
            <p:nvPr/>
          </p:nvSpPr>
          <p:spPr bwMode="auto">
            <a:xfrm>
              <a:off x="6954835" y="1883373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fr-CA" i="1">
                  <a:solidFill>
                    <a:srgbClr val="000099"/>
                  </a:solidFill>
                  <a:latin typeface="Calibri" pitchFamily="34" charset="0"/>
                </a:rPr>
                <a:t>Séisme</a:t>
              </a:r>
              <a:endParaRPr lang="en-US" i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6110286" y="3318474"/>
              <a:ext cx="1038223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Alarme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5184775" y="4912325"/>
              <a:ext cx="1162048" cy="461963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FR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JeanAppelle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7002460" y="4834538"/>
              <a:ext cx="1298573" cy="46196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fr-CA" i="1" dirty="0" err="1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rPr>
                <a:t>MarieAppelle</a:t>
              </a:r>
              <a:endParaRPr lang="en-US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8142" name="Group 10"/>
            <p:cNvGrpSpPr>
              <a:grpSpLocks/>
            </p:cNvGrpSpPr>
            <p:nvPr/>
          </p:nvGrpSpPr>
          <p:grpSpPr bwMode="auto">
            <a:xfrm>
              <a:off x="7192968" y="2927948"/>
              <a:ext cx="1481139" cy="1139825"/>
              <a:chOff x="3094" y="1712"/>
              <a:chExt cx="933" cy="718"/>
            </a:xfrm>
          </p:grpSpPr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3094" y="1722"/>
                <a:ext cx="896" cy="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3102" y="1907"/>
                <a:ext cx="8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Text Box 13"/>
              <p:cNvSpPr txBox="1">
                <a:spLocks noChangeArrowheads="1"/>
              </p:cNvSpPr>
              <p:nvPr/>
            </p:nvSpPr>
            <p:spPr bwMode="auto">
              <a:xfrm>
                <a:off x="3125" y="1712"/>
                <a:ext cx="9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  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,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8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930"/>
                <a:ext cx="815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V         .95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F         .94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V         .29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F        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3449" y="1721"/>
                <a:ext cx="0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143" name="Group 16"/>
            <p:cNvGrpSpPr>
              <a:grpSpLocks/>
            </p:cNvGrpSpPr>
            <p:nvPr/>
          </p:nvGrpSpPr>
          <p:grpSpPr bwMode="auto">
            <a:xfrm>
              <a:off x="5437191" y="5390163"/>
              <a:ext cx="941388" cy="782638"/>
              <a:chOff x="3425" y="3192"/>
              <a:chExt cx="593" cy="493"/>
            </a:xfrm>
          </p:grpSpPr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3435" y="3200"/>
                <a:ext cx="57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Text Box 18"/>
              <p:cNvSpPr txBox="1">
                <a:spLocks noChangeArrowheads="1"/>
              </p:cNvSpPr>
              <p:nvPr/>
            </p:nvSpPr>
            <p:spPr bwMode="auto">
              <a:xfrm>
                <a:off x="3425" y="3192"/>
                <a:ext cx="5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J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02" name="Line 19"/>
              <p:cNvSpPr>
                <a:spLocks noChangeShapeType="1"/>
              </p:cNvSpPr>
              <p:nvPr/>
            </p:nvSpPr>
            <p:spPr bwMode="auto">
              <a:xfrm flipV="1">
                <a:off x="3442" y="3393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3428" y="3402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.90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.05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04" name="Line 21"/>
              <p:cNvSpPr>
                <a:spLocks noChangeShapeType="1"/>
              </p:cNvSpPr>
              <p:nvPr/>
            </p:nvSpPr>
            <p:spPr bwMode="auto">
              <a:xfrm>
                <a:off x="3605" y="3200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144" name="Group 22"/>
            <p:cNvGrpSpPr>
              <a:grpSpLocks/>
            </p:cNvGrpSpPr>
            <p:nvPr/>
          </p:nvGrpSpPr>
          <p:grpSpPr bwMode="auto">
            <a:xfrm>
              <a:off x="7559671" y="5325077"/>
              <a:ext cx="1163636" cy="782638"/>
              <a:chOff x="3737" y="3505"/>
              <a:chExt cx="733" cy="493"/>
            </a:xfrm>
          </p:grpSpPr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3737" y="3513"/>
                <a:ext cx="695" cy="4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3778" y="3505"/>
                <a:ext cx="6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   </a:t>
                </a: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M</a:t>
                </a:r>
                <a:r>
                  <a:rPr lang="fr-CA" sz="1600" b="1" dirty="0">
                    <a:latin typeface="+mn-lt"/>
                  </a:rPr>
                  <a:t>|</a:t>
                </a:r>
                <a:r>
                  <a:rPr lang="fr-CA" sz="1600" b="1" i="1" dirty="0">
                    <a:latin typeface="+mn-lt"/>
                  </a:rPr>
                  <a:t>A</a:t>
                </a:r>
                <a:r>
                  <a:rPr lang="fr-CA" sz="1600" b="1" dirty="0">
                    <a:latin typeface="+mn-lt"/>
                  </a:rPr>
                  <a:t>)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3805" y="3706"/>
                <a:ext cx="5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Text Box 26"/>
              <p:cNvSpPr txBox="1">
                <a:spLocks noChangeArrowheads="1"/>
              </p:cNvSpPr>
              <p:nvPr/>
            </p:nvSpPr>
            <p:spPr bwMode="auto">
              <a:xfrm>
                <a:off x="3791" y="3715"/>
                <a:ext cx="49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V     .70</a:t>
                </a:r>
              </a:p>
              <a:p>
                <a:pPr>
                  <a:lnSpc>
                    <a:spcPct val="70000"/>
                  </a:lnSpc>
                  <a:defRPr/>
                </a:pPr>
                <a:r>
                  <a:rPr lang="fr-CA" sz="1600" dirty="0">
                    <a:latin typeface="+mn-lt"/>
                  </a:rPr>
                  <a:t>F     .01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>
                <a:off x="3968" y="3513"/>
                <a:ext cx="0" cy="4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145" name="Group 28"/>
            <p:cNvGrpSpPr>
              <a:grpSpLocks/>
            </p:cNvGrpSpPr>
            <p:nvPr/>
          </p:nvGrpSpPr>
          <p:grpSpPr bwMode="auto">
            <a:xfrm>
              <a:off x="5757872" y="1161060"/>
              <a:ext cx="609601" cy="674688"/>
              <a:chOff x="3712" y="393"/>
              <a:chExt cx="384" cy="425"/>
            </a:xfrm>
          </p:grpSpPr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Text Box 30"/>
              <p:cNvSpPr txBox="1">
                <a:spLocks noChangeArrowheads="1"/>
              </p:cNvSpPr>
              <p:nvPr/>
            </p:nvSpPr>
            <p:spPr bwMode="auto">
              <a:xfrm>
                <a:off x="371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C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146" name="Group 32"/>
            <p:cNvGrpSpPr>
              <a:grpSpLocks/>
            </p:cNvGrpSpPr>
            <p:nvPr/>
          </p:nvGrpSpPr>
          <p:grpSpPr bwMode="auto">
            <a:xfrm>
              <a:off x="7488247" y="1161060"/>
              <a:ext cx="625476" cy="674688"/>
              <a:chOff x="3712" y="393"/>
              <a:chExt cx="394" cy="425"/>
            </a:xfrm>
          </p:grpSpPr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3719" y="433"/>
                <a:ext cx="341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Text Box 34"/>
              <p:cNvSpPr txBox="1">
                <a:spLocks noChangeArrowheads="1"/>
              </p:cNvSpPr>
              <p:nvPr/>
            </p:nvSpPr>
            <p:spPr bwMode="auto">
              <a:xfrm>
                <a:off x="3725" y="393"/>
                <a:ext cx="381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fr-CA" sz="1600" b="1" i="1" dirty="0">
                    <a:latin typeface="+mn-lt"/>
                  </a:rPr>
                  <a:t>P</a:t>
                </a:r>
                <a:r>
                  <a:rPr lang="fr-CA" sz="1600" b="1" dirty="0">
                    <a:latin typeface="+mn-lt"/>
                  </a:rPr>
                  <a:t>(</a:t>
                </a:r>
                <a:r>
                  <a:rPr lang="fr-CA" sz="1600" b="1" i="1" dirty="0">
                    <a:latin typeface="+mn-lt"/>
                  </a:rPr>
                  <a:t>S</a:t>
                </a:r>
                <a:r>
                  <a:rPr lang="fr-CA" sz="1600" b="1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fr-CA" sz="1600" dirty="0">
                    <a:latin typeface="+mn-lt"/>
                  </a:rPr>
                  <a:t> .002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>
                <a:off x="3712" y="61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5656262" y="2377086"/>
              <a:ext cx="744536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6773860" y="2332636"/>
              <a:ext cx="496886" cy="993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 flipH="1">
              <a:off x="5757862" y="3755037"/>
              <a:ext cx="598486" cy="1162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6807197" y="3777262"/>
              <a:ext cx="654049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  <a:ea typeface="ＭＳ Ｐゴシック" pitchFamily="34" charset="-128"/>
              </a:rPr>
              <a:t>Exemple 2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: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 Évaluation par énumération</a:t>
            </a:r>
          </a:p>
        </p:txBody>
      </p:sp>
      <p:sp>
        <p:nvSpPr>
          <p:cNvPr id="53251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3252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325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D5F001-F656-44F8-B46E-23ADBDE264A5}" type="slidenum">
              <a:rPr lang="en-US" smtClean="0">
                <a:latin typeface="Calibri" pitchFamily="34" charset="0"/>
              </a:rPr>
              <a:pPr/>
              <a:t>46</a:t>
            </a:fld>
            <a:endParaRPr lang="en-US">
              <a:latin typeface="Calibri" pitchFamily="34" charset="0"/>
            </a:endParaRPr>
          </a:p>
        </p:txBody>
      </p:sp>
      <p:sp>
        <p:nvSpPr>
          <p:cNvPr id="17" name="Ellipse 3"/>
          <p:cNvSpPr>
            <a:spLocks noChangeArrowheads="1"/>
          </p:cNvSpPr>
          <p:nvPr/>
        </p:nvSpPr>
        <p:spPr bwMode="auto">
          <a:xfrm>
            <a:off x="5307013" y="1500188"/>
            <a:ext cx="1381125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</a:t>
            </a:r>
          </a:p>
        </p:txBody>
      </p:sp>
      <p:sp>
        <p:nvSpPr>
          <p:cNvPr id="18" name="Ellipse 4"/>
          <p:cNvSpPr>
            <a:spLocks noChangeArrowheads="1"/>
          </p:cNvSpPr>
          <p:nvPr/>
        </p:nvSpPr>
        <p:spPr bwMode="auto">
          <a:xfrm>
            <a:off x="5307013" y="2632075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H</a:t>
            </a:r>
          </a:p>
        </p:txBody>
      </p:sp>
      <p:cxnSp>
        <p:nvCxnSpPr>
          <p:cNvPr id="19" name="Connecteur droit avec flèche 6"/>
          <p:cNvCxnSpPr>
            <a:cxnSpLocks noChangeShapeType="1"/>
            <a:stCxn id="17" idx="4"/>
            <a:endCxn id="18" idx="0"/>
          </p:cNvCxnSpPr>
          <p:nvPr/>
        </p:nvCxnSpPr>
        <p:spPr bwMode="auto">
          <a:xfrm rot="5400000">
            <a:off x="5615781" y="2250282"/>
            <a:ext cx="655637" cy="1079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Ellipse 10"/>
          <p:cNvSpPr>
            <a:spLocks noChangeArrowheads="1"/>
          </p:cNvSpPr>
          <p:nvPr/>
        </p:nvSpPr>
        <p:spPr bwMode="auto">
          <a:xfrm>
            <a:off x="6688138" y="3884613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T</a:t>
            </a:r>
            <a:endParaRPr lang="fr-CA" sz="1100" i="1" dirty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1" name="Ellipse 11"/>
          <p:cNvSpPr>
            <a:spLocks noChangeArrowheads="1"/>
          </p:cNvSpPr>
          <p:nvPr/>
        </p:nvSpPr>
        <p:spPr bwMode="auto">
          <a:xfrm>
            <a:off x="7305675" y="3138488"/>
            <a:ext cx="1563688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O</a:t>
            </a:r>
          </a:p>
        </p:txBody>
      </p:sp>
      <p:cxnSp>
        <p:nvCxnSpPr>
          <p:cNvPr id="22" name="Connecteur droit avec flèche 12"/>
          <p:cNvCxnSpPr>
            <a:cxnSpLocks noChangeShapeType="1"/>
            <a:stCxn id="18" idx="4"/>
            <a:endCxn id="20" idx="1"/>
          </p:cNvCxnSpPr>
          <p:nvPr/>
        </p:nvCxnSpPr>
        <p:spPr bwMode="auto">
          <a:xfrm rot="16200000" flipH="1">
            <a:off x="5950744" y="3047206"/>
            <a:ext cx="846138" cy="968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15"/>
          <p:cNvCxnSpPr>
            <a:cxnSpLocks noChangeShapeType="1"/>
            <a:stCxn id="21" idx="4"/>
          </p:cNvCxnSpPr>
          <p:nvPr/>
        </p:nvCxnSpPr>
        <p:spPr bwMode="auto">
          <a:xfrm flipH="1">
            <a:off x="7688263" y="3614738"/>
            <a:ext cx="400050" cy="346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Ellipse 4"/>
          <p:cNvSpPr>
            <a:spLocks noChangeArrowheads="1"/>
          </p:cNvSpPr>
          <p:nvPr/>
        </p:nvSpPr>
        <p:spPr bwMode="auto">
          <a:xfrm>
            <a:off x="3930650" y="1500188"/>
            <a:ext cx="1163638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100" i="1" dirty="0">
                <a:solidFill>
                  <a:prstClr val="black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25" name="Connecteur droit avec flèche 6"/>
          <p:cNvCxnSpPr>
            <a:cxnSpLocks noChangeShapeType="1"/>
            <a:stCxn id="24" idx="4"/>
            <a:endCxn id="18" idx="1"/>
          </p:cNvCxnSpPr>
          <p:nvPr/>
        </p:nvCxnSpPr>
        <p:spPr bwMode="auto">
          <a:xfrm rot="16200000" flipH="1">
            <a:off x="4631531" y="1856582"/>
            <a:ext cx="725487" cy="965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419975" y="4508500"/>
          <a:ext cx="1400175" cy="1539875"/>
        </p:xfrm>
        <a:graphic>
          <a:graphicData uri="http://schemas.openxmlformats.org/drawingml/2006/table">
            <a:tbl>
              <a:tblPr/>
              <a:tblGrid>
                <a:gridCol w="30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804025" y="1112838"/>
          <a:ext cx="1611313" cy="13716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366125" y="2557463"/>
          <a:ext cx="684213" cy="581025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0.6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323" name="TextBox 40"/>
          <p:cNvSpPr txBox="1">
            <a:spLocks noChangeArrowheads="1"/>
          </p:cNvSpPr>
          <p:nvPr/>
        </p:nvSpPr>
        <p:spPr bwMode="auto">
          <a:xfrm>
            <a:off x="330200" y="1084263"/>
            <a:ext cx="36290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CA" sz="1600" b="1" u="sng" dirty="0">
                <a:solidFill>
                  <a:srgbClr val="000000"/>
                </a:solidFill>
                <a:latin typeface="Calibri" pitchFamily="34" charset="0"/>
              </a:rPr>
              <a:t>Requête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Calculer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 dirty="0" err="1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 dirty="0" err="1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fr-CA" sz="1600" i="1" dirty="0" err="1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faux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CA" sz="1600" u="sng" dirty="0">
                <a:solidFill>
                  <a:srgbClr val="000000"/>
                </a:solidFill>
                <a:latin typeface="Calibri" pitchFamily="34" charset="0"/>
              </a:rPr>
              <a:t>Variables connues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faux</a:t>
            </a: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vrai</a:t>
            </a:r>
          </a:p>
          <a:p>
            <a:pPr eaLnBrk="1" hangingPunct="1"/>
            <a:r>
              <a:rPr lang="fr-CA" sz="1600" u="sng" dirty="0">
                <a:solidFill>
                  <a:srgbClr val="000000"/>
                </a:solidFill>
                <a:latin typeface="Calibri" pitchFamily="34" charset="0"/>
              </a:rPr>
              <a:t>Variables inconnues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20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O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57200" y="4278313"/>
          <a:ext cx="4543425" cy="1922464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 * 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)*P(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=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 * 0.4  * 0.1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 * 0.6 * 0.5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 * 0.4 * 0.5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 * 0.6 * 1.0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0.60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0.80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359" name="TextBox 43"/>
          <p:cNvSpPr txBox="1">
            <a:spLocks noChangeArrowheads="1"/>
          </p:cNvSpPr>
          <p:nvPr/>
        </p:nvSpPr>
        <p:spPr bwMode="auto">
          <a:xfrm>
            <a:off x="330200" y="3579813"/>
            <a:ext cx="426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CA" sz="1600" b="1" dirty="0">
                <a:solidFill>
                  <a:srgbClr val="000000"/>
                </a:solidFill>
                <a:latin typeface="Calibri" pitchFamily="34" charset="0"/>
              </a:rPr>
              <a:t>Énumération des valeurs possibles des variables cachées (2*2)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  <a:ea typeface="ＭＳ Ｐゴシック" pitchFamily="34" charset="-128"/>
              </a:rPr>
              <a:t>Exemple 3</a:t>
            </a:r>
            <a:r>
              <a:rPr lang="fr-FR" dirty="0">
                <a:latin typeface="Arial" pitchFamily="34" charset="0"/>
                <a:ea typeface="ＭＳ Ｐゴシック" pitchFamily="34" charset="-128"/>
              </a:rPr>
              <a:t> :</a:t>
            </a:r>
            <a:r>
              <a:rPr lang="fr-CA" dirty="0">
                <a:latin typeface="Arial" pitchFamily="34" charset="0"/>
                <a:ea typeface="ＭＳ Ｐゴシック" pitchFamily="34" charset="-128"/>
              </a:rPr>
              <a:t> Évaluation par énumération</a:t>
            </a:r>
          </a:p>
        </p:txBody>
      </p:sp>
      <p:sp>
        <p:nvSpPr>
          <p:cNvPr id="54275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427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42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59E099-60F5-448B-AE0F-44EAD28F6104}" type="slidenum">
              <a:rPr lang="en-US" smtClean="0">
                <a:latin typeface="Calibri" pitchFamily="34" charset="0"/>
              </a:rPr>
              <a:pPr/>
              <a:t>47</a:t>
            </a:fld>
            <a:endParaRPr lang="en-US">
              <a:latin typeface="Calibri" pitchFamily="34" charset="0"/>
            </a:endParaRPr>
          </a:p>
        </p:txBody>
      </p:sp>
      <p:sp>
        <p:nvSpPr>
          <p:cNvPr id="54278" name="TextBox 40"/>
          <p:cNvSpPr txBox="1">
            <a:spLocks noChangeArrowheads="1"/>
          </p:cNvSpPr>
          <p:nvPr/>
        </p:nvSpPr>
        <p:spPr bwMode="auto">
          <a:xfrm>
            <a:off x="330200" y="1084263"/>
            <a:ext cx="29575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CA" sz="1600" b="1" u="sng" dirty="0">
                <a:solidFill>
                  <a:srgbClr val="000000"/>
                </a:solidFill>
                <a:latin typeface="Calibri" pitchFamily="34" charset="0"/>
              </a:rPr>
              <a:t>Requête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Calculer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 dirty="0" err="1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 dirty="0" err="1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fr-CA" sz="1600" i="1" dirty="0" err="1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CA" sz="1600" u="sng" dirty="0">
                <a:solidFill>
                  <a:srgbClr val="000000"/>
                </a:solidFill>
                <a:latin typeface="Calibri" pitchFamily="34" charset="0"/>
              </a:rPr>
              <a:t>Variables connues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vrai</a:t>
            </a:r>
          </a:p>
          <a:p>
            <a:pPr eaLnBrk="1" hangingPunct="1"/>
            <a:r>
              <a:rPr lang="fr-CA" sz="1600" u="sng" dirty="0">
                <a:solidFill>
                  <a:srgbClr val="000000"/>
                </a:solidFill>
                <a:latin typeface="Calibri" pitchFamily="34" charset="0"/>
              </a:rPr>
              <a:t>Variables inconnues</a:t>
            </a:r>
            <a:r>
              <a:rPr lang="fr-FR" sz="1600" u="sng" dirty="0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2000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O</a:t>
            </a:r>
          </a:p>
          <a:p>
            <a:pPr eaLnBrk="1" hangingPunct="1"/>
            <a:r>
              <a:rPr lang="fr-CA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 dirty="0">
                <a:solidFill>
                  <a:srgbClr val="000000"/>
                </a:solidFill>
                <a:latin typeface="Calibri" pitchFamily="34" charset="0"/>
              </a:rPr>
              <a:t>F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88925" y="3092450"/>
          <a:ext cx="5105400" cy="3292477"/>
        </p:xfrm>
        <a:graphic>
          <a:graphicData uri="http://schemas.openxmlformats.org/drawingml/2006/table">
            <a:tbl>
              <a:tblPr/>
              <a:tblGrid>
                <a:gridCol w="33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9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)*P(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)*P(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)* P(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| 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 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=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0.8 * 0.0 * 0.4 * 0.1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0.8 * 0.0 * 0.6 * 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0.8 * 1.0 * 0.4 * 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0.16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0.8 * 1.0 * 0.6 * 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0.48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 * 0.98 * 0.4 * 0.1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0.00784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 * 0.98 * 0.6 * 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0.0588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 * 0.02 * 0.4 * 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0.0008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 * 0.02 * 0.6 * 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0.0024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0.71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00450" y="2106613"/>
          <a:ext cx="684213" cy="581025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Ellipse 3"/>
          <p:cNvSpPr>
            <a:spLocks noChangeArrowheads="1"/>
          </p:cNvSpPr>
          <p:nvPr/>
        </p:nvSpPr>
        <p:spPr bwMode="auto">
          <a:xfrm>
            <a:off x="5307013" y="1500188"/>
            <a:ext cx="1381125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</a:t>
            </a:r>
          </a:p>
        </p:txBody>
      </p:sp>
      <p:sp>
        <p:nvSpPr>
          <p:cNvPr id="22" name="Ellipse 4"/>
          <p:cNvSpPr>
            <a:spLocks noChangeArrowheads="1"/>
          </p:cNvSpPr>
          <p:nvPr/>
        </p:nvSpPr>
        <p:spPr bwMode="auto">
          <a:xfrm>
            <a:off x="5307013" y="2632075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H</a:t>
            </a:r>
          </a:p>
        </p:txBody>
      </p:sp>
      <p:cxnSp>
        <p:nvCxnSpPr>
          <p:cNvPr id="23" name="Connecteur droit avec flèche 6"/>
          <p:cNvCxnSpPr>
            <a:cxnSpLocks noChangeShapeType="1"/>
            <a:stCxn id="21" idx="4"/>
            <a:endCxn id="22" idx="0"/>
          </p:cNvCxnSpPr>
          <p:nvPr/>
        </p:nvCxnSpPr>
        <p:spPr bwMode="auto">
          <a:xfrm rot="5400000">
            <a:off x="5615781" y="2250282"/>
            <a:ext cx="655637" cy="1079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Ellipse 10"/>
          <p:cNvSpPr>
            <a:spLocks noChangeArrowheads="1"/>
          </p:cNvSpPr>
          <p:nvPr/>
        </p:nvSpPr>
        <p:spPr bwMode="auto">
          <a:xfrm>
            <a:off x="6688138" y="3884613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T</a:t>
            </a:r>
            <a:endParaRPr lang="fr-CA" sz="1100" i="1" dirty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5" name="Ellipse 11"/>
          <p:cNvSpPr>
            <a:spLocks noChangeArrowheads="1"/>
          </p:cNvSpPr>
          <p:nvPr/>
        </p:nvSpPr>
        <p:spPr bwMode="auto">
          <a:xfrm>
            <a:off x="7305675" y="3138488"/>
            <a:ext cx="1563688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O</a:t>
            </a:r>
          </a:p>
        </p:txBody>
      </p:sp>
      <p:cxnSp>
        <p:nvCxnSpPr>
          <p:cNvPr id="26" name="Connecteur droit avec flèche 12"/>
          <p:cNvCxnSpPr>
            <a:cxnSpLocks noChangeShapeType="1"/>
            <a:stCxn id="22" idx="4"/>
            <a:endCxn id="24" idx="1"/>
          </p:cNvCxnSpPr>
          <p:nvPr/>
        </p:nvCxnSpPr>
        <p:spPr bwMode="auto">
          <a:xfrm rot="16200000" flipH="1">
            <a:off x="5950744" y="3047206"/>
            <a:ext cx="846138" cy="968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necteur droit avec flèche 15"/>
          <p:cNvCxnSpPr>
            <a:cxnSpLocks noChangeShapeType="1"/>
            <a:stCxn id="25" idx="4"/>
          </p:cNvCxnSpPr>
          <p:nvPr/>
        </p:nvCxnSpPr>
        <p:spPr bwMode="auto">
          <a:xfrm flipH="1">
            <a:off x="7688263" y="3614738"/>
            <a:ext cx="400050" cy="346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Ellipse 4"/>
          <p:cNvSpPr>
            <a:spLocks noChangeArrowheads="1"/>
          </p:cNvSpPr>
          <p:nvPr/>
        </p:nvSpPr>
        <p:spPr bwMode="auto">
          <a:xfrm>
            <a:off x="3930650" y="1500188"/>
            <a:ext cx="1163638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100" i="1" dirty="0">
                <a:solidFill>
                  <a:prstClr val="black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43" name="Connecteur droit avec flèche 6"/>
          <p:cNvCxnSpPr>
            <a:cxnSpLocks noChangeShapeType="1"/>
            <a:stCxn id="40" idx="4"/>
            <a:endCxn id="22" idx="1"/>
          </p:cNvCxnSpPr>
          <p:nvPr/>
        </p:nvCxnSpPr>
        <p:spPr bwMode="auto">
          <a:xfrm rot="16200000" flipH="1">
            <a:off x="4631531" y="1856582"/>
            <a:ext cx="725487" cy="965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4" name="Table 25"/>
          <p:cNvGraphicFramePr>
            <a:graphicFrameLocks noGrp="1"/>
          </p:cNvGraphicFramePr>
          <p:nvPr/>
        </p:nvGraphicFramePr>
        <p:xfrm>
          <a:off x="7419975" y="4508500"/>
          <a:ext cx="1400175" cy="1539875"/>
        </p:xfrm>
        <a:graphic>
          <a:graphicData uri="http://schemas.openxmlformats.org/drawingml/2006/table">
            <a:tbl>
              <a:tblPr/>
              <a:tblGrid>
                <a:gridCol w="30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Table 26"/>
          <p:cNvGraphicFramePr>
            <a:graphicFrameLocks noGrp="1"/>
          </p:cNvGraphicFramePr>
          <p:nvPr/>
        </p:nvGraphicFramePr>
        <p:xfrm>
          <a:off x="6804025" y="1112838"/>
          <a:ext cx="1611313" cy="13716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Table 39"/>
          <p:cNvGraphicFramePr>
            <a:graphicFrameLocks noGrp="1"/>
          </p:cNvGraphicFramePr>
          <p:nvPr/>
        </p:nvGraphicFramePr>
        <p:xfrm>
          <a:off x="8366125" y="2557463"/>
          <a:ext cx="684213" cy="581025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0.6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Exercice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68675" cy="4525963"/>
          </a:xfrm>
        </p:spPr>
        <p:txBody>
          <a:bodyPr/>
          <a:lstStyle/>
          <a:p>
            <a:pPr eaLnBrk="1" hangingPunct="1"/>
            <a:r>
              <a:rPr lang="fr-CA" altLang="ko-KR" sz="1800">
                <a:ea typeface="ＭＳ Ｐゴシック" pitchFamily="34" charset="-128"/>
              </a:rPr>
              <a:t>Soit le RB ayant les tables de probabilités conditionnelles suivantes</a:t>
            </a:r>
          </a:p>
          <a:p>
            <a:pPr lvl="1" eaLnBrk="1" hangingPunct="1"/>
            <a:endParaRPr lang="fr-CA" altLang="ko-KR" sz="160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1600">
                <a:ea typeface="ＭＳ Ｐゴシック" pitchFamily="34" charset="-128"/>
              </a:rPr>
              <a:t>Dessinez le graphe du RB.</a:t>
            </a:r>
          </a:p>
          <a:p>
            <a:pPr lvl="1" eaLnBrk="1" hangingPunct="1"/>
            <a:endParaRPr lang="fr-CA" altLang="ko-KR" sz="160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1600">
                <a:ea typeface="ＭＳ Ｐゴシック" pitchFamily="34" charset="-128"/>
              </a:rPr>
              <a:t>Calculez </a:t>
            </a:r>
            <a:r>
              <a:rPr lang="fr-CA" altLang="ko-KR" sz="1600" i="1">
                <a:ea typeface="ＭＳ Ｐゴシック" pitchFamily="34" charset="-128"/>
              </a:rPr>
              <a:t>P</a:t>
            </a:r>
            <a:r>
              <a:rPr lang="fr-CA" altLang="ko-KR" sz="1600">
                <a:ea typeface="ＭＳ Ｐゴシック" pitchFamily="34" charset="-128"/>
              </a:rPr>
              <a:t>(</a:t>
            </a:r>
            <a:r>
              <a:rPr lang="fr-CA" altLang="ko-KR" sz="1600" i="1">
                <a:ea typeface="ＭＳ Ｐゴシック" pitchFamily="34" charset="-128"/>
              </a:rPr>
              <a:t>A</a:t>
            </a:r>
            <a:r>
              <a:rPr lang="fr-CA" altLang="ko-KR" sz="1600">
                <a:ea typeface="ＭＳ Ｐゴシック" pitchFamily="34" charset="-128"/>
              </a:rPr>
              <a:t>=faux | </a:t>
            </a:r>
            <a:r>
              <a:rPr lang="fr-CA" altLang="ko-KR" sz="1600" i="1">
                <a:ea typeface="ＭＳ Ｐゴシック" pitchFamily="34" charset="-128"/>
              </a:rPr>
              <a:t>E</a:t>
            </a:r>
            <a:r>
              <a:rPr lang="fr-CA" altLang="ko-KR" sz="1600">
                <a:ea typeface="ＭＳ Ｐゴシック" pitchFamily="34" charset="-128"/>
              </a:rPr>
              <a:t>=vrai).</a:t>
            </a:r>
          </a:p>
          <a:p>
            <a:pPr lvl="1" eaLnBrk="1" hangingPunct="1"/>
            <a:endParaRPr lang="fr-CA" altLang="ko-KR" sz="160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1600">
                <a:ea typeface="ＭＳ Ｐゴシック" pitchFamily="34" charset="-128"/>
              </a:rPr>
              <a:t>Dites si </a:t>
            </a:r>
            <a:r>
              <a:rPr lang="fr-CA" altLang="ko-KR" sz="1600" i="1">
                <a:ea typeface="ＭＳ Ｐゴシック" pitchFamily="34" charset="-128"/>
              </a:rPr>
              <a:t>B</a:t>
            </a:r>
            <a:r>
              <a:rPr lang="fr-CA" altLang="ko-KR" sz="1600">
                <a:ea typeface="ＭＳ Ｐゴシック" pitchFamily="34" charset="-128"/>
              </a:rPr>
              <a:t> et </a:t>
            </a:r>
            <a:r>
              <a:rPr lang="fr-CA" altLang="ko-KR" sz="1600" i="1">
                <a:ea typeface="ＭＳ Ｐゴシック" pitchFamily="34" charset="-128"/>
              </a:rPr>
              <a:t>E</a:t>
            </a:r>
            <a:r>
              <a:rPr lang="fr-CA" altLang="ko-KR" sz="1600">
                <a:ea typeface="ＭＳ Ｐゴシック" pitchFamily="34" charset="-128"/>
              </a:rPr>
              <a:t> sont indépendants sachant </a:t>
            </a:r>
            <a:r>
              <a:rPr lang="fr-CA" altLang="ko-KR" sz="1600" i="1">
                <a:ea typeface="ＭＳ Ｐゴシック" pitchFamily="34" charset="-128"/>
              </a:rPr>
              <a:t>F</a:t>
            </a:r>
            <a:r>
              <a:rPr lang="fr-CA" altLang="ko-KR" sz="1600">
                <a:ea typeface="ＭＳ Ｐゴシック" pitchFamily="34" charset="-128"/>
              </a:rPr>
              <a:t>. Pourquoi?</a:t>
            </a:r>
          </a:p>
          <a:p>
            <a:pPr lvl="1" eaLnBrk="1" hangingPunct="1"/>
            <a:endParaRPr lang="fr-CA" altLang="ko-KR" sz="160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1600">
                <a:ea typeface="ＭＳ Ｐゴシック" pitchFamily="34" charset="-128"/>
              </a:rPr>
              <a:t>Dites si </a:t>
            </a:r>
            <a:r>
              <a:rPr lang="fr-CA" altLang="ko-KR" sz="1600" i="1">
                <a:ea typeface="ＭＳ Ｐゴシック" pitchFamily="34" charset="-128"/>
              </a:rPr>
              <a:t>E</a:t>
            </a:r>
            <a:r>
              <a:rPr lang="fr-CA" altLang="ko-KR" sz="1600">
                <a:ea typeface="ＭＳ Ｐゴシック" pitchFamily="34" charset="-128"/>
              </a:rPr>
              <a:t> et </a:t>
            </a:r>
            <a:r>
              <a:rPr lang="fr-CA" altLang="ko-KR" sz="1600" i="1">
                <a:ea typeface="ＭＳ Ｐゴシック" pitchFamily="34" charset="-128"/>
              </a:rPr>
              <a:t>F</a:t>
            </a:r>
            <a:r>
              <a:rPr lang="fr-CA" altLang="ko-KR" sz="1600">
                <a:ea typeface="ＭＳ Ｐゴシック" pitchFamily="34" charset="-128"/>
              </a:rPr>
              <a:t> sont indépendants sachant </a:t>
            </a:r>
            <a:r>
              <a:rPr lang="fr-CA" altLang="ko-KR" sz="1600" i="1">
                <a:ea typeface="ＭＳ Ｐゴシック" pitchFamily="34" charset="-128"/>
              </a:rPr>
              <a:t>A</a:t>
            </a:r>
            <a:r>
              <a:rPr lang="fr-CA" altLang="ko-KR" sz="1600">
                <a:ea typeface="ＭＳ Ｐゴシック" pitchFamily="34" charset="-128"/>
              </a:rPr>
              <a:t> et </a:t>
            </a:r>
            <a:r>
              <a:rPr lang="fr-CA" altLang="ko-KR" sz="1600" i="1">
                <a:ea typeface="ＭＳ Ｐゴシック" pitchFamily="34" charset="-128"/>
              </a:rPr>
              <a:t>C</a:t>
            </a:r>
            <a:r>
              <a:rPr lang="fr-CA" altLang="ko-KR" sz="1600">
                <a:ea typeface="ＭＳ Ｐゴシック" pitchFamily="34" charset="-128"/>
              </a:rPr>
              <a:t>. Pourquoi?</a:t>
            </a:r>
          </a:p>
        </p:txBody>
      </p:sp>
      <p:sp>
        <p:nvSpPr>
          <p:cNvPr id="4915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4915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4915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AD8518-ABF6-4807-AE5D-E056F57CC164}" type="slidenum">
              <a:rPr lang="en-US" smtClean="0">
                <a:latin typeface="Calibri" pitchFamily="34" charset="0"/>
              </a:rPr>
              <a:pPr/>
              <a:t>48</a:t>
            </a:fld>
            <a:endParaRPr lang="en-US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790700"/>
            <a:ext cx="80581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Inférence par élimination des variables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67990" y="1388327"/>
            <a:ext cx="8597900" cy="4525963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Même principe que l’inférence par énumération, mais on évite les répétions de calculs déjà faits (comme en programmation dynamique)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Voir section 14.4.2 du livre: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|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j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)= α *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s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e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e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j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(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m</a:t>
            </a:r>
            <a:r>
              <a:rPr lang="fr-CA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|</a:t>
            </a:r>
            <a:r>
              <a:rPr lang="fr-CA" altLang="ko-KR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a</a:t>
            </a:r>
            <a:r>
              <a:rPr lang="fr-CA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)</a:t>
            </a: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5018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018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018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468E13-B3C0-42BF-96F2-BA08F8C9741C}" type="slidenum">
              <a:rPr lang="en-US" smtClean="0">
                <a:latin typeface="Calibri" pitchFamily="34" charset="0"/>
              </a:rPr>
              <a:pPr/>
              <a:t>49</a:t>
            </a:fld>
            <a:endParaRPr lang="en-US">
              <a:latin typeface="Calibri" pitchFamily="34" charset="0"/>
            </a:endParaRPr>
          </a:p>
        </p:txBody>
      </p:sp>
      <p:pic>
        <p:nvPicPr>
          <p:cNvPr id="50183" name="Image 3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01900"/>
            <a:ext cx="6584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1428750" y="4178300"/>
            <a:ext cx="1095375" cy="2095500"/>
          </a:xfrm>
          <a:prstGeom prst="ellipse">
            <a:avLst/>
          </a:prstGeom>
          <a:noFill/>
          <a:ln w="381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4454525" y="4171950"/>
            <a:ext cx="1095375" cy="2095500"/>
          </a:xfrm>
          <a:prstGeom prst="ellipse">
            <a:avLst/>
          </a:prstGeom>
          <a:noFill/>
          <a:ln w="381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Ellipse 11"/>
          <p:cNvSpPr>
            <a:spLocks noChangeArrowheads="1"/>
          </p:cNvSpPr>
          <p:nvPr/>
        </p:nvSpPr>
        <p:spPr bwMode="auto">
          <a:xfrm>
            <a:off x="3343275" y="4171950"/>
            <a:ext cx="1095375" cy="2095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6353175" y="4213225"/>
            <a:ext cx="1095375" cy="2095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188" name="Rectangle 2"/>
          <p:cNvSpPr>
            <a:spLocks noChangeArrowheads="1"/>
          </p:cNvSpPr>
          <p:nvPr/>
        </p:nvSpPr>
        <p:spPr bwMode="auto">
          <a:xfrm>
            <a:off x="6680200" y="2592388"/>
            <a:ext cx="7809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b="1" dirty="0"/>
              <a:t>b-&gt; c</a:t>
            </a:r>
          </a:p>
          <a:p>
            <a:r>
              <a:rPr lang="fr-CA" b="1" dirty="0"/>
              <a:t>e -&gt;s </a:t>
            </a:r>
            <a:endParaRPr lang="en-CA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Application</a:t>
            </a:r>
            <a:r>
              <a:rPr lang="fr-FR" altLang="ko-KR">
                <a:latin typeface="Arial" pitchFamily="34" charset="0"/>
                <a:ea typeface="ＭＳ Ｐゴシック" pitchFamily="34" charset="-128"/>
              </a:rPr>
              <a:t> :</a:t>
            </a:r>
            <a:r>
              <a:rPr lang="fr-CA" altLang="ko-KR">
                <a:latin typeface="Arial" pitchFamily="34" charset="0"/>
                <a:ea typeface="ＭＳ Ｐゴシック" pitchFamily="34" charset="-128"/>
              </a:rPr>
              <a:t> diagnostique médical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25925" cy="4638675"/>
          </a:xfrm>
        </p:spPr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Déterminer la maladie d’un </a:t>
            </a:r>
            <a:br>
              <a:rPr lang="fr-CA" altLang="ko-KR">
                <a:ea typeface="ＭＳ Ｐゴシック" pitchFamily="34" charset="-128"/>
              </a:rPr>
            </a:br>
            <a:r>
              <a:rPr lang="fr-CA" altLang="ko-KR">
                <a:ea typeface="ＭＳ Ｐゴシック" pitchFamily="34" charset="-128"/>
              </a:rPr>
              <a:t>patient, sachant des symptômes</a:t>
            </a: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On peut avoir une maladie mais montrer seulement un sous-ensemble des symptômes possibles</a:t>
            </a:r>
          </a:p>
        </p:txBody>
      </p:sp>
      <p:sp>
        <p:nvSpPr>
          <p:cNvPr id="819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819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819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B2512F-E4E0-4340-8281-71541C2915A2}" type="slidenum">
              <a:rPr lang="en-US" smtClean="0">
                <a:latin typeface="Calibri" pitchFamily="34" charset="0"/>
              </a:rPr>
              <a:pPr/>
              <a:t>5</a:t>
            </a:fld>
            <a:endParaRPr lang="en-US">
              <a:latin typeface="Calibri" pitchFamily="34" charset="0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6670675" y="28987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6960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Gender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968875" y="1666875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Age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6073775" y="2289175"/>
            <a:ext cx="83978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946775" y="4054475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6784975" y="3622675"/>
            <a:ext cx="3810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881813" y="4697413"/>
            <a:ext cx="468312" cy="538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5711825" y="4676775"/>
            <a:ext cx="42545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6651625" y="5235575"/>
            <a:ext cx="1498600" cy="7366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Lung-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Tumor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4918075" y="5172075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Serum-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Calcium</a:t>
            </a: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4918075" y="2873375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Exposure-</a:t>
            </a:r>
          </a:p>
          <a:p>
            <a:pPr algn="ctr">
              <a:defRPr/>
            </a:pP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to-Toxics</a:t>
            </a: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5883275" y="3698875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5603875" y="2378075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i="1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Inférence approximative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méthodes d’inférence exactes sont inefficaces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 problème d’inférence dans un RB est NP-Complet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méthodes d’inférence approximatives sont plus pratiques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en général, on n’a pas besoin d’un calcul exact des probabilités pour qu’une conclusion tirée d’un RB soit correcte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les méthodes approximatives assignent des valeurs aux variables aléatoires en fonction des TPC associées à ces variables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ces assignations sont basées sur des simulations stochastiques, plutôt que des observations réelles</a:t>
            </a:r>
          </a:p>
          <a:p>
            <a:pPr lvl="1" eaLnBrk="1" hangingPunct="1">
              <a:buFont typeface="Wingdings" pitchFamily="2" charset="2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5120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120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120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492B96-2C4A-4A74-8B5D-B0B22A1CB0C5}" type="slidenum">
              <a:rPr lang="en-US" smtClean="0">
                <a:latin typeface="Calibri" pitchFamily="34" charset="0"/>
              </a:rPr>
              <a:pPr/>
              <a:t>50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Méthode de rejet (</a:t>
            </a:r>
            <a:r>
              <a:rPr lang="fr-CA" altLang="ko-KR" i="1">
                <a:latin typeface="Arial" pitchFamily="34" charset="0"/>
                <a:ea typeface="ＭＳ Ｐゴシック" pitchFamily="34" charset="-128"/>
              </a:rPr>
              <a:t>rejection sampling</a:t>
            </a:r>
            <a:r>
              <a:rPr lang="fr-CA" altLang="ko-KR">
                <a:latin typeface="Arial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Pour estimer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X=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fr-CA" altLang="ko-KR" b="1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Générer des échantillons complets à partir de la distribution spécifiée par le RB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Rejeter tous les échantillons qui ne correspondent pas à l’observation </a:t>
            </a:r>
            <a:r>
              <a:rPr lang="fr-CA" altLang="ko-KR" b="1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.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Estimer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X=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|</a:t>
            </a:r>
            <a:r>
              <a:rPr lang="fr-CA" altLang="ko-KR" i="1" dirty="0" err="1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) en comptant combien de fois X=x se produit dans les échantillons restants. </a:t>
            </a:r>
          </a:p>
          <a:p>
            <a:pPr eaLnBrk="1" hangingPunct="1"/>
            <a:r>
              <a:rPr lang="fr-CA" altLang="ko-KR" dirty="0" err="1">
                <a:ea typeface="ＭＳ Ｐゴシック" pitchFamily="34" charset="-128"/>
              </a:rPr>
              <a:t>Autremet</a:t>
            </a:r>
            <a:r>
              <a:rPr lang="fr-CA" altLang="ko-KR" dirty="0">
                <a:ea typeface="ＭＳ Ｐゴシック" pitchFamily="34" charset="-128"/>
              </a:rPr>
              <a:t> dit: </a:t>
            </a:r>
          </a:p>
          <a:p>
            <a:pPr marL="0" indent="0" eaLnBrk="1" hangingPunct="1">
              <a:buNone/>
            </a:pPr>
            <a:r>
              <a:rPr lang="fr-CA" altLang="ko-KR" sz="1800" i="1" dirty="0">
                <a:ea typeface="ＭＳ Ｐゴシック" pitchFamily="34" charset="-128"/>
              </a:rPr>
              <a:t>             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X=</a:t>
            </a:r>
            <a:r>
              <a:rPr lang="fr-CA" altLang="ko-KR" sz="1800" i="1" dirty="0" err="1">
                <a:ea typeface="ＭＳ Ｐゴシック" pitchFamily="34" charset="-128"/>
              </a:rPr>
              <a:t>x</a:t>
            </a:r>
            <a:r>
              <a:rPr lang="fr-CA" altLang="ko-KR" sz="1800" dirty="0" err="1">
                <a:ea typeface="ＭＳ Ｐゴシック" pitchFamily="34" charset="-128"/>
              </a:rPr>
              <a:t>|</a:t>
            </a:r>
            <a:r>
              <a:rPr lang="fr-CA" altLang="ko-KR" sz="1800" i="1" dirty="0" err="1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) = α 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y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i="1" dirty="0">
                <a:ea typeface="ＭＳ Ｐゴシック" pitchFamily="34" charset="-128"/>
              </a:rPr>
              <a:t>P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X=x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, </a:t>
            </a:r>
            <a:r>
              <a:rPr lang="fr-CA" altLang="ko-KR" sz="1800" i="1" dirty="0">
                <a:ea typeface="ＭＳ Ｐゴシック" pitchFamily="34" charset="-128"/>
              </a:rPr>
              <a:t>y</a:t>
            </a:r>
            <a:r>
              <a:rPr lang="fr-CA" altLang="ko-KR" sz="1800" dirty="0">
                <a:ea typeface="ＭＳ Ｐゴシック" pitchFamily="34" charset="-128"/>
              </a:rPr>
              <a:t>)  ≈ </a:t>
            </a:r>
            <a:r>
              <a:rPr lang="fr-CA" altLang="ko-KR" sz="1800" dirty="0" err="1">
                <a:ea typeface="ＭＳ Ｐゴシック" pitchFamily="34" charset="-128"/>
              </a:rPr>
              <a:t>freq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x</a:t>
            </a:r>
            <a:r>
              <a:rPr lang="fr-CA" altLang="ko-KR" sz="1800" dirty="0" err="1">
                <a:ea typeface="ＭＳ Ｐゴシック" pitchFamily="34" charset="-128"/>
              </a:rPr>
              <a:t>,</a:t>
            </a:r>
            <a:r>
              <a:rPr lang="fr-CA" altLang="ko-KR" sz="1800" i="1" dirty="0" err="1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) / </a:t>
            </a:r>
            <a:r>
              <a:rPr lang="fr-CA" altLang="ko-KR" sz="1800" dirty="0" err="1">
                <a:ea typeface="ＭＳ Ｐゴシック" pitchFamily="34" charset="-128"/>
              </a:rPr>
              <a:t>Σ</a:t>
            </a:r>
            <a:r>
              <a:rPr lang="fr-CA" altLang="ko-KR" sz="1800" i="1" baseline="-25000" dirty="0" err="1">
                <a:ea typeface="ＭＳ Ｐゴシック" pitchFamily="34" charset="-128"/>
              </a:rPr>
              <a:t>x</a:t>
            </a:r>
            <a:r>
              <a:rPr lang="fr-CA" altLang="ko-KR" sz="1800" i="1" baseline="-25000" dirty="0">
                <a:ea typeface="ＭＳ Ｐゴシック" pitchFamily="34" charset="-128"/>
              </a:rPr>
              <a:t>’</a:t>
            </a:r>
            <a:r>
              <a:rPr lang="fr-CA" altLang="ko-KR" sz="1800" dirty="0">
                <a:ea typeface="ＭＳ Ｐゴシック" pitchFamily="34" charset="-128"/>
              </a:rPr>
              <a:t> </a:t>
            </a:r>
            <a:r>
              <a:rPr lang="fr-CA" altLang="ko-KR" sz="1800" dirty="0" err="1">
                <a:ea typeface="ＭＳ Ｐゴシック" pitchFamily="34" charset="-128"/>
              </a:rPr>
              <a:t>freq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x’</a:t>
            </a:r>
            <a:r>
              <a:rPr lang="fr-CA" altLang="ko-KR" sz="1800" dirty="0" err="1">
                <a:ea typeface="ＭＳ Ｐゴシック" pitchFamily="34" charset="-128"/>
              </a:rPr>
              <a:t>,</a:t>
            </a:r>
            <a:r>
              <a:rPr lang="fr-CA" altLang="ko-KR" sz="1800" i="1" dirty="0" err="1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) = </a:t>
            </a:r>
            <a:r>
              <a:rPr lang="fr-CA" altLang="ko-KR" sz="1800" dirty="0" err="1">
                <a:ea typeface="ＭＳ Ｐゴシック" pitchFamily="34" charset="-128"/>
              </a:rPr>
              <a:t>freq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 err="1">
                <a:ea typeface="ＭＳ Ｐゴシック" pitchFamily="34" charset="-128"/>
              </a:rPr>
              <a:t>x</a:t>
            </a:r>
            <a:r>
              <a:rPr lang="fr-CA" altLang="ko-KR" sz="1800" dirty="0" err="1">
                <a:ea typeface="ＭＳ Ｐゴシック" pitchFamily="34" charset="-128"/>
              </a:rPr>
              <a:t>,</a:t>
            </a:r>
            <a:r>
              <a:rPr lang="fr-CA" altLang="ko-KR" sz="1800" i="1" dirty="0" err="1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) /  </a:t>
            </a:r>
            <a:r>
              <a:rPr lang="fr-CA" altLang="ko-KR" sz="1800" dirty="0" err="1">
                <a:ea typeface="ＭＳ Ｐゴシック" pitchFamily="34" charset="-128"/>
              </a:rPr>
              <a:t>freq</a:t>
            </a:r>
            <a:r>
              <a:rPr lang="fr-CA" altLang="ko-KR" sz="1800" dirty="0">
                <a:ea typeface="ＭＳ Ｐゴシック" pitchFamily="34" charset="-128"/>
              </a:rPr>
              <a:t>(</a:t>
            </a:r>
            <a:r>
              <a:rPr lang="fr-CA" altLang="ko-KR" sz="1800" i="1" dirty="0">
                <a:ea typeface="ＭＳ Ｐゴシック" pitchFamily="34" charset="-128"/>
              </a:rPr>
              <a:t>e</a:t>
            </a:r>
            <a:r>
              <a:rPr lang="fr-CA" altLang="ko-KR" sz="1800" dirty="0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None/>
            </a:pPr>
            <a:endParaRPr lang="fr-CA" altLang="ko-KR" sz="1800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Cette technique est appelée </a:t>
            </a:r>
            <a:r>
              <a:rPr lang="fr-CA" altLang="ko-KR" b="1" dirty="0">
                <a:ea typeface="ＭＳ Ｐゴシック" pitchFamily="34" charset="-128"/>
              </a:rPr>
              <a:t>méthode de rejet</a:t>
            </a:r>
            <a:r>
              <a:rPr lang="fr-CA" altLang="ko-KR" dirty="0">
                <a:ea typeface="ＭＳ Ｐゴシック" pitchFamily="34" charset="-128"/>
              </a:rPr>
              <a:t> (</a:t>
            </a:r>
            <a:r>
              <a:rPr lang="fr-CA" altLang="ko-KR" b="1" i="1" dirty="0">
                <a:ea typeface="ＭＳ Ｐゴシック" pitchFamily="34" charset="-128"/>
              </a:rPr>
              <a:t>rejection </a:t>
            </a:r>
            <a:r>
              <a:rPr lang="fr-CA" altLang="ko-KR" b="1" i="1" dirty="0" err="1">
                <a:ea typeface="ＭＳ Ｐゴシック" pitchFamily="34" charset="-128"/>
              </a:rPr>
              <a:t>sampling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le problème avec cette méthode est que si E=</a:t>
            </a:r>
            <a:r>
              <a:rPr lang="fr-CA" altLang="ko-KR" i="1" dirty="0">
                <a:ea typeface="ＭＳ Ｐゴシック" pitchFamily="34" charset="-128"/>
              </a:rPr>
              <a:t>e</a:t>
            </a:r>
            <a:r>
              <a:rPr lang="fr-CA" altLang="ko-KR" dirty="0">
                <a:ea typeface="ＭＳ Ｐゴシック" pitchFamily="34" charset="-128"/>
              </a:rPr>
              <a:t> est très rare selon le RB, il y aura peu d’échantillons qui correspondront à cette observation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d’autres méthodes sont plus efficaces et nécessitent moins d’échantillons pour obtenir une bonne estimation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voir la section 14.5 dans le livre</a:t>
            </a:r>
          </a:p>
        </p:txBody>
      </p:sp>
      <p:sp>
        <p:nvSpPr>
          <p:cNvPr id="5222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222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223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895726-9A1F-481C-B96E-FE6193635526}" type="slidenum">
              <a:rPr lang="en-US" smtClean="0">
                <a:latin typeface="Calibri" pitchFamily="34" charset="0"/>
              </a:rPr>
              <a:pPr/>
              <a:t>51</a:t>
            </a:fld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9354EADC-5D8A-7E47-FD41-883AE01A2B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190884"/>
                  </p:ext>
                </p:extLst>
              </p:nvPr>
            </p:nvGraphicFramePr>
            <p:xfrm>
              <a:off x="8314038" y="3240302"/>
              <a:ext cx="503195" cy="377396"/>
            </p:xfrm>
            <a:graphic>
              <a:graphicData uri="http://schemas.microsoft.com/office/powerpoint/2016/slidezoom">
                <pslz:sldZm>
                  <pslz:sldZmObj sldId="647" cId="0">
                    <pslz:zmPr id="{8CA383FF-788B-4C83-A832-D77FAA9D5A2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3195" cy="37739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9354EADC-5D8A-7E47-FD41-883AE01A2B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4038" y="3240302"/>
                <a:ext cx="503195" cy="37739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5632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6324" name="Espace réservé du pied de page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6325" name="Espace réservé du numéro de diapositive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12C3422-A3CA-4427-AF18-58D0DDCC4611}" type="slidenum">
              <a:rPr lang="en-US" smtClean="0">
                <a:latin typeface="Calibri" pitchFamily="34" charset="0"/>
              </a:rPr>
              <a:pPr/>
              <a:t>52</a:t>
            </a:fld>
            <a:endParaRPr lang="en-US">
              <a:latin typeface="Calibri" pitchFamily="34" charset="0"/>
            </a:endParaRPr>
          </a:p>
        </p:txBody>
      </p:sp>
      <p:pic>
        <p:nvPicPr>
          <p:cNvPr id="5632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5238" r="22221" b="22659"/>
          <a:stretch>
            <a:fillRect/>
          </a:stretch>
        </p:blipFill>
        <p:spPr bwMode="auto">
          <a:xfrm>
            <a:off x="7939088" y="0"/>
            <a:ext cx="12049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39713" y="3086100"/>
          <a:ext cx="5384800" cy="3446462"/>
        </p:xfrm>
        <a:graphic>
          <a:graphicData uri="http://schemas.openxmlformats.org/drawingml/2006/table">
            <a:tbl>
              <a:tblPr/>
              <a:tblGrid>
                <a:gridCol w="43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#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rand()&lt;0.2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rand()&lt;P(H|F,M)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rand()&lt;0.6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rand()&lt;P(T|H,O)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faux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72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Average of </a:t>
                      </a:r>
                      <a:r>
                        <a:rPr kumimoji="0" lang="en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=</a:t>
                      </a:r>
                      <a:r>
                        <a:rPr kumimoji="0" lang="en-CA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vrai</a:t>
                      </a:r>
                      <a:endParaRPr kumimoji="0" lang="en-CA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6/8 = </a:t>
                      </a:r>
                      <a:r>
                        <a:rPr kumimoji="0" lang="en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0.75</a:t>
                      </a:r>
                      <a:endParaRPr kumimoji="0" lang="en-C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6398" name="ZoneTexte 20"/>
          <p:cNvSpPr txBox="1">
            <a:spLocks noChangeArrowheads="1"/>
          </p:cNvSpPr>
          <p:nvPr/>
        </p:nvSpPr>
        <p:spPr bwMode="auto">
          <a:xfrm>
            <a:off x="5740400" y="4740275"/>
            <a:ext cx="1484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CA" dirty="0">
                <a:solidFill>
                  <a:srgbClr val="000000"/>
                </a:solidFill>
                <a:latin typeface="Calibri" pitchFamily="34" charset="0"/>
              </a:rPr>
              <a:t>Plus qu</a:t>
            </a:r>
            <a:r>
              <a:rPr lang="fr-CA" altLang="fr-FR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Calibri" pitchFamily="34" charset="0"/>
              </a:rPr>
              <a:t>il y a d</a:t>
            </a:r>
            <a:r>
              <a:rPr lang="fr-CA" altLang="fr-FR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Calibri" pitchFamily="34" charset="0"/>
              </a:rPr>
              <a:t>échantillons, plus l</a:t>
            </a:r>
            <a:r>
              <a:rPr lang="fr-CA" altLang="fr-FR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Calibri" pitchFamily="34" charset="0"/>
              </a:rPr>
              <a:t>erreur d</a:t>
            </a:r>
            <a:r>
              <a:rPr lang="fr-CA" altLang="fr-FR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fr-CA" dirty="0">
                <a:solidFill>
                  <a:srgbClr val="000000"/>
                </a:solidFill>
                <a:latin typeface="Calibri" pitchFamily="34" charset="0"/>
              </a:rPr>
              <a:t>estimation est faible.</a:t>
            </a:r>
          </a:p>
        </p:txBody>
      </p:sp>
      <p:sp>
        <p:nvSpPr>
          <p:cNvPr id="56399" name="TextBox 40"/>
          <p:cNvSpPr txBox="1">
            <a:spLocks noChangeArrowheads="1"/>
          </p:cNvSpPr>
          <p:nvPr/>
        </p:nvSpPr>
        <p:spPr bwMode="auto">
          <a:xfrm>
            <a:off x="330200" y="1084263"/>
            <a:ext cx="29575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CA" sz="1600" b="1" u="sng">
                <a:solidFill>
                  <a:srgbClr val="000000"/>
                </a:solidFill>
                <a:latin typeface="Calibri" pitchFamily="34" charset="0"/>
              </a:rPr>
              <a:t>Requête</a:t>
            </a:r>
            <a:r>
              <a:rPr lang="fr-FR" sz="1600" u="sng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	Calculer 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vrai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r>
              <a:rPr lang="fr-CA" sz="1600" u="sng">
                <a:solidFill>
                  <a:srgbClr val="000000"/>
                </a:solidFill>
                <a:latin typeface="Calibri" pitchFamily="34" charset="0"/>
              </a:rPr>
              <a:t>Variables connues</a:t>
            </a:r>
            <a:r>
              <a:rPr lang="fr-FR" sz="1600" u="sng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1600" u="sng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	 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vrai</a:t>
            </a:r>
          </a:p>
          <a:p>
            <a:pPr eaLnBrk="1" hangingPunct="1"/>
            <a:r>
              <a:rPr lang="fr-CA" sz="1600" u="sng">
                <a:solidFill>
                  <a:srgbClr val="000000"/>
                </a:solidFill>
                <a:latin typeface="Calibri" pitchFamily="34" charset="0"/>
              </a:rPr>
              <a:t>Variables inconnues</a:t>
            </a:r>
            <a:r>
              <a:rPr lang="fr-FR" sz="1600" u="sng">
                <a:solidFill>
                  <a:srgbClr val="000000"/>
                </a:solidFill>
                <a:latin typeface="Calibri" pitchFamily="34" charset="0"/>
              </a:rPr>
              <a:t> :</a:t>
            </a:r>
            <a:endParaRPr lang="fr-CA" sz="2000" u="sng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H</a:t>
            </a:r>
          </a:p>
          <a:p>
            <a:pPr eaLnBrk="1" hangingPunct="1"/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O</a:t>
            </a:r>
          </a:p>
          <a:p>
            <a:pPr eaLnBrk="1" hangingPunct="1"/>
            <a:r>
              <a:rPr lang="fr-CA" sz="16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fr-CA" sz="1600" i="1">
                <a:solidFill>
                  <a:srgbClr val="000000"/>
                </a:solidFill>
                <a:latin typeface="Calibri" pitchFamily="34" charset="0"/>
              </a:rPr>
              <a:t>F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600450" y="2106613"/>
          <a:ext cx="684213" cy="581025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Ellipse 3"/>
          <p:cNvSpPr>
            <a:spLocks noChangeArrowheads="1"/>
          </p:cNvSpPr>
          <p:nvPr/>
        </p:nvSpPr>
        <p:spPr bwMode="auto">
          <a:xfrm>
            <a:off x="5307013" y="1500188"/>
            <a:ext cx="1381125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</a:t>
            </a:r>
          </a:p>
        </p:txBody>
      </p:sp>
      <p:sp>
        <p:nvSpPr>
          <p:cNvPr id="24" name="Ellipse 4"/>
          <p:cNvSpPr>
            <a:spLocks noChangeArrowheads="1"/>
          </p:cNvSpPr>
          <p:nvPr/>
        </p:nvSpPr>
        <p:spPr bwMode="auto">
          <a:xfrm>
            <a:off x="5307013" y="2632075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H</a:t>
            </a:r>
          </a:p>
        </p:txBody>
      </p:sp>
      <p:cxnSp>
        <p:nvCxnSpPr>
          <p:cNvPr id="25" name="Connecteur droit avec flèche 6"/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615781" y="2250282"/>
            <a:ext cx="655637" cy="1079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Ellipse 10"/>
          <p:cNvSpPr>
            <a:spLocks noChangeArrowheads="1"/>
          </p:cNvSpPr>
          <p:nvPr/>
        </p:nvSpPr>
        <p:spPr bwMode="auto">
          <a:xfrm>
            <a:off x="6688138" y="3884613"/>
            <a:ext cx="1163637" cy="47625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T</a:t>
            </a:r>
            <a:endParaRPr lang="fr-CA" sz="1100" i="1" dirty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7" name="Ellipse 11"/>
          <p:cNvSpPr>
            <a:spLocks noChangeArrowheads="1"/>
          </p:cNvSpPr>
          <p:nvPr/>
        </p:nvSpPr>
        <p:spPr bwMode="auto">
          <a:xfrm>
            <a:off x="7305675" y="3138488"/>
            <a:ext cx="1563688" cy="476250"/>
          </a:xfrm>
          <a:prstGeom prst="ellipse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fr-CA" sz="1100" i="1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O</a:t>
            </a:r>
          </a:p>
        </p:txBody>
      </p:sp>
      <p:cxnSp>
        <p:nvCxnSpPr>
          <p:cNvPr id="41" name="Connecteur droit avec flèche 12"/>
          <p:cNvCxnSpPr>
            <a:cxnSpLocks noChangeShapeType="1"/>
            <a:stCxn id="24" idx="4"/>
            <a:endCxn id="26" idx="1"/>
          </p:cNvCxnSpPr>
          <p:nvPr/>
        </p:nvCxnSpPr>
        <p:spPr bwMode="auto">
          <a:xfrm rot="16200000" flipH="1">
            <a:off x="5950744" y="3047206"/>
            <a:ext cx="846138" cy="968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cteur droit avec flèche 15"/>
          <p:cNvCxnSpPr>
            <a:cxnSpLocks noChangeShapeType="1"/>
            <a:stCxn id="27" idx="4"/>
          </p:cNvCxnSpPr>
          <p:nvPr/>
        </p:nvCxnSpPr>
        <p:spPr bwMode="auto">
          <a:xfrm flipH="1">
            <a:off x="7688263" y="3614738"/>
            <a:ext cx="400050" cy="346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Ellipse 4"/>
          <p:cNvSpPr>
            <a:spLocks noChangeArrowheads="1"/>
          </p:cNvSpPr>
          <p:nvPr/>
        </p:nvSpPr>
        <p:spPr bwMode="auto">
          <a:xfrm>
            <a:off x="3930650" y="1500188"/>
            <a:ext cx="1163638" cy="476250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100" i="1" dirty="0">
                <a:solidFill>
                  <a:prstClr val="black"/>
                </a:solidFill>
                <a:latin typeface="+mn-lt"/>
                <a:ea typeface="+mn-ea"/>
              </a:rPr>
              <a:t>F</a:t>
            </a:r>
          </a:p>
        </p:txBody>
      </p:sp>
      <p:cxnSp>
        <p:nvCxnSpPr>
          <p:cNvPr id="44" name="Connecteur droit avec flèche 6"/>
          <p:cNvCxnSpPr>
            <a:cxnSpLocks noChangeShapeType="1"/>
            <a:stCxn id="43" idx="4"/>
            <a:endCxn id="24" idx="1"/>
          </p:cNvCxnSpPr>
          <p:nvPr/>
        </p:nvCxnSpPr>
        <p:spPr bwMode="auto">
          <a:xfrm rot="16200000" flipH="1">
            <a:off x="4631531" y="1856582"/>
            <a:ext cx="725487" cy="965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5" name="Table 25"/>
          <p:cNvGraphicFramePr>
            <a:graphicFrameLocks noGrp="1"/>
          </p:cNvGraphicFramePr>
          <p:nvPr/>
        </p:nvGraphicFramePr>
        <p:xfrm>
          <a:off x="7419975" y="4508500"/>
          <a:ext cx="1400175" cy="1539875"/>
        </p:xfrm>
        <a:graphic>
          <a:graphicData uri="http://schemas.openxmlformats.org/drawingml/2006/table">
            <a:tbl>
              <a:tblPr/>
              <a:tblGrid>
                <a:gridCol w="30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Table 26"/>
          <p:cNvGraphicFramePr>
            <a:graphicFrameLocks noGrp="1"/>
          </p:cNvGraphicFramePr>
          <p:nvPr/>
        </p:nvGraphicFramePr>
        <p:xfrm>
          <a:off x="6804025" y="1112838"/>
          <a:ext cx="1611313" cy="13716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H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|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,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</a:t>
                      </a:r>
                      <a:endParaRPr kumimoji="0" lang="fr-CA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7" name="Table 39"/>
          <p:cNvGraphicFramePr>
            <a:graphicFrameLocks noGrp="1"/>
          </p:cNvGraphicFramePr>
          <p:nvPr/>
        </p:nvGraphicFramePr>
        <p:xfrm>
          <a:off x="8366125" y="2557463"/>
          <a:ext cx="684213" cy="581025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4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    P(</a:t>
                      </a:r>
                      <a:r>
                        <a:rPr kumimoji="0" lang="fr-CA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  <a:r>
                        <a:rPr kumimoji="0" lang="fr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0.6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08305" y="6210920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>
                <a:solidFill>
                  <a:srgbClr val="FF0000"/>
                </a:solidFill>
              </a:rPr>
              <a:t>Vraie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réponse</a:t>
            </a:r>
            <a:r>
              <a:rPr lang="en-CA" dirty="0">
                <a:solidFill>
                  <a:srgbClr val="FF0000"/>
                </a:solidFill>
              </a:rPr>
              <a:t> : 0.71</a:t>
            </a:r>
            <a:r>
              <a:rPr lang="en-CA" dirty="0"/>
              <a:t>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Construction d</a:t>
            </a:r>
            <a:r>
              <a:rPr lang="fr-CA" altLang="fr-FR" dirty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dirty="0">
                <a:latin typeface="Arial" pitchFamily="34" charset="0"/>
                <a:ea typeface="ＭＳ Ｐゴシック" pitchFamily="34" charset="-128"/>
              </a:rPr>
              <a:t>un RB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</a:pPr>
            <a:r>
              <a:rPr lang="fr-CA" dirty="0">
                <a:ea typeface="ＭＳ Ｐゴシック" pitchFamily="34" charset="-128"/>
              </a:rPr>
              <a:t>Comment bâtir un RB afin de modéliser un environnement/problème donné?</a:t>
            </a:r>
          </a:p>
          <a:p>
            <a:pPr eaLnBrk="1" hangingPunct="1">
              <a:buSzPct val="100000"/>
            </a:pPr>
            <a:endParaRPr lang="fr-CA" i="1" dirty="0">
              <a:ea typeface="ＭＳ Ｐゴシック" pitchFamily="34" charset="-128"/>
            </a:endParaRPr>
          </a:p>
          <a:p>
            <a:pPr eaLnBrk="1" hangingPunct="1">
              <a:buSzPct val="100000"/>
            </a:pPr>
            <a:r>
              <a:rPr lang="fr-CA" dirty="0">
                <a:ea typeface="ＭＳ Ｐゴシック" pitchFamily="34" charset="-128"/>
              </a:rPr>
              <a:t>On a besoin de spécifier 2 choses:</a:t>
            </a:r>
          </a:p>
          <a:p>
            <a:pPr marL="800100" lvl="1" indent="-342900" eaLnBrk="1" hangingPunct="1">
              <a:buSzPct val="100000"/>
              <a:buFont typeface="+mj-lt"/>
              <a:buAutoNum type="arabicPeriod"/>
            </a:pPr>
            <a:r>
              <a:rPr lang="fr-CA" dirty="0">
                <a:ea typeface="ＭＳ Ｐゴシック" pitchFamily="34" charset="-128"/>
              </a:rPr>
              <a:t>La structure (graphe) du réseau (quelles indépendances peut-on supporter)</a:t>
            </a:r>
          </a:p>
          <a:p>
            <a:pPr marL="800100" lvl="1" indent="-342900" eaLnBrk="1" hangingPunct="1">
              <a:buSzPct val="100000"/>
              <a:buFont typeface="+mj-lt"/>
              <a:buAutoNum type="arabicPeriod"/>
            </a:pPr>
            <a:r>
              <a:rPr lang="fr-CA" dirty="0">
                <a:ea typeface="ＭＳ Ｐゴシック" pitchFamily="34" charset="-128"/>
              </a:rPr>
              <a:t>Les table de probabilités (quelles relations entre les variables de l’environnement?)</a:t>
            </a:r>
          </a:p>
          <a:p>
            <a:pPr eaLnBrk="1" hangingPunct="1">
              <a:buSzPct val="100000"/>
            </a:pPr>
            <a:endParaRPr lang="fr-CA" i="1" dirty="0">
              <a:ea typeface="ＭＳ Ｐゴシック" pitchFamily="34" charset="-128"/>
            </a:endParaRPr>
          </a:p>
        </p:txBody>
      </p:sp>
      <p:sp>
        <p:nvSpPr>
          <p:cNvPr id="58373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8374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8375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98BEF4-58D3-4B4C-92FA-4EF453C3361E}" type="slidenum">
              <a:rPr lang="en-US" smtClean="0">
                <a:latin typeface="Calibri" pitchFamily="34" charset="0"/>
              </a:rPr>
              <a:pPr/>
              <a:t>53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0557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Spécifier les tables de probabilités d’un RB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Si on a un ensemble de données </a:t>
            </a:r>
            <a:r>
              <a:rPr lang="fr-CA" altLang="ko-KR" b="1" dirty="0">
                <a:ea typeface="ＭＳ Ｐゴシック" pitchFamily="34" charset="-128"/>
              </a:rPr>
              <a:t>où tous les nœuds </a:t>
            </a:r>
            <a:r>
              <a:rPr lang="fr-CA" altLang="ko-KR" b="1" i="1" dirty="0">
                <a:ea typeface="ＭＳ Ｐゴシック" pitchFamily="34" charset="-128"/>
              </a:rPr>
              <a:t>X</a:t>
            </a:r>
            <a:r>
              <a:rPr lang="fr-CA" altLang="ko-KR" b="1" i="1" baseline="-25000" dirty="0">
                <a:ea typeface="ＭＳ Ｐゴシック" pitchFamily="34" charset="-128"/>
              </a:rPr>
              <a:t>i</a:t>
            </a:r>
            <a:r>
              <a:rPr lang="fr-CA" altLang="ko-KR" b="1" dirty="0">
                <a:ea typeface="ＭＳ Ｐゴシック" pitchFamily="34" charset="-128"/>
              </a:rPr>
              <a:t> sont observés</a:t>
            </a:r>
            <a:r>
              <a:rPr lang="fr-CA" altLang="ko-KR" dirty="0">
                <a:ea typeface="ＭＳ Ｐゴシック" pitchFamily="34" charset="-128"/>
              </a:rPr>
              <a:t>, c’est facile :</a:t>
            </a:r>
            <a:br>
              <a:rPr lang="fr-CA" altLang="ko-KR" dirty="0">
                <a:ea typeface="ＭＳ Ｐゴシック" pitchFamily="34" charset="-128"/>
              </a:rPr>
            </a:b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			</a:t>
            </a:r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i="1" baseline="-25000" dirty="0">
                <a:ea typeface="ＭＳ Ｐゴシック" pitchFamily="34" charset="-128"/>
              </a:rPr>
              <a:t>i </a:t>
            </a:r>
            <a:r>
              <a:rPr lang="fr-CA" dirty="0">
                <a:ea typeface="ＭＳ Ｐゴシック" pitchFamily="34" charset="-128"/>
              </a:rPr>
              <a:t>= 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| </a:t>
            </a:r>
            <a:r>
              <a:rPr lang="fr-CA" i="1" dirty="0">
                <a:ea typeface="ＭＳ Ｐゴシック" pitchFamily="34" charset="-128"/>
              </a:rPr>
              <a:t>Parents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i="1" baseline="-25000" dirty="0">
                <a:ea typeface="ＭＳ Ｐゴシック" pitchFamily="34" charset="-128"/>
              </a:rPr>
              <a:t>i</a:t>
            </a:r>
            <a:r>
              <a:rPr lang="fr-CA" dirty="0">
                <a:ea typeface="ＭＳ Ｐゴシック" pitchFamily="34" charset="-128"/>
              </a:rPr>
              <a:t>) = </a:t>
            </a:r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 ) </a:t>
            </a:r>
            <a:r>
              <a:rPr lang="fr-CA" altLang="ko-KR" dirty="0">
                <a:ea typeface="ＭＳ Ｐゴシック" pitchFamily="34" charset="-128"/>
              </a:rPr>
              <a:t>≈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) / </a:t>
            </a:r>
            <a:r>
              <a:rPr lang="fr-CA" altLang="ko-KR" dirty="0" err="1">
                <a:ea typeface="ＭＳ Ｐゴシック" pitchFamily="34" charset="-128"/>
              </a:rPr>
              <a:t>Σ</a:t>
            </a:r>
            <a:r>
              <a:rPr lang="fr-CA" altLang="ko-KR" i="1" baseline="-25000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’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x’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)</a:t>
            </a:r>
            <a:br>
              <a:rPr lang="fr-CA" altLang="ko-KR" dirty="0">
                <a:ea typeface="ＭＳ Ｐゴシック" pitchFamily="34" charset="-128"/>
              </a:rPr>
            </a:b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fait ce calcul pour toutes les valeurs x de 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i="1" baseline="-25000" dirty="0">
                <a:ea typeface="ＭＳ Ｐゴシック" pitchFamily="34" charset="-128"/>
              </a:rPr>
              <a:t>i </a:t>
            </a:r>
            <a:r>
              <a:rPr lang="fr-CA" i="1" dirty="0">
                <a:ea typeface="ＭＳ Ｐゴシック" pitchFamily="34" charset="-128"/>
              </a:rPr>
              <a:t> </a:t>
            </a:r>
            <a:r>
              <a:rPr lang="fr-CA" dirty="0">
                <a:ea typeface="ＭＳ Ｐゴシック" pitchFamily="34" charset="-128"/>
              </a:rPr>
              <a:t>et toutes les valeurs </a:t>
            </a:r>
            <a:r>
              <a:rPr lang="fr-CA" i="1" dirty="0">
                <a:ea typeface="ＭＳ Ｐゴシック" pitchFamily="34" charset="-128"/>
              </a:rPr>
              <a:t>p </a:t>
            </a:r>
            <a:r>
              <a:rPr lang="fr-CA" dirty="0">
                <a:ea typeface="ＭＳ Ｐゴシック" pitchFamily="34" charset="-128"/>
              </a:rPr>
              <a:t>de ses parents possibles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pour éviter d’avoir de probabilités à 0, on peut initialiser </a:t>
            </a:r>
            <a:r>
              <a:rPr lang="fr-CA" altLang="ko-KR" dirty="0" err="1">
                <a:ea typeface="ＭＳ Ｐゴシック" pitchFamily="34" charset="-128"/>
              </a:rPr>
              <a:t>freq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) = δ à une petite constante δ    (ex. : δ=1)</a:t>
            </a:r>
          </a:p>
        </p:txBody>
      </p:sp>
      <p:sp>
        <p:nvSpPr>
          <p:cNvPr id="6656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65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656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E06F23-9491-4738-8D47-6A5B7848E7C4}" type="slidenum">
              <a:rPr lang="en-US" smtClean="0">
                <a:latin typeface="Calibri" pitchFamily="34" charset="0"/>
              </a:rPr>
              <a:pPr/>
              <a:t>54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49336" y="4629614"/>
            <a:ext cx="3788010" cy="1542584"/>
            <a:chOff x="2783219" y="4549698"/>
            <a:chExt cx="3788010" cy="1542584"/>
          </a:xfrm>
        </p:grpSpPr>
        <p:sp>
          <p:nvSpPr>
            <p:cNvPr id="8" name="Oval 7"/>
            <p:cNvSpPr/>
            <p:nvPr/>
          </p:nvSpPr>
          <p:spPr>
            <a:xfrm>
              <a:off x="4092497" y="4549698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0886" y="47107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Carie</a:t>
              </a:r>
              <a:endParaRPr lang="en-CA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3219" y="5393473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5116985" y="5400907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5238" y="55619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MalDeDents</a:t>
              </a:r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5405" y="556192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Croche</a:t>
              </a:r>
              <a:endParaRPr lang="en-CA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 flipH="1">
              <a:off x="3735659" y="5139823"/>
              <a:ext cx="569807" cy="253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5"/>
              <a:endCxn id="11" idx="0"/>
            </p:cNvCxnSpPr>
            <p:nvPr/>
          </p:nvCxnSpPr>
          <p:spPr>
            <a:xfrm>
              <a:off x="5333772" y="5139823"/>
              <a:ext cx="510335" cy="261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25637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44" y="218882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66086" y="874944"/>
            <a:ext cx="8229600" cy="4525963"/>
          </a:xfrm>
        </p:spPr>
        <p:txBody>
          <a:bodyPr/>
          <a:lstStyle/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Supposons que l’on souhaite diagnostiquer une carie à l’aide du RB suivant:</a:t>
            </a:r>
          </a:p>
          <a:p>
            <a:pPr lvl="1" eaLnBrk="1" hangingPunct="1"/>
            <a:r>
              <a:rPr lang="fr-CA" altLang="ko-KR" b="1" i="1" dirty="0" err="1">
                <a:ea typeface="ＭＳ Ｐゴシック" pitchFamily="34" charset="-128"/>
              </a:rPr>
              <a:t>MalDeDents</a:t>
            </a:r>
            <a:r>
              <a:rPr lang="fr-CA" altLang="ko-KR" dirty="0">
                <a:ea typeface="ＭＳ Ｐゴシック" pitchFamily="34" charset="-128"/>
              </a:rPr>
              <a:t>: le patient a mal aux dents</a:t>
            </a:r>
          </a:p>
          <a:p>
            <a:pPr lvl="1" eaLnBrk="1" hangingPunct="1"/>
            <a:r>
              <a:rPr lang="fr-CA" altLang="ko-KR" b="1" i="1" dirty="0">
                <a:ea typeface="ＭＳ Ｐゴシック" pitchFamily="34" charset="-128"/>
              </a:rPr>
              <a:t>Croche</a:t>
            </a:r>
            <a:r>
              <a:rPr lang="fr-CA" altLang="ko-KR" dirty="0">
                <a:ea typeface="ＭＳ Ｐゴシック" pitchFamily="34" charset="-128"/>
              </a:rPr>
              <a:t>: la sonde s’accroche dans les dents</a:t>
            </a:r>
          </a:p>
          <a:p>
            <a:pPr lvl="1" eaLnBrk="1" hangingPunct="1"/>
            <a:r>
              <a:rPr lang="fr-CA" altLang="ko-KR" b="1" i="1" dirty="0">
                <a:ea typeface="ＭＳ Ｐゴシック" pitchFamily="34" charset="-128"/>
              </a:rPr>
              <a:t>Carie</a:t>
            </a:r>
            <a:r>
              <a:rPr lang="fr-CA" altLang="ko-KR" dirty="0">
                <a:ea typeface="ＭＳ Ｐゴシック" pitchFamily="34" charset="-128"/>
              </a:rPr>
              <a:t>: le patient a une carie</a:t>
            </a:r>
          </a:p>
          <a:p>
            <a:pPr marL="457200" lvl="1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Supposons qu’on collecte un ensemble de données sur 120 patients où</a:t>
            </a:r>
            <a:endParaRPr lang="fr-CA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70 des 120 patients avaient une carie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P(Carie=vrai)=(70+1)/(70+1+50+1)=0.52</a:t>
            </a:r>
          </a:p>
        </p:txBody>
      </p:sp>
      <p:sp>
        <p:nvSpPr>
          <p:cNvPr id="6656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65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656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E06F23-9491-4738-8D47-6A5B7848E7C4}" type="slidenum">
              <a:rPr lang="en-US" smtClean="0">
                <a:latin typeface="Calibri" pitchFamily="34" charset="0"/>
              </a:rPr>
              <a:pPr/>
              <a:t>55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16938" y="3698488"/>
            <a:ext cx="3788010" cy="1542584"/>
            <a:chOff x="2783219" y="4549698"/>
            <a:chExt cx="3788010" cy="1542584"/>
          </a:xfrm>
        </p:grpSpPr>
        <p:sp>
          <p:nvSpPr>
            <p:cNvPr id="8" name="Oval 7"/>
            <p:cNvSpPr/>
            <p:nvPr/>
          </p:nvSpPr>
          <p:spPr>
            <a:xfrm>
              <a:off x="4092497" y="4549698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0886" y="47107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Carie</a:t>
              </a:r>
              <a:endParaRPr lang="en-CA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3219" y="5393473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1" name="Oval 10"/>
            <p:cNvSpPr/>
            <p:nvPr/>
          </p:nvSpPr>
          <p:spPr>
            <a:xfrm>
              <a:off x="5116985" y="5400907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5238" y="55619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MalDeDents</a:t>
              </a:r>
              <a:endParaRPr lang="en-CA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5405" y="556192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Croche</a:t>
              </a:r>
              <a:endParaRPr lang="en-CA" i="1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 flipH="1">
              <a:off x="3735659" y="5139823"/>
              <a:ext cx="569807" cy="253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5"/>
              <a:endCxn id="11" idx="0"/>
            </p:cNvCxnSpPr>
            <p:nvPr/>
          </p:nvCxnSpPr>
          <p:spPr>
            <a:xfrm>
              <a:off x="5333772" y="5139823"/>
              <a:ext cx="510335" cy="261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44" y="218882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66086" y="874944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Supposons  maintenant que dans mes données de 120 patients,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Parmi les 70  qui avaient une carie</a:t>
            </a:r>
          </a:p>
          <a:p>
            <a:pPr lvl="2" eaLnBrk="1" hangingPunct="1"/>
            <a:r>
              <a:rPr lang="fr-CA" altLang="ko-KR" sz="1800" dirty="0">
                <a:ea typeface="ＭＳ Ｐゴシック" pitchFamily="34" charset="-128"/>
              </a:rPr>
              <a:t>65 avaient mal aux dents</a:t>
            </a:r>
          </a:p>
          <a:p>
            <a:pPr lvl="2" eaLnBrk="1" hangingPunct="1"/>
            <a:r>
              <a:rPr lang="fr-CA" altLang="ko-KR" sz="1800" dirty="0">
                <a:ea typeface="ＭＳ Ｐゴシック" pitchFamily="34" charset="-128"/>
              </a:rPr>
              <a:t>51 ont la sonde qui s’accrochait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P(</a:t>
            </a:r>
            <a:r>
              <a:rPr lang="fr-CA" altLang="ko-KR" i="1" dirty="0" err="1">
                <a:ea typeface="ＭＳ Ｐゴシック" pitchFamily="34" charset="-128"/>
              </a:rPr>
              <a:t>MalDeDents</a:t>
            </a:r>
            <a:r>
              <a:rPr lang="fr-CA" altLang="ko-KR" i="1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vrai|Carrie</a:t>
            </a:r>
            <a:r>
              <a:rPr lang="fr-CA" altLang="ko-KR" i="1" dirty="0">
                <a:ea typeface="ＭＳ Ｐゴシック" pitchFamily="34" charset="-128"/>
              </a:rPr>
              <a:t>=Vrai)=(65+1)/(65+1+5+1)=0.92</a:t>
            </a:r>
          </a:p>
          <a:p>
            <a:pPr marL="457200" lvl="1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P(Croche=</a:t>
            </a:r>
            <a:r>
              <a:rPr lang="fr-CA" altLang="ko-KR" i="1" dirty="0" err="1">
                <a:ea typeface="ＭＳ Ｐゴシック" pitchFamily="34" charset="-128"/>
              </a:rPr>
              <a:t>vrai|Carie</a:t>
            </a:r>
            <a:r>
              <a:rPr lang="fr-CA" altLang="ko-KR" i="1" dirty="0">
                <a:ea typeface="ＭＳ Ｐゴシック" pitchFamily="34" charset="-128"/>
              </a:rPr>
              <a:t>=vrai)=(51+1)/(51 + 1 + 19 + 1)=0.72</a:t>
            </a:r>
          </a:p>
        </p:txBody>
      </p:sp>
      <p:sp>
        <p:nvSpPr>
          <p:cNvPr id="6656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65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656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E06F23-9491-4738-8D47-6A5B7848E7C4}" type="slidenum">
              <a:rPr lang="en-US" smtClean="0">
                <a:latin typeface="Calibri" pitchFamily="34" charset="0"/>
              </a:rPr>
              <a:pPr/>
              <a:t>56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16938" y="3698488"/>
            <a:ext cx="3788010" cy="1542584"/>
            <a:chOff x="2783219" y="4549698"/>
            <a:chExt cx="3788010" cy="1542584"/>
          </a:xfrm>
        </p:grpSpPr>
        <p:sp>
          <p:nvSpPr>
            <p:cNvPr id="8" name="Oval 7"/>
            <p:cNvSpPr/>
            <p:nvPr/>
          </p:nvSpPr>
          <p:spPr>
            <a:xfrm>
              <a:off x="4092497" y="4549698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0886" y="47107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Carie</a:t>
              </a:r>
              <a:endParaRPr lang="en-CA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3219" y="5393473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1" name="Oval 10"/>
            <p:cNvSpPr/>
            <p:nvPr/>
          </p:nvSpPr>
          <p:spPr>
            <a:xfrm>
              <a:off x="5116985" y="5400907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5238" y="55619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MalDeDents</a:t>
              </a:r>
              <a:endParaRPr lang="en-CA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5405" y="556192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Croche</a:t>
              </a:r>
              <a:endParaRPr lang="en-CA" i="1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 flipH="1">
              <a:off x="3735659" y="5139823"/>
              <a:ext cx="569807" cy="253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5"/>
              <a:endCxn id="11" idx="0"/>
            </p:cNvCxnSpPr>
            <p:nvPr/>
          </p:nvCxnSpPr>
          <p:spPr>
            <a:xfrm>
              <a:off x="5333772" y="5139823"/>
              <a:ext cx="510335" cy="261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61836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44" y="218882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66086" y="874944"/>
            <a:ext cx="8229600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Supposons que dans mes données de 120 patients,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Parmi les 50  qui n’avaient pas de carie</a:t>
            </a:r>
          </a:p>
          <a:p>
            <a:pPr lvl="2" eaLnBrk="1" hangingPunct="1"/>
            <a:r>
              <a:rPr lang="fr-CA" altLang="ko-KR" sz="1800" dirty="0">
                <a:ea typeface="ＭＳ Ｐゴシック" pitchFamily="34" charset="-128"/>
              </a:rPr>
              <a:t>10 avaient mal aux dents</a:t>
            </a:r>
          </a:p>
          <a:p>
            <a:pPr lvl="2" eaLnBrk="1" hangingPunct="1"/>
            <a:r>
              <a:rPr lang="fr-CA" altLang="ko-KR" sz="1800" dirty="0">
                <a:ea typeface="ＭＳ Ｐゴシック" pitchFamily="34" charset="-128"/>
              </a:rPr>
              <a:t>La sonde ne s’accrochait pour aucun d’eux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P(</a:t>
            </a:r>
            <a:r>
              <a:rPr lang="fr-CA" altLang="ko-KR" i="1" dirty="0" err="1">
                <a:ea typeface="ＭＳ Ｐゴシック" pitchFamily="34" charset="-128"/>
              </a:rPr>
              <a:t>MalDeDents</a:t>
            </a:r>
            <a:r>
              <a:rPr lang="fr-CA" altLang="ko-KR" i="1" dirty="0">
                <a:ea typeface="ＭＳ Ｐゴシック" pitchFamily="34" charset="-128"/>
              </a:rPr>
              <a:t>=</a:t>
            </a:r>
            <a:r>
              <a:rPr lang="fr-CA" altLang="ko-KR" i="1" dirty="0" err="1">
                <a:ea typeface="ＭＳ Ｐゴシック" pitchFamily="34" charset="-128"/>
              </a:rPr>
              <a:t>vrai|Carrie</a:t>
            </a:r>
            <a:r>
              <a:rPr lang="fr-CA" altLang="ko-KR" i="1" dirty="0">
                <a:ea typeface="ＭＳ Ｐゴシック" pitchFamily="34" charset="-128"/>
              </a:rPr>
              <a:t>=faux)=(10+1)/(10+1+42+1)=0.20</a:t>
            </a:r>
          </a:p>
          <a:p>
            <a:pPr marL="457200" lvl="1" indent="0" eaLnBrk="1" hangingPunct="1">
              <a:buNone/>
            </a:pPr>
            <a:r>
              <a:rPr lang="fr-CA" altLang="ko-KR" i="1" dirty="0">
                <a:ea typeface="ＭＳ Ｐゴシック" pitchFamily="34" charset="-128"/>
              </a:rPr>
              <a:t>P(Croche=</a:t>
            </a:r>
            <a:r>
              <a:rPr lang="fr-CA" altLang="ko-KR" i="1" dirty="0" err="1">
                <a:ea typeface="ＭＳ Ｐゴシック" pitchFamily="34" charset="-128"/>
              </a:rPr>
              <a:t>vrai|Carie</a:t>
            </a:r>
            <a:r>
              <a:rPr lang="fr-CA" altLang="ko-KR" i="1" dirty="0">
                <a:ea typeface="ＭＳ Ｐゴシック" pitchFamily="34" charset="-128"/>
              </a:rPr>
              <a:t>=faux)=(0+1)/(0 + 1 + 50 + 1)=0.02</a:t>
            </a:r>
          </a:p>
        </p:txBody>
      </p:sp>
      <p:sp>
        <p:nvSpPr>
          <p:cNvPr id="6656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65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656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E06F23-9491-4738-8D47-6A5B7848E7C4}" type="slidenum">
              <a:rPr lang="en-US" smtClean="0">
                <a:latin typeface="Calibri" pitchFamily="34" charset="0"/>
              </a:rPr>
              <a:pPr/>
              <a:t>57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16938" y="3698488"/>
            <a:ext cx="3788010" cy="1542584"/>
            <a:chOff x="2783219" y="4549698"/>
            <a:chExt cx="3788010" cy="1542584"/>
          </a:xfrm>
        </p:grpSpPr>
        <p:sp>
          <p:nvSpPr>
            <p:cNvPr id="8" name="Oval 7"/>
            <p:cNvSpPr/>
            <p:nvPr/>
          </p:nvSpPr>
          <p:spPr>
            <a:xfrm>
              <a:off x="4092497" y="4549698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0886" y="47107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Carie</a:t>
              </a:r>
              <a:endParaRPr lang="en-CA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3219" y="5393473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1" name="Oval 10"/>
            <p:cNvSpPr/>
            <p:nvPr/>
          </p:nvSpPr>
          <p:spPr>
            <a:xfrm>
              <a:off x="5116985" y="5400907"/>
              <a:ext cx="1454244" cy="691375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5238" y="556192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MalDeDents</a:t>
              </a:r>
              <a:endParaRPr lang="en-CA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5405" y="556192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err="1"/>
                <a:t>Croche</a:t>
              </a:r>
              <a:endParaRPr lang="en-CA" i="1" dirty="0"/>
            </a:p>
          </p:txBody>
        </p: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 flipH="1">
              <a:off x="3735659" y="5139823"/>
              <a:ext cx="569807" cy="253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5"/>
              <a:endCxn id="11" idx="0"/>
            </p:cNvCxnSpPr>
            <p:nvPr/>
          </p:nvCxnSpPr>
          <p:spPr>
            <a:xfrm>
              <a:off x="5333772" y="5139823"/>
              <a:ext cx="510335" cy="261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7153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Spécifier les tables de probabilités d’un RB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Si on a un ensemble de données où certaines des variables ne sont pas observées, on doit utiliser des méthodes plus sophistiquées.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Algorithme EM (voir section 20.3.2)</a:t>
            </a:r>
          </a:p>
        </p:txBody>
      </p:sp>
      <p:sp>
        <p:nvSpPr>
          <p:cNvPr id="6758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758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759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72C919F-9531-4C2E-94C7-1A7D5436BD71}" type="slidenum">
              <a:rPr lang="en-US" smtClean="0">
                <a:latin typeface="Calibri" pitchFamily="34" charset="0"/>
              </a:rPr>
              <a:pPr/>
              <a:t>58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8955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Construction 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de la structure du</a:t>
            </a:r>
            <a:r>
              <a:rPr lang="en-US" altLang="ja-JP" dirty="0">
                <a:latin typeface="Arial" pitchFamily="34" charset="0"/>
                <a:ea typeface="ＭＳ Ｐゴシック" pitchFamily="34" charset="-128"/>
              </a:rPr>
              <a:t> RB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SzPct val="100000"/>
              <a:buFont typeface="Calibri" pitchFamily="34" charset="0"/>
              <a:buAutoNum type="arabicPeriod"/>
            </a:pPr>
            <a:r>
              <a:rPr lang="fr-CA">
                <a:ea typeface="ＭＳ Ｐゴシック" pitchFamily="34" charset="-128"/>
              </a:rPr>
              <a:t>Choisir un ordre des variables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1</a:t>
            </a:r>
            <a:r>
              <a:rPr lang="fr-CA">
                <a:ea typeface="ＭＳ Ｐゴシック" pitchFamily="34" charset="-128"/>
              </a:rPr>
              <a:t>, … ,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n</a:t>
            </a:r>
            <a:endParaRPr lang="fr-CA" i="1">
              <a:ea typeface="ＭＳ Ｐゴシック" pitchFamily="34" charset="-128"/>
            </a:endParaRPr>
          </a:p>
          <a:p>
            <a:pPr marL="457200" indent="-457200" eaLnBrk="1" hangingPunct="1">
              <a:buSzPct val="100000"/>
              <a:buFont typeface="Calibri" pitchFamily="34" charset="0"/>
              <a:buAutoNum type="arabicPeriod"/>
            </a:pPr>
            <a:r>
              <a:rPr lang="fr-CA">
                <a:ea typeface="ＭＳ Ｐゴシック" pitchFamily="34" charset="-128"/>
              </a:rPr>
              <a:t>Pour  i = 1 to </a:t>
            </a:r>
            <a:r>
              <a:rPr lang="fr-CA" i="1">
                <a:ea typeface="ＭＳ Ｐゴシック" pitchFamily="34" charset="-128"/>
              </a:rPr>
              <a:t>n</a:t>
            </a:r>
            <a:r>
              <a:rPr lang="fr-FR">
                <a:ea typeface="ＭＳ Ｐゴシック" pitchFamily="34" charset="-128"/>
              </a:rPr>
              <a:t> :</a:t>
            </a:r>
            <a:endParaRPr lang="fr-CA">
              <a:ea typeface="ＭＳ Ｐゴシック" pitchFamily="34" charset="-128"/>
            </a:endParaRPr>
          </a:p>
          <a:p>
            <a:pPr lvl="1" eaLnBrk="1" hangingPunct="1"/>
            <a:r>
              <a:rPr lang="fr-CA">
                <a:ea typeface="ＭＳ Ｐゴシック" pitchFamily="34" charset="-128"/>
              </a:rPr>
              <a:t>ajouter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</a:t>
            </a:r>
            <a:r>
              <a:rPr lang="fr-CA">
                <a:ea typeface="ＭＳ Ｐゴシック" pitchFamily="34" charset="-128"/>
              </a:rPr>
              <a:t> au réseau</a:t>
            </a:r>
          </a:p>
          <a:p>
            <a:pPr lvl="1" eaLnBrk="1" hangingPunct="1"/>
            <a:r>
              <a:rPr lang="fr-CA">
                <a:ea typeface="ＭＳ Ｐゴシック" pitchFamily="34" charset="-128"/>
              </a:rPr>
              <a:t>choisir les parents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1</a:t>
            </a:r>
            <a:r>
              <a:rPr lang="fr-CA">
                <a:ea typeface="ＭＳ Ｐゴシック" pitchFamily="34" charset="-128"/>
              </a:rPr>
              <a:t>, … ,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i-1</a:t>
            </a:r>
            <a:r>
              <a:rPr lang="fr-CA">
                <a:ea typeface="ＭＳ Ｐゴシック" pitchFamily="34" charset="-128"/>
              </a:rPr>
              <a:t> tels que 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</a:t>
            </a:r>
            <a:r>
              <a:rPr lang="fr-CA">
                <a:ea typeface="ＭＳ Ｐゴシック" pitchFamily="34" charset="-128"/>
              </a:rPr>
              <a:t> | </a:t>
            </a:r>
            <a:r>
              <a:rPr lang="fr-CA" i="1">
                <a:ea typeface="ＭＳ Ｐゴシック" pitchFamily="34" charset="-128"/>
              </a:rPr>
              <a:t>Parents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</a:t>
            </a:r>
            <a:r>
              <a:rPr lang="fr-CA">
                <a:ea typeface="ＭＳ Ｐゴシック" pitchFamily="34" charset="-128"/>
              </a:rPr>
              <a:t>))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</a:t>
            </a:r>
            <a:r>
              <a:rPr lang="fr-CA">
                <a:ea typeface="ＭＳ Ｐゴシック" pitchFamily="34" charset="-128"/>
              </a:rPr>
              <a:t> |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1</a:t>
            </a:r>
            <a:r>
              <a:rPr lang="fr-CA">
                <a:ea typeface="ＭＳ Ｐゴシック" pitchFamily="34" charset="-128"/>
              </a:rPr>
              <a:t>, ...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i-1</a:t>
            </a:r>
            <a:r>
              <a:rPr lang="fr-CA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CA">
                <a:ea typeface="ＭＳ Ｐゴシック" pitchFamily="34" charset="-128"/>
              </a:rPr>
              <a:t>ce choix garantit que</a:t>
            </a:r>
            <a:r>
              <a:rPr lang="fr-FR">
                <a:ea typeface="ＭＳ Ｐゴシック" pitchFamily="34" charset="-128"/>
              </a:rPr>
              <a:t> :</a:t>
            </a:r>
            <a:endParaRPr lang="fr-CA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fr-CA">
                <a:ea typeface="ＭＳ Ｐゴシック" pitchFamily="34" charset="-128"/>
              </a:rPr>
              <a:t>	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1</a:t>
            </a:r>
            <a:r>
              <a:rPr lang="fr-CA">
                <a:ea typeface="ＭＳ Ｐゴシック" pitchFamily="34" charset="-128"/>
              </a:rPr>
              <a:t>, … ,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n</a:t>
            </a:r>
            <a:r>
              <a:rPr lang="fr-CA">
                <a:ea typeface="ＭＳ Ｐゴシック" pitchFamily="34" charset="-128"/>
              </a:rPr>
              <a:t>) 	=  </a:t>
            </a:r>
            <a:r>
              <a:rPr lang="fr-CA">
                <a:ea typeface="ＭＳ Ｐゴシック" pitchFamily="34" charset="-128"/>
                <a:sym typeface="Symbol" pitchFamily="18" charset="2"/>
              </a:rPr>
              <a:t></a:t>
            </a:r>
            <a:r>
              <a:rPr lang="fr-CA" baseline="-25000">
                <a:ea typeface="ＭＳ Ｐゴシック" pitchFamily="34" charset="-128"/>
              </a:rPr>
              <a:t>i =1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</a:t>
            </a:r>
            <a:r>
              <a:rPr lang="fr-CA">
                <a:ea typeface="ＭＳ Ｐゴシック" pitchFamily="34" charset="-128"/>
              </a:rPr>
              <a:t> |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1</a:t>
            </a:r>
            <a:r>
              <a:rPr lang="fr-CA">
                <a:ea typeface="ＭＳ Ｐゴシック" pitchFamily="34" charset="-128"/>
              </a:rPr>
              <a:t>, … ,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 i="1" baseline="-25000">
                <a:ea typeface="ＭＳ Ｐゴシック" pitchFamily="34" charset="-128"/>
              </a:rPr>
              <a:t>i-1</a:t>
            </a:r>
            <a:r>
              <a:rPr lang="fr-CA">
                <a:ea typeface="ＭＳ Ｐゴシック" pitchFamily="34" charset="-128"/>
              </a:rPr>
              <a:t>)    (</a:t>
            </a:r>
            <a:r>
              <a:rPr lang="fr-CA" i="1">
                <a:ea typeface="ＭＳ Ｐゴシック" pitchFamily="34" charset="-128"/>
              </a:rPr>
              <a:t>chain rule</a:t>
            </a:r>
            <a:r>
              <a:rPr lang="fr-CA">
                <a:ea typeface="ＭＳ Ｐゴシック" pitchFamily="34" charset="-128"/>
              </a:rPr>
              <a:t>)</a:t>
            </a:r>
          </a:p>
          <a:p>
            <a:pPr marL="457200" indent="-457200" eaLnBrk="1" hangingPunct="1">
              <a:buFont typeface="Lucida Grande" charset="0"/>
              <a:buNone/>
            </a:pPr>
            <a:r>
              <a:rPr lang="fr-CA">
                <a:ea typeface="ＭＳ Ｐゴシック" pitchFamily="34" charset="-128"/>
              </a:rPr>
              <a:t>					</a:t>
            </a:r>
            <a:r>
              <a:rPr lang="fr-CA" sz="1800">
                <a:ea typeface="ＭＳ Ｐゴシック" pitchFamily="34" charset="-128"/>
              </a:rPr>
              <a:t>=  </a:t>
            </a:r>
            <a:r>
              <a:rPr lang="fr-CA" sz="1800">
                <a:ea typeface="ＭＳ Ｐゴシック" pitchFamily="34" charset="-128"/>
                <a:sym typeface="Symbol" pitchFamily="18" charset="2"/>
              </a:rPr>
              <a:t></a:t>
            </a:r>
            <a:r>
              <a:rPr lang="fr-CA" sz="1800" baseline="-25000">
                <a:ea typeface="ＭＳ Ｐゴシック" pitchFamily="34" charset="-128"/>
              </a:rPr>
              <a:t>i =1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 i="1" baseline="-25000">
                <a:ea typeface="ＭＳ Ｐゴシック" pitchFamily="34" charset="-128"/>
              </a:rPr>
              <a:t>i</a:t>
            </a:r>
            <a:r>
              <a:rPr lang="fr-CA" sz="1800">
                <a:ea typeface="ＭＳ Ｐゴシック" pitchFamily="34" charset="-128"/>
              </a:rPr>
              <a:t> | </a:t>
            </a:r>
            <a:r>
              <a:rPr lang="fr-CA" sz="1800" i="1">
                <a:ea typeface="ＭＳ Ｐゴシック" pitchFamily="34" charset="-128"/>
              </a:rPr>
              <a:t>Parents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 i="1" baseline="-25000">
                <a:ea typeface="ＭＳ Ｐゴシック" pitchFamily="34" charset="-128"/>
              </a:rPr>
              <a:t>i</a:t>
            </a:r>
            <a:r>
              <a:rPr lang="fr-CA" sz="1800">
                <a:ea typeface="ＭＳ Ｐゴシック" pitchFamily="34" charset="-128"/>
              </a:rPr>
              <a:t>))   (par construction)</a:t>
            </a:r>
          </a:p>
          <a:p>
            <a:pPr marL="457200" indent="-457200" eaLnBrk="1" hangingPunct="1">
              <a:buFont typeface="Lucida Grande" charset="0"/>
              <a:buNone/>
            </a:pPr>
            <a:endParaRPr lang="fr-CA" sz="1800">
              <a:ea typeface="ＭＳ Ｐゴシック" pitchFamily="34" charset="-128"/>
            </a:endParaRPr>
          </a:p>
          <a:p>
            <a:pPr marL="457200" indent="-457200" eaLnBrk="1" hangingPunct="1"/>
            <a:r>
              <a:rPr lang="fr-CA" altLang="ko-KR">
                <a:ea typeface="ＭＳ Ｐゴシック" pitchFamily="34" charset="-128"/>
              </a:rPr>
              <a:t>Pour construire un bon RB, sa structure doit refléter les indépendances conditionnelles du problème</a:t>
            </a:r>
          </a:p>
          <a:p>
            <a:pPr marL="457200" indent="-457200" eaLnBrk="1" hangingPunct="1">
              <a:buFont typeface="Lucida Grande" charset="0"/>
              <a:buNone/>
            </a:pPr>
            <a:endParaRPr lang="fr-CA" altLang="ko-KR">
              <a:ea typeface="ＭＳ Ｐゴシック" pitchFamily="34" charset="-128"/>
            </a:endParaRPr>
          </a:p>
          <a:p>
            <a:pPr marL="457200" indent="-457200" eaLnBrk="1" hangingPunct="1"/>
            <a:r>
              <a:rPr lang="fr-CA" altLang="ko-KR">
                <a:ea typeface="ＭＳ Ｐゴシック" pitchFamily="34" charset="-128"/>
              </a:rPr>
              <a:t>Dans quel ordre ajouter les nœuds au réseau?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mettre les « causes racines » d’abord, ensuite les nœuds qu’ils influencent directement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40075" y="3606800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n</a:t>
            </a:r>
          </a:p>
        </p:txBody>
      </p:sp>
      <p:sp>
        <p:nvSpPr>
          <p:cNvPr id="58373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8374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8375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98BEF4-58D3-4B4C-92FA-4EF453C3361E}" type="slidenum">
              <a:rPr lang="en-US" smtClean="0">
                <a:latin typeface="Calibri" pitchFamily="34" charset="0"/>
              </a:rPr>
              <a:pPr/>
              <a:t>59</a:t>
            </a:fld>
            <a:endParaRPr lang="en-US">
              <a:latin typeface="Calibri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87676" y="3251199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Applications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01444" y="1369356"/>
            <a:ext cx="4580966" cy="1396895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Diagnostique : P(</a:t>
            </a:r>
            <a:r>
              <a:rPr lang="fr-CA" altLang="ko-KR" dirty="0">
                <a:solidFill>
                  <a:srgbClr val="FF0000"/>
                </a:solidFill>
                <a:ea typeface="ＭＳ Ｐゴシック" pitchFamily="34" charset="-128"/>
              </a:rPr>
              <a:t>Causes </a:t>
            </a:r>
            <a:r>
              <a:rPr lang="fr-CA" altLang="ko-KR" dirty="0">
                <a:ea typeface="ＭＳ Ｐゴシック" pitchFamily="34" charset="-128"/>
              </a:rPr>
              <a:t>| Symptômes)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Prédiction : P(</a:t>
            </a:r>
            <a:r>
              <a:rPr lang="fr-CA" altLang="ko-KR" dirty="0" err="1">
                <a:solidFill>
                  <a:srgbClr val="FF0000"/>
                </a:solidFill>
                <a:ea typeface="ＭＳ Ｐゴシック" pitchFamily="34" charset="-128"/>
              </a:rPr>
              <a:t>Symptomes</a:t>
            </a:r>
            <a:r>
              <a:rPr lang="fr-CA" altLang="ko-KR" dirty="0">
                <a:ea typeface="ＭＳ Ｐゴシック" pitchFamily="34" charset="-128"/>
              </a:rPr>
              <a:t> | Causes)</a:t>
            </a:r>
          </a:p>
          <a:p>
            <a:pPr eaLnBrk="1" hangingPunct="1">
              <a:spcBef>
                <a:spcPts val="0"/>
              </a:spcBef>
            </a:pPr>
            <a:r>
              <a:rPr lang="fr-CA" altLang="ko-KR" dirty="0">
                <a:ea typeface="ＭＳ Ｐゴシック" pitchFamily="34" charset="-128"/>
              </a:rPr>
              <a:t>Classification : max P(</a:t>
            </a:r>
            <a:r>
              <a:rPr lang="fr-CA" altLang="ko-KR" dirty="0">
                <a:solidFill>
                  <a:srgbClr val="FF0000"/>
                </a:solidFill>
                <a:ea typeface="ＭＳ Ｐゴシック" pitchFamily="34" charset="-128"/>
              </a:rPr>
              <a:t>Classe</a:t>
            </a:r>
            <a:r>
              <a:rPr lang="fr-CA" altLang="ko-KR" dirty="0">
                <a:ea typeface="ＭＳ Ｐゴシック" pitchFamily="34" charset="-128"/>
              </a:rPr>
              <a:t> |Données)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fr-CA" altLang="ko-KR" dirty="0">
                <a:ea typeface="ＭＳ Ｐゴシック" pitchFamily="34" charset="-128"/>
              </a:rPr>
              <a:t>                                 </a:t>
            </a:r>
            <a:r>
              <a:rPr lang="fr-CA" altLang="ko-KR" sz="1400" dirty="0">
                <a:ea typeface="ＭＳ Ｐゴシック" pitchFamily="34" charset="-128"/>
              </a:rPr>
              <a:t>classe</a:t>
            </a:r>
          </a:p>
          <a:p>
            <a:pPr marL="0" indent="0" eaLnBrk="1" hangingPunct="1">
              <a:buNone/>
            </a:pPr>
            <a:r>
              <a:rPr lang="fr-CA" altLang="ko-KR" dirty="0">
                <a:ea typeface="ＭＳ Ｐゴシック" pitchFamily="34" charset="-128"/>
              </a:rPr>
              <a:t>                                  </a:t>
            </a:r>
          </a:p>
        </p:txBody>
      </p:sp>
      <p:sp>
        <p:nvSpPr>
          <p:cNvPr id="819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819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819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B2512F-E4E0-4340-8281-71541C2915A2}" type="slidenum">
              <a:rPr lang="en-US" smtClean="0">
                <a:latin typeface="Calibri" pitchFamily="34" charset="0"/>
              </a:rPr>
              <a:pPr/>
              <a:t>6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9813" y="846138"/>
            <a:ext cx="2523873" cy="2561527"/>
            <a:chOff x="5917600" y="1104979"/>
            <a:chExt cx="2628572" cy="2858854"/>
          </a:xfrm>
        </p:grpSpPr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6394644" y="1104979"/>
              <a:ext cx="1035844" cy="662954"/>
            </a:xfrm>
            <a:prstGeom prst="ellipse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i="1" dirty="0">
                  <a:latin typeface="+mn-lt"/>
                  <a:ea typeface="ＭＳ Ｐゴシック" charset="0"/>
                  <a:cs typeface="ＭＳ Ｐゴシック" charset="0"/>
                </a:rPr>
                <a:t>Cause</a:t>
              </a: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7201811" y="1710358"/>
              <a:ext cx="310028" cy="4348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i="1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5917600" y="2207594"/>
              <a:ext cx="1028700" cy="594654"/>
            </a:xfrm>
            <a:prstGeom prst="ellipse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i="1" dirty="0">
                  <a:latin typeface="+mn-lt"/>
                  <a:ea typeface="ＭＳ Ｐゴシック" charset="0"/>
                  <a:cs typeface="ＭＳ Ｐゴシック" charset="0"/>
                </a:rPr>
                <a:t>C1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>
              <a:off x="6515816" y="1710358"/>
              <a:ext cx="190500" cy="4972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i="1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7150294" y="2145255"/>
              <a:ext cx="1028700" cy="594654"/>
            </a:xfrm>
            <a:prstGeom prst="ellipse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i="1" dirty="0">
                  <a:latin typeface="+mn-lt"/>
                  <a:ea typeface="ＭＳ Ｐゴシック" charset="0"/>
                  <a:cs typeface="ＭＳ Ｐゴシック" charset="0"/>
                </a:rPr>
                <a:t>C2</a:t>
              </a: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auto">
            <a:xfrm>
              <a:off x="5932004" y="3369179"/>
              <a:ext cx="1028700" cy="594654"/>
            </a:xfrm>
            <a:prstGeom prst="ellipse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1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7510328" y="3095006"/>
              <a:ext cx="1035844" cy="662954"/>
            </a:xfrm>
            <a:prstGeom prst="ellipse">
              <a:avLst/>
            </a:prstGeom>
            <a:solidFill>
              <a:srgbClr val="33CC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i="1" dirty="0">
                  <a:latin typeface="+mn-lt"/>
                  <a:ea typeface="ＭＳ Ｐゴシック" charset="0"/>
                  <a:cs typeface="ＭＳ Ｐゴシック" charset="0"/>
                </a:rPr>
                <a:t>Symptom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6466275" y="2798454"/>
              <a:ext cx="0" cy="593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i="1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6611065" y="2780837"/>
              <a:ext cx="900773" cy="5883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i="1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873236" y="2695034"/>
              <a:ext cx="0" cy="4348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i="1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922" y="2722727"/>
            <a:ext cx="1398586" cy="104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0896" y="3766287"/>
            <a:ext cx="181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Commerce électronique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29A078-921C-48FB-9A62-6A9ECBC3BA75}"/>
              </a:ext>
            </a:extLst>
          </p:cNvPr>
          <p:cNvGrpSpPr/>
          <p:nvPr/>
        </p:nvGrpSpPr>
        <p:grpSpPr>
          <a:xfrm>
            <a:off x="457200" y="4000504"/>
            <a:ext cx="7696200" cy="2343150"/>
            <a:chOff x="457200" y="4000504"/>
            <a:chExt cx="7696200" cy="2343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00504"/>
              <a:ext cx="7696200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40BEA7-FB15-4795-821F-7B004EB5BDD9}"/>
                </a:ext>
              </a:extLst>
            </p:cNvPr>
            <p:cNvGrpSpPr/>
            <p:nvPr/>
          </p:nvGrpSpPr>
          <p:grpSpPr>
            <a:xfrm>
              <a:off x="2340244" y="4401519"/>
              <a:ext cx="1983783" cy="1864426"/>
              <a:chOff x="2340244" y="4401519"/>
              <a:chExt cx="1983783" cy="186442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2B762A-3641-49AA-B55F-0C19E2A2EA4F}"/>
                  </a:ext>
                </a:extLst>
              </p:cNvPr>
              <p:cNvSpPr/>
              <p:nvPr/>
            </p:nvSpPr>
            <p:spPr>
              <a:xfrm>
                <a:off x="2340244" y="4401519"/>
                <a:ext cx="1983783" cy="10871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4BAA8FE-DDB9-4B29-8DC7-A8A582669CF4}"/>
                  </a:ext>
                </a:extLst>
              </p:cNvPr>
              <p:cNvSpPr/>
              <p:nvPr/>
            </p:nvSpPr>
            <p:spPr>
              <a:xfrm>
                <a:off x="3332135" y="5470748"/>
                <a:ext cx="680769" cy="7951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60275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CA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
</a:t>
            </a:r>
          </a:p>
          <a:p>
            <a:pPr eaLnBrk="1" hangingPunct="1"/>
            <a:endParaRPr lang="fr-CA">
              <a:ea typeface="ＭＳ Ｐゴシック" pitchFamily="34" charset="-128"/>
            </a:endParaRPr>
          </a:p>
        </p:txBody>
      </p:sp>
      <p:sp>
        <p:nvSpPr>
          <p:cNvPr id="18438" name="Oval 12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439" name="Oval 13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5939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5940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1216DA-6130-475A-804E-EAC17A671F62}" type="slidenum">
              <a:rPr lang="en-US" smtClean="0">
                <a:latin typeface="Calibri" pitchFamily="34" charset="0"/>
              </a:rPr>
              <a:pPr/>
              <a:t>60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CA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</a:t>
            </a: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291263" y="338772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465" name="Line 39"/>
          <p:cNvSpPr>
            <a:spLocks noChangeShapeType="1"/>
          </p:cNvSpPr>
          <p:nvPr/>
        </p:nvSpPr>
        <p:spPr bwMode="auto">
          <a:xfrm>
            <a:off x="6831013" y="2643188"/>
            <a:ext cx="735012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042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042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042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57B0E-C1AC-4FDE-BB6A-4636E46C9E73}" type="slidenum">
              <a:rPr lang="en-US" smtClean="0">
                <a:latin typeface="Calibri" pitchFamily="34" charset="0"/>
              </a:rPr>
              <a:pPr/>
              <a:t>61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916488" y="4295775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6291263" y="338772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8" name="Line 39"/>
          <p:cNvSpPr>
            <a:spLocks noChangeShapeType="1"/>
          </p:cNvSpPr>
          <p:nvPr/>
        </p:nvSpPr>
        <p:spPr bwMode="auto">
          <a:xfrm>
            <a:off x="6831013" y="2643188"/>
            <a:ext cx="735012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9" name="Line 41"/>
          <p:cNvSpPr>
            <a:spLocks noChangeShapeType="1"/>
          </p:cNvSpPr>
          <p:nvPr/>
        </p:nvSpPr>
        <p:spPr bwMode="auto">
          <a:xfrm>
            <a:off x="6296025" y="2670175"/>
            <a:ext cx="165100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90" name="Line 40"/>
          <p:cNvSpPr>
            <a:spLocks noChangeShapeType="1"/>
          </p:cNvSpPr>
          <p:nvPr/>
        </p:nvSpPr>
        <p:spPr bwMode="auto">
          <a:xfrm flipH="1">
            <a:off x="7134225" y="3182938"/>
            <a:ext cx="57308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1451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145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1453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92C699-8B5C-4E7B-AC2E-67DDEC1FF969}" type="slidenum">
              <a:rPr lang="en-US" smtClean="0">
                <a:latin typeface="Calibri" pitchFamily="34" charset="0"/>
              </a:rPr>
              <a:pPr/>
              <a:t>62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Oui</a:t>
            </a:r>
            <a:r>
              <a:rPr lang="fr-CA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endParaRPr lang="fr-CA" b="1">
              <a:ea typeface="ＭＳ Ｐゴシック" pitchFamily="34" charset="-128"/>
            </a:endParaRPr>
          </a:p>
          <a:p>
            <a:pPr eaLnBrk="1" hangingPunct="1"/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C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J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M</a:t>
            </a:r>
            <a:r>
              <a:rPr lang="en-US">
                <a:ea typeface="ＭＳ Ｐゴシック" pitchFamily="34" charset="-128"/>
              </a:rPr>
              <a:t>) = </a:t>
            </a:r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)?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4916488" y="4295775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Oval 8"/>
          <p:cNvSpPr>
            <a:spLocks noChangeArrowheads="1"/>
          </p:cNvSpPr>
          <p:nvPr/>
        </p:nvSpPr>
        <p:spPr bwMode="auto">
          <a:xfrm>
            <a:off x="7394575" y="4349750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700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sz="1700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6291263" y="338772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Line 39"/>
          <p:cNvSpPr>
            <a:spLocks noChangeShapeType="1"/>
          </p:cNvSpPr>
          <p:nvPr/>
        </p:nvSpPr>
        <p:spPr bwMode="auto">
          <a:xfrm>
            <a:off x="6831013" y="2643188"/>
            <a:ext cx="735012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6" name="Line 40"/>
          <p:cNvSpPr>
            <a:spLocks noChangeShapeType="1"/>
          </p:cNvSpPr>
          <p:nvPr/>
        </p:nvSpPr>
        <p:spPr bwMode="auto">
          <a:xfrm flipH="1">
            <a:off x="5683250" y="3675063"/>
            <a:ext cx="604838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7" name="Line 41"/>
          <p:cNvSpPr>
            <a:spLocks noChangeShapeType="1"/>
          </p:cNvSpPr>
          <p:nvPr/>
        </p:nvSpPr>
        <p:spPr bwMode="auto">
          <a:xfrm>
            <a:off x="6296025" y="2670175"/>
            <a:ext cx="165100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8" name="Line 40"/>
          <p:cNvSpPr>
            <a:spLocks noChangeShapeType="1"/>
          </p:cNvSpPr>
          <p:nvPr/>
        </p:nvSpPr>
        <p:spPr bwMode="auto">
          <a:xfrm flipH="1">
            <a:off x="7134225" y="3182938"/>
            <a:ext cx="57308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77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2478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2479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280E7D-4320-420A-A269-C564824C87CD}" type="slidenum">
              <a:rPr lang="en-US" smtClean="0">
                <a:latin typeface="Calibri" pitchFamily="34" charset="0"/>
              </a:rPr>
              <a:pPr/>
              <a:t>63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Oui</a:t>
            </a:r>
            <a:r>
              <a:rPr lang="fr-CA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C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J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M</a:t>
            </a:r>
            <a:r>
              <a:rPr lang="en-US">
                <a:ea typeface="ＭＳ Ｐゴシック" pitchFamily="34" charset="-128"/>
              </a:rPr>
              <a:t>) = </a:t>
            </a:r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)?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4916488" y="4295775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Oval 8"/>
          <p:cNvSpPr>
            <a:spLocks noChangeArrowheads="1"/>
          </p:cNvSpPr>
          <p:nvPr/>
        </p:nvSpPr>
        <p:spPr bwMode="auto">
          <a:xfrm>
            <a:off x="7394575" y="4349750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700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sz="1700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6291263" y="338772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Line 39"/>
          <p:cNvSpPr>
            <a:spLocks noChangeShapeType="1"/>
          </p:cNvSpPr>
          <p:nvPr/>
        </p:nvSpPr>
        <p:spPr bwMode="auto">
          <a:xfrm>
            <a:off x="6831013" y="2643188"/>
            <a:ext cx="735012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6" name="Line 40"/>
          <p:cNvSpPr>
            <a:spLocks noChangeShapeType="1"/>
          </p:cNvSpPr>
          <p:nvPr/>
        </p:nvSpPr>
        <p:spPr bwMode="auto">
          <a:xfrm flipH="1">
            <a:off x="5683250" y="3675063"/>
            <a:ext cx="604838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7" name="Line 41"/>
          <p:cNvSpPr>
            <a:spLocks noChangeShapeType="1"/>
          </p:cNvSpPr>
          <p:nvPr/>
        </p:nvSpPr>
        <p:spPr bwMode="auto">
          <a:xfrm>
            <a:off x="6296025" y="2670175"/>
            <a:ext cx="165100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18" name="Line 40"/>
          <p:cNvSpPr>
            <a:spLocks noChangeShapeType="1"/>
          </p:cNvSpPr>
          <p:nvPr/>
        </p:nvSpPr>
        <p:spPr bwMode="auto">
          <a:xfrm flipH="1">
            <a:off x="7134225" y="3182938"/>
            <a:ext cx="57308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501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350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3503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FE3307-D026-4EB0-A96D-89FCF86C5382}" type="slidenum">
              <a:rPr lang="en-US" smtClean="0">
                <a:latin typeface="Calibri" pitchFamily="34" charset="0"/>
              </a:rPr>
              <a:pPr/>
              <a:t>64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Supposons qu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on ordonne les variables comme suit</a:t>
            </a:r>
            <a:r>
              <a:rPr lang="fr-FR">
                <a:ea typeface="ＭＳ Ｐゴシック" pitchFamily="34" charset="-128"/>
              </a:rPr>
              <a:t> :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S</a:t>
            </a:r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Oui</a:t>
            </a:r>
            <a:r>
              <a:rPr lang="fr-CA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C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J</a:t>
            </a:r>
            <a:r>
              <a:rPr lang="en-US">
                <a:ea typeface="ＭＳ Ｐゴシック" pitchFamily="34" charset="-128"/>
              </a:rPr>
              <a:t>,</a:t>
            </a:r>
            <a:r>
              <a:rPr lang="en-US" i="1">
                <a:ea typeface="ＭＳ Ｐゴシック" pitchFamily="34" charset="-128"/>
              </a:rPr>
              <a:t>M</a:t>
            </a:r>
            <a:r>
              <a:rPr lang="en-US">
                <a:ea typeface="ＭＳ Ｐゴシック" pitchFamily="34" charset="-128"/>
              </a:rPr>
              <a:t>) = </a:t>
            </a:r>
            <a:r>
              <a:rPr lang="en-US" i="1">
                <a:ea typeface="ＭＳ Ｐゴシック" pitchFamily="34" charset="-128"/>
              </a:rPr>
              <a:t>P</a:t>
            </a:r>
            <a:r>
              <a:rPr lang="en-US">
                <a:ea typeface="ＭＳ Ｐゴシック" pitchFamily="34" charset="-128"/>
              </a:rPr>
              <a:t>(</a:t>
            </a:r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|</a:t>
            </a:r>
            <a:r>
              <a:rPr lang="en-US" i="1">
                <a:ea typeface="ＭＳ Ｐゴシック" pitchFamily="34" charset="-128"/>
              </a:rPr>
              <a:t>A</a:t>
            </a:r>
            <a:r>
              <a:rPr lang="en-US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Non</a:t>
            </a:r>
          </a:p>
          <a:p>
            <a:pPr eaLnBrk="1" hangingPunct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J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M</a:t>
            </a:r>
            <a:r>
              <a:rPr lang="fr-CA">
                <a:ea typeface="ＭＳ Ｐゴシック" pitchFamily="34" charset="-128"/>
              </a:rPr>
              <a:t>) =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S</a:t>
            </a:r>
            <a:r>
              <a:rPr lang="fr-CA">
                <a:ea typeface="ＭＳ Ｐゴシック" pitchFamily="34" charset="-128"/>
              </a:rPr>
              <a:t>|</a:t>
            </a:r>
            <a:r>
              <a:rPr lang="fr-CA" i="1">
                <a:ea typeface="ＭＳ Ｐゴシック" pitchFamily="34" charset="-128"/>
              </a:rPr>
              <a:t>A</a:t>
            </a:r>
            <a:r>
              <a:rPr lang="fr-CA">
                <a:ea typeface="ＭＳ Ｐゴシック" pitchFamily="34" charset="-128"/>
              </a:rPr>
              <a:t>,</a:t>
            </a:r>
            <a:r>
              <a:rPr lang="fr-CA" i="1">
                <a:ea typeface="ＭＳ Ｐゴシック" pitchFamily="34" charset="-128"/>
              </a:rPr>
              <a:t>C</a:t>
            </a:r>
            <a:r>
              <a:rPr lang="fr-CA">
                <a:ea typeface="ＭＳ Ｐゴシック" pitchFamily="34" charset="-128"/>
              </a:rPr>
              <a:t>)? </a:t>
            </a:r>
            <a:r>
              <a:rPr lang="fr-CA" b="1">
                <a:ea typeface="ＭＳ Ｐゴシック" pitchFamily="34" charset="-128"/>
              </a:rPr>
              <a:t>Oui</a:t>
            </a: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4916488" y="4295775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517" name="Oval 8"/>
          <p:cNvSpPr>
            <a:spLocks noChangeArrowheads="1"/>
          </p:cNvSpPr>
          <p:nvPr/>
        </p:nvSpPr>
        <p:spPr bwMode="auto">
          <a:xfrm>
            <a:off x="7394575" y="4349750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700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sz="1700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6291263" y="338772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7539038" y="2806700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5872163" y="221138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sz="1700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sz="1700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9" name="Line 39"/>
          <p:cNvSpPr>
            <a:spLocks noChangeShapeType="1"/>
          </p:cNvSpPr>
          <p:nvPr/>
        </p:nvSpPr>
        <p:spPr bwMode="auto">
          <a:xfrm>
            <a:off x="6831013" y="2643188"/>
            <a:ext cx="735012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Line 41"/>
          <p:cNvSpPr>
            <a:spLocks noChangeShapeType="1"/>
          </p:cNvSpPr>
          <p:nvPr/>
        </p:nvSpPr>
        <p:spPr bwMode="auto">
          <a:xfrm>
            <a:off x="7143750" y="3786188"/>
            <a:ext cx="681038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42" name="Line 41"/>
          <p:cNvSpPr>
            <a:spLocks noChangeShapeType="1"/>
          </p:cNvSpPr>
          <p:nvPr/>
        </p:nvSpPr>
        <p:spPr bwMode="auto">
          <a:xfrm>
            <a:off x="6296025" y="2670175"/>
            <a:ext cx="165100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Line 40"/>
          <p:cNvSpPr>
            <a:spLocks noChangeShapeType="1"/>
          </p:cNvSpPr>
          <p:nvPr/>
        </p:nvSpPr>
        <p:spPr bwMode="auto">
          <a:xfrm flipH="1">
            <a:off x="7134225" y="3182938"/>
            <a:ext cx="57308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44" name="Line 38"/>
          <p:cNvSpPr>
            <a:spLocks noChangeShapeType="1"/>
          </p:cNvSpPr>
          <p:nvPr/>
        </p:nvSpPr>
        <p:spPr bwMode="auto">
          <a:xfrm>
            <a:off x="6219825" y="4521200"/>
            <a:ext cx="12160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52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452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452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9F16BB-339E-4B83-B6E2-C02A6A3F6A61}" type="slidenum">
              <a:rPr lang="en-US" smtClean="0">
                <a:latin typeface="Calibri" pitchFamily="34" charset="0"/>
              </a:rPr>
              <a:pPr/>
              <a:t>65</a:t>
            </a:fld>
            <a:endParaRPr lang="en-US">
              <a:latin typeface="Calibri" pitchFamily="34" charset="0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flipH="1">
            <a:off x="5683250" y="3675063"/>
            <a:ext cx="604838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 sz="170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ea typeface="ＭＳ Ｐゴシック" pitchFamily="34" charset="-128"/>
              </a:rPr>
              <a:t>Déterminer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indépendance conditionnelle est très difficile dans le sens non causal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par exemple, en médecine, souvent les experts préfèrent donner des probabilités dans le sens causal (pathologie → symptôme) plutôt que dans le sens diagnostique</a:t>
            </a:r>
          </a:p>
          <a:p>
            <a:pPr lvl="1" eaLnBrk="1" hangingPunct="1"/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Un réseau avec des dépendances diagnostiques (effet → cause) est généralement moins compacte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dans le cas présent</a:t>
            </a:r>
            <a:r>
              <a:rPr lang="fr-FR" dirty="0">
                <a:ea typeface="ＭＳ Ｐゴシック" pitchFamily="34" charset="-128"/>
              </a:rPr>
              <a:t> :</a:t>
            </a:r>
            <a:r>
              <a:rPr lang="fr-CA" dirty="0">
                <a:ea typeface="ＭＳ Ｐゴシック" pitchFamily="34" charset="-128"/>
              </a:rPr>
              <a:t> 1 + 2 + 4 + 2 + 4 = 13 nombres pour représenter les tables de probabilité conditionnelle du réseau au lieu de 10 pour la première version</a:t>
            </a:r>
          </a:p>
        </p:txBody>
      </p:sp>
      <p:sp>
        <p:nvSpPr>
          <p:cNvPr id="6554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554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554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8EEC52-D1AB-442E-910D-86AB73D224A7}" type="slidenum">
              <a:rPr lang="en-US" smtClean="0">
                <a:latin typeface="Calibri" pitchFamily="34" charset="0"/>
              </a:rPr>
              <a:pPr/>
              <a:t>66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B579-DC45-40B9-A844-1FA18A66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RB pour évaluation des applications pour l’assurance auto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40C4-5884-4405-8ED7-661B7213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8CCB-20FE-4501-8077-7EA0C82C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Hugo Lrochelle et Froduald Kabanza</a:t>
            </a: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D1358-9103-419A-AA28-99F20ABC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67</a:t>
            </a:fld>
            <a:endParaRPr lang="fr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4908C-FF9C-4133-AF40-AB7D74C5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7" y="1566669"/>
            <a:ext cx="7746286" cy="47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2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Arial" pitchFamily="34" charset="0"/>
                <a:ea typeface="ＭＳ Ｐゴシック" pitchFamily="34" charset="-128"/>
              </a:rPr>
              <a:t>Résumé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 RB est un graphe orienté, acyclique, représentant des connaissances causales, et reflétant les dépendances conditionnelles entre des variables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La topologie du réseau (arcs entres les variables) et les TPC donnent une représentation compacte de la distribution conjointe des probabilités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connaissances du réseau (liens de causalité et probabilités) sont généralement obtenus avec l’aide d’un expert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pour des applications concrètes, ceci peut être très laborieux</a:t>
            </a:r>
          </a:p>
          <a:p>
            <a:pPr lvl="1" eaLnBrk="1" hangingPunct="1">
              <a:buFont typeface="Wingdings" pitchFamily="2" charset="2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76804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7680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76806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8C364A-AAD9-42E9-A46C-2F2F452C12AB}" type="slidenum">
              <a:rPr lang="en-US" smtClean="0">
                <a:latin typeface="Calibri" pitchFamily="34" charset="0"/>
              </a:rPr>
              <a:pPr/>
              <a:t>68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Vous devriez être capable de...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53346"/>
            <a:ext cx="8261350" cy="5285554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Décrire ce 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est un réseau bayésien :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est-ce que la topologie représente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quelle est la distribution conjointe associée à un réseau bayésien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Étant donné un réseau bayésien :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calculer une probabilité conjointe, marginale, conditionnelle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dire si deux variables sont (conditionnellement) indépendantes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Décrire l’inférence par énumération exacte</a:t>
            </a:r>
          </a:p>
          <a:p>
            <a:pPr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Décrire la méthode de rejet pour l’inférence dans un RB</a:t>
            </a:r>
          </a:p>
        </p:txBody>
      </p:sp>
      <p:sp>
        <p:nvSpPr>
          <p:cNvPr id="78852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78853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78854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517213D-94F8-4802-8272-CA9F44C66ACF}" type="slidenum">
              <a:rPr lang="en-US" smtClean="0">
                <a:latin typeface="Calibri" pitchFamily="34" charset="0"/>
              </a:rPr>
              <a:pPr/>
              <a:t>69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Considérons la situation suivante</a:t>
            </a:r>
            <a:r>
              <a:rPr lang="fr-FR" altLang="ko-KR">
                <a:ea typeface="ＭＳ Ｐゴシック" pitchFamily="34" charset="-128"/>
              </a:rPr>
              <a:t> :</a:t>
            </a:r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je suis au travail, et mes voisins Marie et Jean m’ont promis de m’appeler chaque fois que mon alarme sonne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mon voisin Jean m’appelle pour me dire que mon alarme sonne</a:t>
            </a:r>
          </a:p>
          <a:p>
            <a:pPr lvl="2" eaLnBrk="1" hangingPunct="1"/>
            <a:r>
              <a:rPr lang="fr-CA" altLang="ko-KR">
                <a:ea typeface="ＭＳ Ｐゴシック" pitchFamily="34" charset="-128"/>
              </a:rPr>
              <a:t>parfois il confond l’alarme avec la sonnerie du téléphone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par contre ma voisine Marie ne m’appelle pas toujours</a:t>
            </a:r>
          </a:p>
          <a:p>
            <a:pPr lvl="2" eaLnBrk="1" hangingPunct="1"/>
            <a:r>
              <a:rPr lang="fr-CA" altLang="ko-KR">
                <a:ea typeface="ＭＳ Ｐゴシック" pitchFamily="34" charset="-128"/>
              </a:rPr>
              <a:t>parfois elle met la musique trop fort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parfois mon alarme se met à sonner lorsqu’il y a de légers séismes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comment conclure qu’il y a ou non un cambriolage chez moi</a:t>
            </a:r>
            <a:r>
              <a:rPr lang="fr-FR" altLang="ko-KR">
                <a:ea typeface="ＭＳ Ｐゴシック" pitchFamily="34" charset="-128"/>
              </a:rPr>
              <a:t>?</a:t>
            </a:r>
            <a:endParaRPr lang="fr-CA" altLang="ko-KR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On peut représenter ce problème par un RB</a:t>
            </a:r>
          </a:p>
        </p:txBody>
      </p:sp>
      <p:sp>
        <p:nvSpPr>
          <p:cNvPr id="1331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331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331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AF9252-0965-490C-AEF6-F020604D5EC8}" type="slidenum">
              <a:rPr lang="en-US" smtClean="0">
                <a:latin typeface="Calibri" pitchFamily="34" charset="0"/>
              </a:rPr>
              <a:pPr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2" y="394693"/>
            <a:ext cx="8683625" cy="704601"/>
          </a:xfrm>
        </p:spPr>
        <p:txBody>
          <a:bodyPr/>
          <a:lstStyle/>
          <a:p>
            <a:pPr eaLnBrk="1" hangingPunct="1"/>
            <a:r>
              <a:rPr lang="fr-CA" altLang="en-US" dirty="0">
                <a:latin typeface="Arial" pitchFamily="34" charset="0"/>
                <a:ea typeface="ＭＳ Ｐゴシック" pitchFamily="34" charset="-128"/>
              </a:rPr>
              <a:t>Sujets couverts par le cours</a:t>
            </a:r>
          </a:p>
        </p:txBody>
      </p:sp>
      <p:sp>
        <p:nvSpPr>
          <p:cNvPr id="22533" name="Espace réservé du pied de page 13"/>
          <p:cNvSpPr>
            <a:spLocks noGrp="1"/>
          </p:cNvSpPr>
          <p:nvPr>
            <p:ph type="ftr" sz="quarter" idx="10"/>
          </p:nvPr>
        </p:nvSpPr>
        <p:spPr bwMode="auto">
          <a:xfrm>
            <a:off x="3695679" y="6350985"/>
            <a:ext cx="3158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>
                <a:latin typeface="Calibri" pitchFamily="34" charset="0"/>
              </a:rPr>
              <a:t> Hugo Lrochelle et Froduald Kabanza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534" name="Espace réservé du numéro de diapositive 14"/>
          <p:cNvSpPr>
            <a:spLocks noGrp="1"/>
          </p:cNvSpPr>
          <p:nvPr>
            <p:ph type="sldNum" sz="quarter" idx="11"/>
          </p:nvPr>
        </p:nvSpPr>
        <p:spPr bwMode="auto">
          <a:xfrm>
            <a:off x="7920037" y="6452325"/>
            <a:ext cx="744676" cy="239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ECBA33-07FD-491C-887E-917C796CBFBD}" type="slidenum">
              <a:rPr lang="en-US" altLang="en-US" smtClean="0">
                <a:latin typeface="Calibri" pitchFamily="34" charset="0"/>
              </a:rPr>
              <a:pPr/>
              <a:t>70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2532" name="Espace réservé de la date 12"/>
          <p:cNvSpPr>
            <a:spLocks noGrp="1"/>
          </p:cNvSpPr>
          <p:nvPr>
            <p:ph type="dt" sz="half" idx="12"/>
          </p:nvPr>
        </p:nvSpPr>
        <p:spPr bwMode="auto">
          <a:xfrm>
            <a:off x="315771" y="63969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alibri" pitchFamily="34" charset="0"/>
              </a:rPr>
              <a:t>IFT615</a:t>
            </a:r>
          </a:p>
        </p:txBody>
      </p:sp>
      <p:cxnSp>
        <p:nvCxnSpPr>
          <p:cNvPr id="24" name="Connecteur droit avec flèche 23"/>
          <p:cNvCxnSpPr>
            <a:cxnSpLocks noChangeShapeType="1"/>
            <a:stCxn id="9" idx="0"/>
          </p:cNvCxnSpPr>
          <p:nvPr/>
        </p:nvCxnSpPr>
        <p:spPr bwMode="auto">
          <a:xfrm flipV="1">
            <a:off x="4079529" y="3787429"/>
            <a:ext cx="179193" cy="40080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7" name="Connecteur droit avec flèche 46"/>
          <p:cNvCxnSpPr>
            <a:cxnSpLocks noChangeShapeType="1"/>
            <a:endCxn id="8" idx="2"/>
          </p:cNvCxnSpPr>
          <p:nvPr/>
        </p:nvCxnSpPr>
        <p:spPr bwMode="auto">
          <a:xfrm flipH="1" flipV="1">
            <a:off x="2925635" y="3763545"/>
            <a:ext cx="770044" cy="41029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31013" y="4188230"/>
            <a:ext cx="109703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agents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intelligents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82744" y="3247650"/>
            <a:ext cx="143468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Raisonnement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logique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19320" y="3178770"/>
            <a:ext cx="141263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Apprentissage 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automatique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43242" y="5378635"/>
            <a:ext cx="201025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Processus de décision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de </a:t>
            </a:r>
            <a:r>
              <a:rPr lang="fr-CA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Markov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38452" y="4173834"/>
            <a:ext cx="1473545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Planification et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jeu compétitifs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8487" y="5177928"/>
            <a:ext cx="168151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Recherche heuristique locale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19472" y="4247780"/>
            <a:ext cx="1850526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Recherche heuristique globale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57303" y="5874100"/>
            <a:ext cx="125675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Éthique et IA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50329" y="3193344"/>
            <a:ext cx="138820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Raisonnement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probabiliste</a:t>
            </a:r>
            <a:endParaRPr lang="fr-FR" sz="1600" dirty="0">
              <a:latin typeface="+mn-lt"/>
              <a:ea typeface="+mn-ea"/>
            </a:endParaRPr>
          </a:p>
        </p:txBody>
      </p:sp>
      <p:cxnSp>
        <p:nvCxnSpPr>
          <p:cNvPr id="27" name="Connecteur droit avec flèche 26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4628044" y="4480618"/>
            <a:ext cx="491428" cy="5955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0" name="Connecteur droit avec flèche 29"/>
          <p:cNvCxnSpPr>
            <a:cxnSpLocks noChangeShapeType="1"/>
            <a:endCxn id="13" idx="1"/>
          </p:cNvCxnSpPr>
          <p:nvPr/>
        </p:nvCxnSpPr>
        <p:spPr bwMode="auto">
          <a:xfrm>
            <a:off x="4554040" y="4834342"/>
            <a:ext cx="734447" cy="63597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  <a:stCxn id="9" idx="2"/>
          </p:cNvCxnSpPr>
          <p:nvPr/>
        </p:nvCxnSpPr>
        <p:spPr bwMode="auto">
          <a:xfrm>
            <a:off x="4079529" y="4773005"/>
            <a:ext cx="70699" cy="111505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1" name="Connecteur droit avec flèche 40"/>
          <p:cNvCxnSpPr>
            <a:cxnSpLocks noChangeShapeType="1"/>
            <a:stCxn id="9" idx="1"/>
            <a:endCxn id="12" idx="3"/>
          </p:cNvCxnSpPr>
          <p:nvPr/>
        </p:nvCxnSpPr>
        <p:spPr bwMode="auto">
          <a:xfrm flipH="1" flipV="1">
            <a:off x="2911997" y="4466222"/>
            <a:ext cx="619016" cy="14396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 flipH="1">
            <a:off x="3340559" y="4745214"/>
            <a:ext cx="498629" cy="78485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88" name="Connecteur droit avec flèche 87"/>
          <p:cNvCxnSpPr>
            <a:cxnSpLocks noChangeShapeType="1"/>
          </p:cNvCxnSpPr>
          <p:nvPr/>
        </p:nvCxnSpPr>
        <p:spPr bwMode="auto">
          <a:xfrm flipV="1">
            <a:off x="4612868" y="3813367"/>
            <a:ext cx="813386" cy="39306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48" name="Rectangle 96">
            <a:extLst>
              <a:ext uri="{FF2B5EF4-FFF2-40B4-BE49-F238E27FC236}">
                <a16:creationId xmlns:a16="http://schemas.microsoft.com/office/drawing/2014/main" id="{BFB80F63-8F2A-4533-97C3-E8A2F927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59" y="1241513"/>
            <a:ext cx="1767217" cy="4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rgbClr val="FF6600"/>
                </a:solidFill>
                <a:latin typeface="Calibri" panose="020F0502020204030204" pitchFamily="34" charset="0"/>
              </a:rPr>
              <a:t>Applications</a:t>
            </a:r>
            <a:endParaRPr lang="fr-FR" altLang="en-US" b="1" dirty="0">
              <a:solidFill>
                <a:srgbClr val="FF6600"/>
              </a:solidFill>
            </a:endParaRP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6263D7BB-937B-4ED3-AE74-64C49812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868" y="924631"/>
            <a:ext cx="3276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chemeClr val="accent1"/>
                </a:solidFill>
                <a:latin typeface="Calibri" panose="020F0502020204030204" pitchFamily="34" charset="0"/>
              </a:rPr>
              <a:t>Concepts et algorithmes</a:t>
            </a:r>
            <a:endParaRPr lang="fr-FR" altLang="en-US" b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B8FEE-ABF2-4A01-B9AE-1C57245F009D}"/>
              </a:ext>
            </a:extLst>
          </p:cNvPr>
          <p:cNvGrpSpPr/>
          <p:nvPr/>
        </p:nvGrpSpPr>
        <p:grpSpPr>
          <a:xfrm>
            <a:off x="2925636" y="2015629"/>
            <a:ext cx="5528908" cy="1163142"/>
            <a:chOff x="2121331" y="2015628"/>
            <a:chExt cx="6333211" cy="1187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F5C7C8-A155-4511-99B5-F0C7044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531" y="2015628"/>
              <a:ext cx="1069011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600" dirty="0">
                  <a:latin typeface="Calibri" charset="0"/>
                </a:rPr>
                <a:t>V</a:t>
              </a:r>
              <a:r>
                <a:rPr lang="fr-CA" altLang="ko-KR" sz="1600" dirty="0">
                  <a:latin typeface="Calibri" charset="0"/>
                  <a:ea typeface="+mn-ea"/>
                </a:rPr>
                <a:t>ision par </a:t>
              </a:r>
            </a:p>
            <a:p>
              <a:pPr algn="ctr">
                <a:defRPr/>
              </a:pPr>
              <a:r>
                <a:rPr lang="fr-CA" altLang="ko-KR" sz="1600" dirty="0">
                  <a:latin typeface="Calibri" charset="0"/>
                  <a:ea typeface="+mn-ea"/>
                </a:rPr>
                <a:t>ordinateur</a:t>
              </a:r>
              <a:endParaRPr lang="fr-FR" sz="1600" dirty="0">
                <a:latin typeface="+mn-lt"/>
                <a:ea typeface="+mn-ea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190EDA56-222D-419F-BA7A-13282E10550F}"/>
                </a:ext>
              </a:extLst>
            </p:cNvPr>
            <p:cNvCxnSpPr>
              <a:cxnSpLocks/>
              <a:stCxn id="8" idx="0"/>
              <a:endCxn id="45" idx="0"/>
            </p:cNvCxnSpPr>
            <p:nvPr/>
          </p:nvCxnSpPr>
          <p:spPr>
            <a:xfrm rot="5400000" flipH="1" flipV="1">
              <a:off x="4426926" y="-289966"/>
              <a:ext cx="1187517" cy="5798707"/>
            </a:xfrm>
            <a:prstGeom prst="curvedConnector3">
              <a:avLst>
                <a:gd name="adj1" fmla="val 119654"/>
              </a:avLst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3C5B1-5776-4650-8EF8-E56C7045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48" y="3157044"/>
            <a:ext cx="1508233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 err="1">
                <a:latin typeface="Calibri" charset="0"/>
              </a:rPr>
              <a:t>Traitemen</a:t>
            </a:r>
            <a:r>
              <a:rPr lang="fr-FR" altLang="ko-KR" sz="1600" dirty="0"/>
              <a:t>t du</a:t>
            </a:r>
          </a:p>
          <a:p>
            <a:pPr algn="ctr">
              <a:defRPr/>
            </a:pPr>
            <a:r>
              <a:rPr lang="fr-FR" altLang="ko-KR" sz="1600" dirty="0">
                <a:latin typeface="Calibri" charset="0"/>
              </a:rPr>
              <a:t>Langage naturel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0636592-C669-454E-BACB-0C0B57088A9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373609" y="2475292"/>
            <a:ext cx="1591419" cy="35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253E61-5A40-41FD-92D0-C00B4013A4B5}"/>
              </a:ext>
            </a:extLst>
          </p:cNvPr>
          <p:cNvSpPr txBox="1"/>
          <p:nvPr/>
        </p:nvSpPr>
        <p:spPr>
          <a:xfrm>
            <a:off x="689456" y="1703138"/>
            <a:ext cx="255480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/>
              <a:t>- </a:t>
            </a:r>
            <a:r>
              <a:rPr lang="en-CA" dirty="0" err="1"/>
              <a:t>Classifieur</a:t>
            </a:r>
            <a:r>
              <a:rPr lang="en-CA" dirty="0"/>
              <a:t> </a:t>
            </a:r>
            <a:r>
              <a:rPr lang="en-CA" dirty="0" err="1"/>
              <a:t>bayésien</a:t>
            </a:r>
            <a:r>
              <a:rPr lang="en-CA" dirty="0"/>
              <a:t> naïf</a:t>
            </a:r>
          </a:p>
          <a:p>
            <a:r>
              <a:rPr lang="en-CA" dirty="0"/>
              <a:t>- </a:t>
            </a:r>
            <a:r>
              <a:rPr lang="en-CA" dirty="0" err="1"/>
              <a:t>Réseau</a:t>
            </a:r>
            <a:r>
              <a:rPr lang="en-CA" dirty="0"/>
              <a:t> </a:t>
            </a:r>
            <a:r>
              <a:rPr lang="en-CA" dirty="0" err="1"/>
              <a:t>bayésien</a:t>
            </a:r>
            <a:endParaRPr lang="en-US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20F8457-23DB-42D2-ACD3-C9355AD6FD58}"/>
              </a:ext>
            </a:extLst>
          </p:cNvPr>
          <p:cNvCxnSpPr>
            <a:cxnSpLocks/>
            <a:stCxn id="16" idx="0"/>
            <a:endCxn id="3" idx="2"/>
          </p:cNvCxnSpPr>
          <p:nvPr/>
        </p:nvCxnSpPr>
        <p:spPr>
          <a:xfrm rot="16200000" flipV="1">
            <a:off x="2783707" y="1532620"/>
            <a:ext cx="843875" cy="24775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3AB0-E339-0477-8EBD-4150D469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3117229"/>
            <a:ext cx="8229600" cy="1143000"/>
          </a:xfrm>
        </p:spPr>
        <p:txBody>
          <a:bodyPr/>
          <a:lstStyle/>
          <a:p>
            <a:r>
              <a:rPr lang="en-CA" dirty="0"/>
              <a:t>LA PARTIE SUIVANTE N’EST PAS COUVERTE POUR LES EXAMENS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FC85-3230-5D7F-09F4-3A5DC81D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B750-63F9-AA49-6F79-56BA952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Hugo Lrochelle et Froduald Kabanza</a:t>
            </a:r>
            <a:endParaRPr lang="fr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E04D-5BCC-E6A4-EA41-D7E5A4F5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71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7211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Génération automatique de la structure du RB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Quoi faire si on n’a pas accès à un expert pour nous donner un bon graphe de RB ?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peut aussi tenter d’obtenir la structure du RB à partir de données, à l’aide de la recherche locale (par exemple </a:t>
            </a:r>
            <a:r>
              <a:rPr lang="fr-CA" altLang="ko-KR" i="1" dirty="0">
                <a:ea typeface="ＭＳ Ｐゴシック" pitchFamily="34" charset="-128"/>
              </a:rPr>
              <a:t>Hill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 err="1">
                <a:ea typeface="ＭＳ Ｐゴシック" pitchFamily="34" charset="-128"/>
              </a:rPr>
              <a:t>Climbing</a:t>
            </a:r>
            <a:r>
              <a:rPr lang="fr-CA" altLang="ko-KR" dirty="0">
                <a:ea typeface="ＭＳ Ｐゴシック" pitchFamily="34" charset="-128"/>
              </a:rPr>
              <a:t> que nous verrons plus tard dans le cours) :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on débute avec un </a:t>
            </a:r>
            <a:r>
              <a:rPr lang="fr-CA" altLang="ko-KR" b="1" dirty="0">
                <a:ea typeface="ＭＳ Ｐゴシック" pitchFamily="34" charset="-128"/>
              </a:rPr>
              <a:t>graphe acyclique aléatoire </a:t>
            </a:r>
            <a:r>
              <a:rPr lang="fr-CA" altLang="ko-KR" dirty="0">
                <a:ea typeface="ＭＳ Ｐゴシック" pitchFamily="34" charset="-128"/>
              </a:rPr>
              <a:t>comme graphe courant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on </a:t>
            </a:r>
            <a:r>
              <a:rPr lang="fr-CA" altLang="ko-KR" b="1" dirty="0">
                <a:ea typeface="ＭＳ Ｐゴシック" pitchFamily="34" charset="-128"/>
              </a:rPr>
              <a:t>obtient ses tables de probabilités </a:t>
            </a:r>
            <a:r>
              <a:rPr lang="fr-CA" altLang="ko-KR" dirty="0">
                <a:ea typeface="ＭＳ Ｐゴシック" pitchFamily="34" charset="-128"/>
              </a:rPr>
              <a:t>à partir des fréquences d’observation du graphe courant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on utilise la recherche locale pour </a:t>
            </a:r>
            <a:r>
              <a:rPr lang="fr-CA" altLang="ko-KR" b="1" dirty="0">
                <a:ea typeface="ＭＳ Ｐゴシック" pitchFamily="34" charset="-128"/>
              </a:rPr>
              <a:t>générer des graphes successeurs </a:t>
            </a:r>
            <a:r>
              <a:rPr lang="fr-CA" altLang="ko-KR" dirty="0">
                <a:ea typeface="ＭＳ Ｐゴシック" pitchFamily="34" charset="-128"/>
              </a:rPr>
              <a:t>du graphe courant</a:t>
            </a:r>
          </a:p>
          <a:p>
            <a:pPr marL="1257300" lvl="2" indent="-342900" eaLnBrk="1" hangingPunct="1">
              <a:buFont typeface="Calibri" pitchFamily="34" charset="0"/>
              <a:buAutoNum type="arabicPeriod" startAt="4"/>
            </a:pPr>
            <a:r>
              <a:rPr lang="fr-CA" altLang="ko-KR" dirty="0">
                <a:ea typeface="ＭＳ Ｐゴシック" pitchFamily="34" charset="-128"/>
              </a:rPr>
              <a:t>on obtient les tables de probabilités du graphe successeur</a:t>
            </a:r>
          </a:p>
          <a:p>
            <a:pPr marL="1257300" lvl="2" indent="-342900" eaLnBrk="1" hangingPunct="1">
              <a:buFont typeface="Calibri" pitchFamily="34" charset="0"/>
              <a:buAutoNum type="arabicPeriod" startAt="4"/>
            </a:pPr>
            <a:r>
              <a:rPr lang="fr-CA" altLang="ko-KR" dirty="0">
                <a:ea typeface="ＭＳ Ｐゴシック" pitchFamily="34" charset="-128"/>
              </a:rPr>
              <a:t>on remplace le graphe courant par le successeur s’il est « meilleur »</a:t>
            </a:r>
          </a:p>
          <a:p>
            <a:pPr marL="800100" lvl="1" indent="-342900" eaLnBrk="1" hangingPunct="1">
              <a:buFont typeface="Calibri" pitchFamily="34" charset="0"/>
              <a:buAutoNum type="arabicPeriod" startAt="3"/>
            </a:pPr>
            <a:r>
              <a:rPr lang="fr-CA" altLang="ko-KR" dirty="0">
                <a:ea typeface="ＭＳ Ｐゴシック" pitchFamily="34" charset="-128"/>
              </a:rPr>
              <a:t>on retourne à </a:t>
            </a:r>
            <a:r>
              <a:rPr lang="fr-CA" altLang="ko-KR" dirty="0">
                <a:solidFill>
                  <a:srgbClr val="0000FF"/>
                </a:solidFill>
                <a:ea typeface="ＭＳ Ｐゴシック" pitchFamily="34" charset="-128"/>
              </a:rPr>
              <a:t>2.</a:t>
            </a:r>
            <a:r>
              <a:rPr lang="fr-CA" altLang="ko-KR" dirty="0">
                <a:ea typeface="ＭＳ Ｐゴシック" pitchFamily="34" charset="-128"/>
              </a:rPr>
              <a:t> jusqu’à un certain critère d’arrêt</a:t>
            </a:r>
          </a:p>
          <a:p>
            <a:pPr marL="1257300" lvl="2" indent="-342900"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6861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861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861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A456852-66BE-4283-B8AB-CD0797EC6FC8}" type="slidenum">
              <a:rPr lang="en-US" smtClean="0">
                <a:latin typeface="Calibri" pitchFamily="34" charset="0"/>
              </a:rPr>
              <a:pPr/>
              <a:t>72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Génération automatique de la structure du RB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On génère des successeurs à partir des modifications au graphe suivantes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l’ajout d’un arc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la suppression d’un arc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l’inversion d’un arc</a:t>
            </a:r>
          </a:p>
        </p:txBody>
      </p:sp>
      <p:sp>
        <p:nvSpPr>
          <p:cNvPr id="6963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6963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6963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9ED803-4071-4F9C-94D1-EB5679BD10C4}" type="slidenum">
              <a:rPr lang="en-US" smtClean="0">
                <a:latin typeface="Calibri" pitchFamily="34" charset="0"/>
              </a:rPr>
              <a:pPr/>
              <a:t>73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69639" name="Grouper 5"/>
          <p:cNvGrpSpPr>
            <a:grpSpLocks/>
          </p:cNvGrpSpPr>
          <p:nvPr/>
        </p:nvGrpSpPr>
        <p:grpSpPr bwMode="auto">
          <a:xfrm>
            <a:off x="3709988" y="3698875"/>
            <a:ext cx="1306512" cy="1239838"/>
            <a:chOff x="487363" y="3354388"/>
            <a:chExt cx="3784600" cy="2600325"/>
          </a:xfrm>
        </p:grpSpPr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487363" y="5438643"/>
              <a:ext cx="1319781" cy="50941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Oval 8"/>
            <p:cNvSpPr>
              <a:spLocks noChangeArrowheads="1"/>
            </p:cNvSpPr>
            <p:nvPr/>
          </p:nvSpPr>
          <p:spPr bwMode="auto">
            <a:xfrm>
              <a:off x="2965977" y="5491914"/>
              <a:ext cx="1039271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1862326" y="4529696"/>
              <a:ext cx="1039271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3108533" y="3950366"/>
              <a:ext cx="1163430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1443860" y="3354388"/>
              <a:ext cx="1296789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auto">
            <a:xfrm>
              <a:off x="2400357" y="3787220"/>
              <a:ext cx="735767" cy="352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2713058" y="4929233"/>
              <a:ext cx="680584" cy="572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1866926" y="3813856"/>
              <a:ext cx="165548" cy="765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 flipH="1">
              <a:off x="2703861" y="4326596"/>
              <a:ext cx="574817" cy="259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>
              <a:off x="1788749" y="5665047"/>
              <a:ext cx="1218616" cy="46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Line 40"/>
            <p:cNvSpPr>
              <a:spLocks noChangeShapeType="1"/>
            </p:cNvSpPr>
            <p:nvPr/>
          </p:nvSpPr>
          <p:spPr bwMode="auto">
            <a:xfrm flipH="1">
              <a:off x="1255318" y="4819359"/>
              <a:ext cx="602411" cy="60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9640" name="Grouper 58"/>
          <p:cNvGrpSpPr>
            <a:grpSpLocks/>
          </p:cNvGrpSpPr>
          <p:nvPr/>
        </p:nvGrpSpPr>
        <p:grpSpPr bwMode="auto">
          <a:xfrm>
            <a:off x="6465888" y="2549525"/>
            <a:ext cx="1306512" cy="1239838"/>
            <a:chOff x="4846638" y="2200275"/>
            <a:chExt cx="1306512" cy="1239837"/>
          </a:xfrm>
        </p:grpSpPr>
        <p:grpSp>
          <p:nvGrpSpPr>
            <p:cNvPr id="69672" name="Grouper 88"/>
            <p:cNvGrpSpPr>
              <a:grpSpLocks/>
            </p:cNvGrpSpPr>
            <p:nvPr/>
          </p:nvGrpSpPr>
          <p:grpSpPr bwMode="auto">
            <a:xfrm>
              <a:off x="4846638" y="2200275"/>
              <a:ext cx="1306512" cy="1239837"/>
              <a:chOff x="487363" y="3354388"/>
              <a:chExt cx="3784600" cy="2600325"/>
            </a:xfrm>
          </p:grpSpPr>
          <p:sp>
            <p:nvSpPr>
              <p:cNvPr id="90" name="Oval 7"/>
              <p:cNvSpPr>
                <a:spLocks noChangeArrowheads="1"/>
              </p:cNvSpPr>
              <p:nvPr/>
            </p:nvSpPr>
            <p:spPr bwMode="auto">
              <a:xfrm>
                <a:off x="487363" y="5438643"/>
                <a:ext cx="1319781" cy="509412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8"/>
              <p:cNvSpPr>
                <a:spLocks noChangeArrowheads="1"/>
              </p:cNvSpPr>
              <p:nvPr/>
            </p:nvSpPr>
            <p:spPr bwMode="auto">
              <a:xfrm>
                <a:off x="2965977" y="5491914"/>
                <a:ext cx="1039271" cy="462799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>
                <a:off x="1862326" y="4529696"/>
                <a:ext cx="1039271" cy="462797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10"/>
              <p:cNvSpPr>
                <a:spLocks noChangeArrowheads="1"/>
              </p:cNvSpPr>
              <p:nvPr/>
            </p:nvSpPr>
            <p:spPr bwMode="auto">
              <a:xfrm>
                <a:off x="3108533" y="3950366"/>
                <a:ext cx="1163430" cy="462797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Oval 11"/>
              <p:cNvSpPr>
                <a:spLocks noChangeArrowheads="1"/>
              </p:cNvSpPr>
              <p:nvPr/>
            </p:nvSpPr>
            <p:spPr bwMode="auto">
              <a:xfrm>
                <a:off x="1443860" y="3354388"/>
                <a:ext cx="1296789" cy="462799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 i="1" dirty="0">
                  <a:solidFill>
                    <a:srgbClr val="000099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5" name="Line 39"/>
              <p:cNvSpPr>
                <a:spLocks noChangeShapeType="1"/>
              </p:cNvSpPr>
              <p:nvPr/>
            </p:nvSpPr>
            <p:spPr bwMode="auto">
              <a:xfrm>
                <a:off x="2400357" y="3787220"/>
                <a:ext cx="735767" cy="352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Line 41"/>
              <p:cNvSpPr>
                <a:spLocks noChangeShapeType="1"/>
              </p:cNvSpPr>
              <p:nvPr/>
            </p:nvSpPr>
            <p:spPr bwMode="auto">
              <a:xfrm>
                <a:off x="2713058" y="4929233"/>
                <a:ext cx="680584" cy="5726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7" name="Line 41"/>
              <p:cNvSpPr>
                <a:spLocks noChangeShapeType="1"/>
              </p:cNvSpPr>
              <p:nvPr/>
            </p:nvSpPr>
            <p:spPr bwMode="auto">
              <a:xfrm>
                <a:off x="1866926" y="3813856"/>
                <a:ext cx="165548" cy="7657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Line 40"/>
              <p:cNvSpPr>
                <a:spLocks noChangeShapeType="1"/>
              </p:cNvSpPr>
              <p:nvPr/>
            </p:nvSpPr>
            <p:spPr bwMode="auto">
              <a:xfrm flipH="1">
                <a:off x="2703861" y="4326596"/>
                <a:ext cx="574817" cy="259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>
                <a:off x="1788749" y="5665047"/>
                <a:ext cx="1218616" cy="466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Line 40"/>
              <p:cNvSpPr>
                <a:spLocks noChangeShapeType="1"/>
              </p:cNvSpPr>
              <p:nvPr/>
            </p:nvSpPr>
            <p:spPr bwMode="auto">
              <a:xfrm flipH="1">
                <a:off x="1255318" y="4819359"/>
                <a:ext cx="602411" cy="609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000"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 flipH="1">
              <a:off x="4953000" y="2349500"/>
              <a:ext cx="254000" cy="87312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9641" name="Grouper 101"/>
          <p:cNvGrpSpPr>
            <a:grpSpLocks/>
          </p:cNvGrpSpPr>
          <p:nvPr/>
        </p:nvGrpSpPr>
        <p:grpSpPr bwMode="auto">
          <a:xfrm>
            <a:off x="6556375" y="4946650"/>
            <a:ext cx="1306513" cy="1239838"/>
            <a:chOff x="487363" y="3354388"/>
            <a:chExt cx="3784600" cy="2600325"/>
          </a:xfrm>
        </p:grpSpPr>
        <p:sp>
          <p:nvSpPr>
            <p:cNvPr id="103" name="Oval 7"/>
            <p:cNvSpPr>
              <a:spLocks noChangeArrowheads="1"/>
            </p:cNvSpPr>
            <p:nvPr/>
          </p:nvSpPr>
          <p:spPr bwMode="auto">
            <a:xfrm>
              <a:off x="487363" y="5438643"/>
              <a:ext cx="1319782" cy="50941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Oval 8"/>
            <p:cNvSpPr>
              <a:spLocks noChangeArrowheads="1"/>
            </p:cNvSpPr>
            <p:nvPr/>
          </p:nvSpPr>
          <p:spPr bwMode="auto">
            <a:xfrm>
              <a:off x="2965978" y="5491914"/>
              <a:ext cx="1039270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9"/>
            <p:cNvSpPr>
              <a:spLocks noChangeArrowheads="1"/>
            </p:cNvSpPr>
            <p:nvPr/>
          </p:nvSpPr>
          <p:spPr bwMode="auto">
            <a:xfrm>
              <a:off x="1862328" y="4529696"/>
              <a:ext cx="1039270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6" name="Oval 10"/>
            <p:cNvSpPr>
              <a:spLocks noChangeArrowheads="1"/>
            </p:cNvSpPr>
            <p:nvPr/>
          </p:nvSpPr>
          <p:spPr bwMode="auto">
            <a:xfrm>
              <a:off x="3108531" y="3950366"/>
              <a:ext cx="1163432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>
              <a:off x="1443859" y="3354388"/>
              <a:ext cx="1296788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2400356" y="3787220"/>
              <a:ext cx="735766" cy="352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" name="Line 41"/>
            <p:cNvSpPr>
              <a:spLocks noChangeShapeType="1"/>
            </p:cNvSpPr>
            <p:nvPr/>
          </p:nvSpPr>
          <p:spPr bwMode="auto">
            <a:xfrm>
              <a:off x="2713056" y="4929233"/>
              <a:ext cx="680584" cy="572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 flipH="1">
              <a:off x="2703859" y="4326596"/>
              <a:ext cx="574819" cy="259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>
              <a:off x="1788751" y="5665047"/>
              <a:ext cx="1218612" cy="46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 flipH="1">
              <a:off x="1255321" y="4819359"/>
              <a:ext cx="602407" cy="60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9642" name="Grouper 113"/>
          <p:cNvGrpSpPr>
            <a:grpSpLocks/>
          </p:cNvGrpSpPr>
          <p:nvPr/>
        </p:nvGrpSpPr>
        <p:grpSpPr bwMode="auto">
          <a:xfrm>
            <a:off x="884238" y="4835525"/>
            <a:ext cx="1306512" cy="1239838"/>
            <a:chOff x="487363" y="3354388"/>
            <a:chExt cx="3784600" cy="2600325"/>
          </a:xfrm>
        </p:grpSpPr>
        <p:sp>
          <p:nvSpPr>
            <p:cNvPr id="115" name="Oval 7"/>
            <p:cNvSpPr>
              <a:spLocks noChangeArrowheads="1"/>
            </p:cNvSpPr>
            <p:nvPr/>
          </p:nvSpPr>
          <p:spPr bwMode="auto">
            <a:xfrm>
              <a:off x="487363" y="5438643"/>
              <a:ext cx="1319781" cy="50941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2965977" y="5491914"/>
              <a:ext cx="1039271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" name="Oval 9"/>
            <p:cNvSpPr>
              <a:spLocks noChangeArrowheads="1"/>
            </p:cNvSpPr>
            <p:nvPr/>
          </p:nvSpPr>
          <p:spPr bwMode="auto">
            <a:xfrm>
              <a:off x="1862326" y="4529696"/>
              <a:ext cx="1039271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" name="Oval 10"/>
            <p:cNvSpPr>
              <a:spLocks noChangeArrowheads="1"/>
            </p:cNvSpPr>
            <p:nvPr/>
          </p:nvSpPr>
          <p:spPr bwMode="auto">
            <a:xfrm>
              <a:off x="3108533" y="3950366"/>
              <a:ext cx="1163430" cy="46279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" name="Oval 11"/>
            <p:cNvSpPr>
              <a:spLocks noChangeArrowheads="1"/>
            </p:cNvSpPr>
            <p:nvPr/>
          </p:nvSpPr>
          <p:spPr bwMode="auto">
            <a:xfrm>
              <a:off x="1443860" y="3354388"/>
              <a:ext cx="1296789" cy="46279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000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400357" y="3787220"/>
              <a:ext cx="735767" cy="352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/>
          </p:nvSpPr>
          <p:spPr bwMode="auto">
            <a:xfrm>
              <a:off x="2713058" y="4929233"/>
              <a:ext cx="680584" cy="572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2" name="Line 41"/>
            <p:cNvSpPr>
              <a:spLocks noChangeShapeType="1"/>
            </p:cNvSpPr>
            <p:nvPr/>
          </p:nvSpPr>
          <p:spPr bwMode="auto">
            <a:xfrm>
              <a:off x="1866926" y="3813856"/>
              <a:ext cx="165548" cy="765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Line 40"/>
            <p:cNvSpPr>
              <a:spLocks noChangeShapeType="1"/>
            </p:cNvSpPr>
            <p:nvPr/>
          </p:nvSpPr>
          <p:spPr bwMode="auto">
            <a:xfrm flipH="1">
              <a:off x="2703861" y="4326596"/>
              <a:ext cx="574817" cy="259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>
              <a:off x="1788749" y="5665047"/>
              <a:ext cx="1218616" cy="46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Line 40"/>
            <p:cNvSpPr>
              <a:spLocks noChangeShapeType="1"/>
            </p:cNvSpPr>
            <p:nvPr/>
          </p:nvSpPr>
          <p:spPr bwMode="auto">
            <a:xfrm flipH="1">
              <a:off x="1255318" y="4819359"/>
              <a:ext cx="602411" cy="60929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sz="100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0" name="Flèche vers la droite 59"/>
          <p:cNvSpPr>
            <a:spLocks noChangeArrowheads="1"/>
          </p:cNvSpPr>
          <p:nvPr/>
        </p:nvSpPr>
        <p:spPr bwMode="auto">
          <a:xfrm rot="-1380221">
            <a:off x="5176838" y="3521075"/>
            <a:ext cx="1195387" cy="3556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8" name="Flèche vers la droite 127"/>
          <p:cNvSpPr>
            <a:spLocks noChangeArrowheads="1"/>
          </p:cNvSpPr>
          <p:nvPr/>
        </p:nvSpPr>
        <p:spPr bwMode="auto">
          <a:xfrm rot="1346671">
            <a:off x="5265738" y="4832350"/>
            <a:ext cx="1195387" cy="3556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9" name="Flèche vers la droite 128"/>
          <p:cNvSpPr>
            <a:spLocks noChangeArrowheads="1"/>
          </p:cNvSpPr>
          <p:nvPr/>
        </p:nvSpPr>
        <p:spPr bwMode="auto">
          <a:xfrm rot="9761868">
            <a:off x="2354263" y="4794250"/>
            <a:ext cx="1195387" cy="3556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646" name="Rectangle 60"/>
          <p:cNvSpPr>
            <a:spLocks noChangeArrowheads="1"/>
          </p:cNvSpPr>
          <p:nvPr/>
        </p:nvSpPr>
        <p:spPr bwMode="auto">
          <a:xfrm rot="-1401046">
            <a:off x="5330825" y="35147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b="1">
                <a:latin typeface="Calibri" pitchFamily="34" charset="0"/>
              </a:rPr>
              <a:t>ajout</a:t>
            </a:r>
            <a:endParaRPr lang="fr-FR" b="1"/>
          </a:p>
        </p:txBody>
      </p:sp>
      <p:sp>
        <p:nvSpPr>
          <p:cNvPr id="69647" name="Rectangle 130"/>
          <p:cNvSpPr>
            <a:spLocks noChangeArrowheads="1"/>
          </p:cNvSpPr>
          <p:nvPr/>
        </p:nvSpPr>
        <p:spPr bwMode="auto">
          <a:xfrm rot="1345900">
            <a:off x="5207000" y="4810125"/>
            <a:ext cx="1335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b="1">
                <a:latin typeface="Calibri" pitchFamily="34" charset="0"/>
              </a:rPr>
              <a:t>suppression</a:t>
            </a:r>
            <a:endParaRPr lang="fr-FR" b="1"/>
          </a:p>
        </p:txBody>
      </p:sp>
      <p:sp>
        <p:nvSpPr>
          <p:cNvPr id="69648" name="Rectangle 131"/>
          <p:cNvSpPr>
            <a:spLocks noChangeArrowheads="1"/>
          </p:cNvSpPr>
          <p:nvPr/>
        </p:nvSpPr>
        <p:spPr bwMode="auto">
          <a:xfrm rot="-1036345">
            <a:off x="2443163" y="4740275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b="1">
                <a:latin typeface="Calibri" pitchFamily="34" charset="0"/>
              </a:rPr>
              <a:t>inversion</a:t>
            </a:r>
            <a:endParaRPr lang="fr-FR" b="1"/>
          </a:p>
        </p:txBody>
      </p:sp>
      <p:sp>
        <p:nvSpPr>
          <p:cNvPr id="133" name="Flèche vers la droite 132"/>
          <p:cNvSpPr>
            <a:spLocks noChangeArrowheads="1"/>
          </p:cNvSpPr>
          <p:nvPr/>
        </p:nvSpPr>
        <p:spPr bwMode="auto">
          <a:xfrm rot="-9833586">
            <a:off x="2490788" y="3438525"/>
            <a:ext cx="1195387" cy="3556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650" name="Rectangle 72"/>
          <p:cNvSpPr>
            <a:spLocks noChangeArrowheads="1"/>
          </p:cNvSpPr>
          <p:nvPr/>
        </p:nvSpPr>
        <p:spPr bwMode="auto">
          <a:xfrm>
            <a:off x="1644650" y="2990850"/>
            <a:ext cx="763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sz="3600" b="1">
                <a:latin typeface="Calibri" pitchFamily="34" charset="0"/>
              </a:rPr>
              <a:t>. . .</a:t>
            </a:r>
            <a:endParaRPr lang="fr-FR" sz="3600" b="1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Génération automatique de la structure du RB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La </a:t>
            </a:r>
            <a:r>
              <a:rPr lang="fr-CA" altLang="ko-KR">
                <a:ea typeface="ＭＳ Ｐゴシック" pitchFamily="34" charset="-128"/>
              </a:rPr>
              <a:t>fonction objective </a:t>
            </a:r>
            <a:r>
              <a:rPr lang="fr-CA" altLang="ko-KR" dirty="0">
                <a:ea typeface="ＭＳ Ｐゴシック" pitchFamily="34" charset="-128"/>
              </a:rPr>
              <a:t>à maximiser par la recherche locale est :</a:t>
            </a:r>
            <a:br>
              <a:rPr lang="fr-CA" altLang="ko-KR" dirty="0">
                <a:ea typeface="ＭＳ Ｐゴシック" pitchFamily="34" charset="-128"/>
              </a:rPr>
            </a:b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       </a:t>
            </a:r>
            <a:r>
              <a:rPr lang="fr-CA" altLang="ko-KR" sz="2800" dirty="0">
                <a:ea typeface="ＭＳ Ｐゴシック" pitchFamily="34" charset="-128"/>
              </a:rPr>
              <a:t> </a:t>
            </a:r>
            <a:r>
              <a:rPr lang="fr-CA" altLang="ko-KR" sz="2800" dirty="0" err="1">
                <a:ea typeface="ＭＳ Ｐゴシック" pitchFamily="34" charset="-128"/>
              </a:rPr>
              <a:t>Σ</a:t>
            </a:r>
            <a:r>
              <a:rPr lang="fr-CA" altLang="ko-KR" sz="2800" baseline="-25000" dirty="0" err="1">
                <a:ea typeface="ＭＳ Ｐゴシック" pitchFamily="34" charset="-128"/>
              </a:rPr>
              <a:t>t</a:t>
            </a:r>
            <a:r>
              <a:rPr lang="fr-CA" altLang="ko-KR" sz="2800" dirty="0">
                <a:ea typeface="ＭＳ Ｐゴシック" pitchFamily="34" charset="-128"/>
              </a:rPr>
              <a:t> log  </a:t>
            </a:r>
            <a:r>
              <a:rPr lang="fr-CA" altLang="ko-KR" sz="2800" i="1" dirty="0">
                <a:ea typeface="ＭＳ Ｐゴシック" pitchFamily="34" charset="-128"/>
              </a:rPr>
              <a:t>P</a:t>
            </a:r>
            <a:r>
              <a:rPr lang="fr-CA" altLang="ko-KR" sz="2800" dirty="0">
                <a:ea typeface="ＭＳ Ｐゴシック" pitchFamily="34" charset="-128"/>
              </a:rPr>
              <a:t>(</a:t>
            </a:r>
            <a:r>
              <a:rPr lang="fr-CA" altLang="ko-KR" sz="2800" i="1" dirty="0">
                <a:ea typeface="ＭＳ Ｐゴシック" pitchFamily="34" charset="-128"/>
              </a:rPr>
              <a:t>X</a:t>
            </a:r>
            <a:r>
              <a:rPr lang="fr-CA" altLang="ko-KR" sz="2800" i="1" baseline="-25000" dirty="0">
                <a:ea typeface="ＭＳ Ｐゴシック" pitchFamily="34" charset="-128"/>
              </a:rPr>
              <a:t>1 </a:t>
            </a:r>
            <a:r>
              <a:rPr lang="fr-CA" altLang="ko-KR" sz="2800" dirty="0">
                <a:ea typeface="ＭＳ Ｐゴシック" pitchFamily="34" charset="-128"/>
              </a:rPr>
              <a:t>= </a:t>
            </a:r>
            <a:r>
              <a:rPr lang="fr-CA" altLang="ko-KR" sz="2800" i="1" dirty="0">
                <a:ea typeface="ＭＳ Ｐゴシック" pitchFamily="34" charset="-128"/>
              </a:rPr>
              <a:t>x</a:t>
            </a:r>
            <a:r>
              <a:rPr lang="fr-CA" altLang="ko-KR" sz="2800" i="1" baseline="-25000" dirty="0">
                <a:ea typeface="ＭＳ Ｐゴシック" pitchFamily="34" charset="-128"/>
              </a:rPr>
              <a:t>1</a:t>
            </a:r>
            <a:r>
              <a:rPr lang="fr-CA" altLang="ko-KR" sz="2800" i="1" baseline="30000" dirty="0">
                <a:ea typeface="ＭＳ Ｐゴシック" pitchFamily="34" charset="-128"/>
              </a:rPr>
              <a:t>t</a:t>
            </a:r>
            <a:r>
              <a:rPr lang="fr-CA" altLang="ko-KR" sz="2800" dirty="0">
                <a:ea typeface="ＭＳ Ｐゴシック" pitchFamily="34" charset="-128"/>
              </a:rPr>
              <a:t>,...,</a:t>
            </a:r>
            <a:r>
              <a:rPr lang="fr-CA" altLang="ko-KR" sz="2800" i="1" dirty="0" err="1">
                <a:ea typeface="ＭＳ Ｐゴシック" pitchFamily="34" charset="-128"/>
              </a:rPr>
              <a:t>X</a:t>
            </a:r>
            <a:r>
              <a:rPr lang="fr-CA" altLang="ko-KR" sz="2800" i="1" baseline="-25000" dirty="0" err="1">
                <a:ea typeface="ＭＳ Ｐゴシック" pitchFamily="34" charset="-128"/>
              </a:rPr>
              <a:t>n</a:t>
            </a:r>
            <a:r>
              <a:rPr lang="fr-CA" altLang="ko-KR" sz="2800" dirty="0">
                <a:ea typeface="ＭＳ Ｐゴシック" pitchFamily="34" charset="-128"/>
              </a:rPr>
              <a:t>=</a:t>
            </a:r>
            <a:r>
              <a:rPr lang="fr-CA" altLang="ko-KR" sz="2800" i="1" dirty="0" err="1">
                <a:ea typeface="ＭＳ Ｐゴシック" pitchFamily="34" charset="-128"/>
              </a:rPr>
              <a:t>x</a:t>
            </a:r>
            <a:r>
              <a:rPr lang="fr-CA" altLang="ko-KR" sz="2800" i="1" baseline="-25000" dirty="0" err="1">
                <a:ea typeface="ＭＳ Ｐゴシック" pitchFamily="34" charset="-128"/>
              </a:rPr>
              <a:t>n</a:t>
            </a:r>
            <a:r>
              <a:rPr lang="fr-CA" altLang="ko-KR" sz="2800" i="1" baseline="30000" dirty="0" err="1">
                <a:ea typeface="ＭＳ Ｐゴシック" pitchFamily="34" charset="-128"/>
              </a:rPr>
              <a:t>t</a:t>
            </a:r>
            <a:r>
              <a:rPr lang="fr-CA" altLang="ko-KR" sz="2800" dirty="0">
                <a:ea typeface="ＭＳ Ｐゴシック" pitchFamily="34" charset="-128"/>
              </a:rPr>
              <a:t>)  -  </a:t>
            </a:r>
            <a:r>
              <a:rPr lang="fr-CA" altLang="ko-KR" sz="2800" i="1" dirty="0">
                <a:ea typeface="ＭＳ Ｐゴシック" pitchFamily="34" charset="-128"/>
              </a:rPr>
              <a:t>M</a:t>
            </a:r>
            <a:r>
              <a:rPr lang="fr-CA" altLang="ko-KR" sz="2800" dirty="0">
                <a:ea typeface="ＭＳ Ｐゴシック" pitchFamily="34" charset="-128"/>
              </a:rPr>
              <a:t> (log </a:t>
            </a:r>
            <a:r>
              <a:rPr lang="fr-CA" altLang="ko-KR" sz="2800" i="1" dirty="0">
                <a:ea typeface="ＭＳ Ｐゴシック" pitchFamily="34" charset="-128"/>
              </a:rPr>
              <a:t>T</a:t>
            </a:r>
            <a:r>
              <a:rPr lang="fr-CA" altLang="ko-KR" sz="2800" dirty="0">
                <a:ea typeface="ＭＳ Ｐゴシック" pitchFamily="34" charset="-128"/>
              </a:rPr>
              <a:t>) / 2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{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i="1" baseline="-25000" dirty="0">
                <a:ea typeface="ＭＳ Ｐゴシック" pitchFamily="34" charset="-128"/>
              </a:rPr>
              <a:t>1</a:t>
            </a:r>
            <a:r>
              <a:rPr lang="fr-CA" altLang="ko-KR" i="1" baseline="30000" dirty="0">
                <a:ea typeface="ＭＳ Ｐゴシック" pitchFamily="34" charset="-128"/>
              </a:rPr>
              <a:t>t</a:t>
            </a:r>
            <a:r>
              <a:rPr lang="fr-CA" altLang="ko-KR" i="1" dirty="0">
                <a:ea typeface="ＭＳ Ｐゴシック" pitchFamily="34" charset="-128"/>
              </a:rPr>
              <a:t>,..., 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i="1" baseline="-25000" dirty="0" err="1">
                <a:ea typeface="ＭＳ Ｐゴシック" pitchFamily="34" charset="-128"/>
              </a:rPr>
              <a:t>n</a:t>
            </a:r>
            <a:r>
              <a:rPr lang="fr-CA" altLang="ko-KR" i="1" baseline="30000" dirty="0" err="1">
                <a:ea typeface="ＭＳ Ｐゴシック" pitchFamily="34" charset="-128"/>
              </a:rPr>
              <a:t>t</a:t>
            </a:r>
            <a:r>
              <a:rPr lang="fr-CA" altLang="ko-KR" dirty="0">
                <a:ea typeface="ＭＳ Ｐゴシック" pitchFamily="34" charset="-128"/>
              </a:rPr>
              <a:t>}  est la </a:t>
            </a:r>
            <a:r>
              <a:rPr lang="fr-CA" altLang="ko-KR" i="1" dirty="0" err="1">
                <a:ea typeface="ＭＳ Ｐゴシック" pitchFamily="34" charset="-128"/>
              </a:rPr>
              <a:t>t</a:t>
            </a:r>
            <a:r>
              <a:rPr lang="fr-CA" altLang="ko-KR" baseline="30000" dirty="0" err="1">
                <a:ea typeface="ＭＳ Ｐゴシック" pitchFamily="34" charset="-128"/>
              </a:rPr>
              <a:t>ième</a:t>
            </a:r>
            <a:r>
              <a:rPr lang="fr-CA" altLang="ko-KR" dirty="0">
                <a:ea typeface="ＭＳ Ｐゴシック" pitchFamily="34" charset="-128"/>
              </a:rPr>
              <a:t> donnée de mon ensemble de </a:t>
            </a:r>
            <a:r>
              <a:rPr lang="fr-CA" altLang="ko-KR" i="1" dirty="0">
                <a:ea typeface="ＭＳ Ｐゴシック" pitchFamily="34" charset="-128"/>
              </a:rPr>
              <a:t>T</a:t>
            </a:r>
            <a:r>
              <a:rPr lang="fr-CA" altLang="ko-KR" dirty="0">
                <a:ea typeface="ＭＳ Ｐゴシック" pitchFamily="34" charset="-128"/>
              </a:rPr>
              <a:t> données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M </a:t>
            </a:r>
            <a:r>
              <a:rPr lang="fr-CA" altLang="ko-KR" dirty="0">
                <a:ea typeface="ＭＳ Ｐゴシック" pitchFamily="34" charset="-128"/>
              </a:rPr>
              <a:t>est le nombre de paramètres requis par les tables de probabilités conditionnelles du réseau bayésien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cherche donc un graphe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qui </a:t>
            </a:r>
            <a:r>
              <a:rPr lang="fr-CA" altLang="ko-KR" b="1" dirty="0">
                <a:ea typeface="ＭＳ Ｐゴシック" pitchFamily="34" charset="-128"/>
              </a:rPr>
              <a:t>explique bien les données </a:t>
            </a:r>
            <a:r>
              <a:rPr lang="fr-CA" altLang="ko-KR" dirty="0">
                <a:ea typeface="ＭＳ Ｐゴシック" pitchFamily="34" charset="-128"/>
              </a:rPr>
              <a:t>(leur donne une haute probabilité)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qui est </a:t>
            </a:r>
            <a:r>
              <a:rPr lang="fr-CA" altLang="ko-KR" b="1" dirty="0">
                <a:ea typeface="ＭＳ Ｐゴシック" pitchFamily="34" charset="-128"/>
              </a:rPr>
              <a:t>compacte</a:t>
            </a:r>
            <a:r>
              <a:rPr lang="fr-CA" altLang="ko-KR" dirty="0">
                <a:ea typeface="ＭＳ Ｐゴシック" pitchFamily="34" charset="-128"/>
              </a:rPr>
              <a:t> (qui a peu de paramètres)</a:t>
            </a:r>
          </a:p>
        </p:txBody>
      </p:sp>
      <p:sp>
        <p:nvSpPr>
          <p:cNvPr id="70660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70661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70662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C635DD-54C1-422A-8AEB-4A79A12721C7}" type="slidenum">
              <a:rPr lang="en-US" smtClean="0">
                <a:latin typeface="Calibri" pitchFamily="34" charset="0"/>
              </a:rPr>
              <a:pPr/>
              <a:t>74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Accolade fermante 1"/>
          <p:cNvSpPr>
            <a:spLocks/>
          </p:cNvSpPr>
          <p:nvPr/>
        </p:nvSpPr>
        <p:spPr bwMode="auto">
          <a:xfrm rot="5400000">
            <a:off x="3030538" y="950913"/>
            <a:ext cx="288925" cy="3844925"/>
          </a:xfrm>
          <a:prstGeom prst="rightBrace">
            <a:avLst>
              <a:gd name="adj1" fmla="val 83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74" name="Accolade fermante 73"/>
          <p:cNvSpPr>
            <a:spLocks/>
          </p:cNvSpPr>
          <p:nvPr/>
        </p:nvSpPr>
        <p:spPr bwMode="auto">
          <a:xfrm rot="5400000">
            <a:off x="6167438" y="1970088"/>
            <a:ext cx="288925" cy="1793875"/>
          </a:xfrm>
          <a:prstGeom prst="rightBrace">
            <a:avLst>
              <a:gd name="adj1" fmla="val 83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70665" name="Rectangle 2"/>
          <p:cNvSpPr>
            <a:spLocks noChangeArrowheads="1"/>
          </p:cNvSpPr>
          <p:nvPr/>
        </p:nvSpPr>
        <p:spPr bwMode="auto">
          <a:xfrm>
            <a:off x="1787525" y="3070225"/>
            <a:ext cx="284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b="1">
                <a:latin typeface="Calibri" pitchFamily="34" charset="0"/>
              </a:rPr>
              <a:t>log probabilité des données</a:t>
            </a:r>
            <a:endParaRPr lang="fr-FR" b="1"/>
          </a:p>
        </p:txBody>
      </p:sp>
      <p:sp>
        <p:nvSpPr>
          <p:cNvPr id="70666" name="Rectangle 74"/>
          <p:cNvSpPr>
            <a:spLocks noChangeArrowheads="1"/>
          </p:cNvSpPr>
          <p:nvPr/>
        </p:nvSpPr>
        <p:spPr bwMode="auto">
          <a:xfrm>
            <a:off x="5130800" y="3048000"/>
            <a:ext cx="2274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b="1">
                <a:latin typeface="Calibri" pitchFamily="34" charset="0"/>
              </a:rPr>
              <a:t>complexité du graphe</a:t>
            </a:r>
            <a:endParaRPr lang="fr-FR" b="1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Variables aléatoires</a:t>
            </a:r>
            <a:r>
              <a:rPr lang="fr-FR" altLang="ko-KR">
                <a:ea typeface="ＭＳ Ｐゴシック" pitchFamily="34" charset="-128"/>
              </a:rPr>
              <a:t> :</a:t>
            </a:r>
            <a:r>
              <a:rPr lang="fr-CA" altLang="ko-KR">
                <a:ea typeface="ＭＳ Ｐゴシック" pitchFamily="34" charset="-128"/>
              </a:rPr>
              <a:t>  </a:t>
            </a:r>
            <a:endParaRPr lang="en-CA" altLang="ko-KR">
              <a:ea typeface="ＭＳ Ｐゴシック" pitchFamily="34" charset="-128"/>
            </a:endParaRPr>
          </a:p>
          <a:p>
            <a:pPr lvl="1" eaLnBrk="1" hangingPunct="1"/>
            <a:r>
              <a:rPr lang="en-CA" altLang="ko-KR" i="1">
                <a:ea typeface="ＭＳ Ｐゴシック" pitchFamily="34" charset="-128"/>
              </a:rPr>
              <a:t>Cambriolage</a:t>
            </a:r>
          </a:p>
          <a:p>
            <a:pPr lvl="1" eaLnBrk="1" hangingPunct="1"/>
            <a:r>
              <a:rPr lang="en-CA" altLang="ko-KR" i="1">
                <a:ea typeface="ＭＳ Ｐゴシック" pitchFamily="34" charset="-128"/>
              </a:rPr>
              <a:t>Séisme</a:t>
            </a:r>
          </a:p>
          <a:p>
            <a:pPr lvl="1" eaLnBrk="1" hangingPunct="1"/>
            <a:r>
              <a:rPr lang="en-CA" altLang="ko-KR" i="1">
                <a:ea typeface="ＭＳ Ｐゴシック" pitchFamily="34" charset="-128"/>
              </a:rPr>
              <a:t>Alarme</a:t>
            </a:r>
          </a:p>
          <a:p>
            <a:pPr lvl="1" eaLnBrk="1" hangingPunct="1"/>
            <a:r>
              <a:rPr lang="en-CA" altLang="ko-KR" i="1">
                <a:ea typeface="ＭＳ Ｐゴシック" pitchFamily="34" charset="-128"/>
              </a:rPr>
              <a:t>JeanAppelle</a:t>
            </a:r>
          </a:p>
          <a:p>
            <a:pPr lvl="1" eaLnBrk="1" hangingPunct="1"/>
            <a:r>
              <a:rPr lang="en-CA" altLang="ko-KR" i="1">
                <a:ea typeface="ＭＳ Ｐゴシック" pitchFamily="34" charset="-128"/>
              </a:rPr>
              <a:t>MarieAppelle</a:t>
            </a:r>
            <a:endParaRPr lang="fr-CA" altLang="ko-KR" i="1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4740275" y="1382713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976813" y="1871663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6954838" y="18827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110288" y="33178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5184775" y="4911725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002463" y="483393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4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434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434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C50F4B-EA0C-4761-B88D-E90BE29C82DA}" type="slidenum">
              <a:rPr lang="en-US" smtClean="0">
                <a:latin typeface="Calibri" pitchFamily="34" charset="0"/>
              </a:rPr>
              <a:pPr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4300"/>
            <a:ext cx="4241800" cy="4525963"/>
          </a:xfrm>
        </p:spPr>
        <p:txBody>
          <a:bodyPr/>
          <a:lstStyle/>
          <a:p>
            <a:pPr eaLnBrk="1" hangingPunct="1"/>
            <a:r>
              <a:rPr lang="fr-CA" altLang="ko-KR">
                <a:ea typeface="ＭＳ Ｐゴシック" pitchFamily="34" charset="-128"/>
              </a:rPr>
              <a:t>La topologie du RB modélise les relations de causalité</a:t>
            </a: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Un arc d’un nœud 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 vers un nœud </a:t>
            </a:r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 signifie que la variable 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b="1">
                <a:ea typeface="ＭＳ Ｐゴシック" pitchFamily="34" charset="-128"/>
              </a:rPr>
              <a:t>influence</a:t>
            </a:r>
            <a:r>
              <a:rPr lang="fr-CA" altLang="ko-KR">
                <a:ea typeface="ＭＳ Ｐゴシック" pitchFamily="34" charset="-128"/>
              </a:rPr>
              <a:t> la variable </a:t>
            </a:r>
            <a:r>
              <a:rPr lang="fr-CA" altLang="ko-KR" i="1">
                <a:ea typeface="ＭＳ Ｐゴシック" pitchFamily="34" charset="-128"/>
              </a:rPr>
              <a:t>Y</a:t>
            </a:r>
            <a:endParaRPr lang="fr-CA" altLang="ko-KR">
              <a:ea typeface="ＭＳ Ｐゴシック" pitchFamily="34" charset="-128"/>
            </a:endParaRP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un cambriolage peut déclencher l’alarme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un séisme aussi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l’alarme peut inciter Jean à appeler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</a:rPr>
              <a:t>idem pour Marie</a:t>
            </a:r>
          </a:p>
          <a:p>
            <a:pPr eaLnBrk="1" hangingPunct="1"/>
            <a:r>
              <a:rPr lang="fr-CA" altLang="ko-KR" sz="1800">
                <a:ea typeface="ＭＳ Ｐゴシック" pitchFamily="34" charset="-128"/>
              </a:rPr>
              <a:t>Une </a:t>
            </a:r>
            <a:r>
              <a:rPr lang="fr-CA" altLang="ko-KR" sz="1800" b="1">
                <a:ea typeface="ＭＳ Ｐゴシック" pitchFamily="34" charset="-128"/>
              </a:rPr>
              <a:t>table de probabilités conditionnelles </a:t>
            </a:r>
            <a:r>
              <a:rPr lang="fr-CA" altLang="ko-KR" sz="1800">
                <a:ea typeface="ＭＳ Ｐゴシック" pitchFamily="34" charset="-128"/>
              </a:rPr>
              <a:t>(TPC) donne la probabilité pour chaque valeur du nœud étant donnés les combinaisons des valeurs des parents du nœud</a:t>
            </a:r>
            <a:r>
              <a:rPr lang="fr-CA" altLang="ko-KR">
                <a:ea typeface="ＭＳ Ｐゴシック" pitchFamily="34" charset="-128"/>
              </a:rPr>
              <a:t> </a:t>
            </a:r>
            <a:r>
              <a:rPr lang="fr-CA" altLang="ko-KR" sz="1800">
                <a:ea typeface="ＭＳ Ｐゴシック" pitchFamily="34" charset="-128"/>
              </a:rPr>
              <a:t>(c’est l’équivalent d’une </a:t>
            </a:r>
            <a:r>
              <a:rPr lang="fr-CA" altLang="ko-KR" sz="1800" b="1">
                <a:ea typeface="ＭＳ Ｐゴシック" pitchFamily="34" charset="-128"/>
              </a:rPr>
              <a:t>distribution</a:t>
            </a:r>
            <a:r>
              <a:rPr lang="fr-CA" altLang="ko-KR" sz="1800">
                <a:ea typeface="ＭＳ Ｐゴシック" pitchFamily="34" charset="-128"/>
              </a:rPr>
              <a:t>)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976813" y="1871663"/>
            <a:ext cx="1320800" cy="5080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Cambriolage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6954838" y="18827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i="1">
                <a:solidFill>
                  <a:srgbClr val="000099"/>
                </a:solidFill>
                <a:latin typeface="Calibri" pitchFamily="34" charset="0"/>
              </a:rPr>
              <a:t>Séisme</a:t>
            </a:r>
            <a:endParaRPr lang="en-US" i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110288" y="3317875"/>
            <a:ext cx="1038225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Alarme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184775" y="4911725"/>
            <a:ext cx="1162050" cy="461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JeanAppelle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002463" y="4833938"/>
            <a:ext cx="1298575" cy="461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CA" i="1" dirty="0" err="1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MarieAppelle</a:t>
            </a:r>
            <a:endParaRPr lang="en-US" i="1" dirty="0">
              <a:solidFill>
                <a:srgbClr val="00009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92963" y="2927350"/>
            <a:ext cx="1481137" cy="1139825"/>
            <a:chOff x="3094" y="1712"/>
            <a:chExt cx="933" cy="718"/>
          </a:xfrm>
        </p:grpSpPr>
        <p:sp>
          <p:nvSpPr>
            <p:cNvPr id="10277" name="Rectangle 11"/>
            <p:cNvSpPr>
              <a:spLocks noChangeArrowheads="1"/>
            </p:cNvSpPr>
            <p:nvPr/>
          </p:nvSpPr>
          <p:spPr bwMode="auto">
            <a:xfrm>
              <a:off x="3094" y="1722"/>
              <a:ext cx="896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8" name="Line 12"/>
            <p:cNvSpPr>
              <a:spLocks noChangeShapeType="1"/>
            </p:cNvSpPr>
            <p:nvPr/>
          </p:nvSpPr>
          <p:spPr bwMode="auto">
            <a:xfrm>
              <a:off x="3102" y="1907"/>
              <a:ext cx="8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9" name="Text Box 13"/>
            <p:cNvSpPr txBox="1">
              <a:spLocks noChangeArrowheads="1"/>
            </p:cNvSpPr>
            <p:nvPr/>
          </p:nvSpPr>
          <p:spPr bwMode="auto">
            <a:xfrm>
              <a:off x="3125" y="1712"/>
              <a:ext cx="9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   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,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0280" name="Text Box 14"/>
            <p:cNvSpPr txBox="1">
              <a:spLocks noChangeArrowheads="1"/>
            </p:cNvSpPr>
            <p:nvPr/>
          </p:nvSpPr>
          <p:spPr bwMode="auto">
            <a:xfrm>
              <a:off x="3107" y="1930"/>
              <a:ext cx="81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.95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F         .94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</a:t>
              </a:r>
              <a:r>
                <a:rPr lang="fr-CA" sz="1600" dirty="0" err="1">
                  <a:latin typeface="+mn-lt"/>
                </a:rPr>
                <a:t>T</a:t>
              </a:r>
              <a:r>
                <a:rPr lang="fr-CA" sz="1600" dirty="0">
                  <a:latin typeface="+mn-lt"/>
                </a:rPr>
                <a:t>         .29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 dirty="0">
                  <a:latin typeface="+mn-lt"/>
                </a:rPr>
                <a:t>F   F        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281" name="Line 15"/>
            <p:cNvSpPr>
              <a:spLocks noChangeShapeType="1"/>
            </p:cNvSpPr>
            <p:nvPr/>
          </p:nvSpPr>
          <p:spPr bwMode="auto">
            <a:xfrm>
              <a:off x="3449" y="1721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37188" y="5389563"/>
            <a:ext cx="941387" cy="782637"/>
            <a:chOff x="3425" y="3192"/>
            <a:chExt cx="593" cy="493"/>
          </a:xfrm>
        </p:grpSpPr>
        <p:sp>
          <p:nvSpPr>
            <p:cNvPr id="10272" name="Rectangle 17"/>
            <p:cNvSpPr>
              <a:spLocks noChangeArrowheads="1"/>
            </p:cNvSpPr>
            <p:nvPr/>
          </p:nvSpPr>
          <p:spPr bwMode="auto">
            <a:xfrm>
              <a:off x="3435" y="3200"/>
              <a:ext cx="575" cy="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3" name="Text Box 18"/>
            <p:cNvSpPr txBox="1">
              <a:spLocks noChangeArrowheads="1"/>
            </p:cNvSpPr>
            <p:nvPr/>
          </p:nvSpPr>
          <p:spPr bwMode="auto">
            <a:xfrm>
              <a:off x="3425" y="3192"/>
              <a:ext cx="5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  </a:t>
              </a: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J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0274" name="Line 19"/>
            <p:cNvSpPr>
              <a:spLocks noChangeShapeType="1"/>
            </p:cNvSpPr>
            <p:nvPr/>
          </p:nvSpPr>
          <p:spPr bwMode="auto">
            <a:xfrm flipV="1">
              <a:off x="3442" y="3393"/>
              <a:ext cx="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5" name="Text Box 20"/>
            <p:cNvSpPr txBox="1">
              <a:spLocks noChangeArrowheads="1"/>
            </p:cNvSpPr>
            <p:nvPr/>
          </p:nvSpPr>
          <p:spPr bwMode="auto">
            <a:xfrm>
              <a:off x="3428" y="3402"/>
              <a:ext cx="48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.90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.05</a:t>
              </a:r>
              <a:endParaRPr lang="en-US" sz="1600">
                <a:latin typeface="+mn-lt"/>
              </a:endParaRPr>
            </a:p>
          </p:txBody>
        </p:sp>
        <p:sp>
          <p:nvSpPr>
            <p:cNvPr id="10276" name="Line 21"/>
            <p:cNvSpPr>
              <a:spLocks noChangeShapeType="1"/>
            </p:cNvSpPr>
            <p:nvPr/>
          </p:nvSpPr>
          <p:spPr bwMode="auto">
            <a:xfrm>
              <a:off x="3605" y="3200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 i="1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59675" y="5324475"/>
            <a:ext cx="1163638" cy="782638"/>
            <a:chOff x="3737" y="3505"/>
            <a:chExt cx="733" cy="493"/>
          </a:xfrm>
        </p:grpSpPr>
        <p:sp>
          <p:nvSpPr>
            <p:cNvPr id="10267" name="Rectangle 23"/>
            <p:cNvSpPr>
              <a:spLocks noChangeArrowheads="1"/>
            </p:cNvSpPr>
            <p:nvPr/>
          </p:nvSpPr>
          <p:spPr bwMode="auto">
            <a:xfrm>
              <a:off x="3737" y="3513"/>
              <a:ext cx="695" cy="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8" name="Text Box 24"/>
            <p:cNvSpPr txBox="1">
              <a:spLocks noChangeArrowheads="1"/>
            </p:cNvSpPr>
            <p:nvPr/>
          </p:nvSpPr>
          <p:spPr bwMode="auto">
            <a:xfrm>
              <a:off x="3778" y="3505"/>
              <a:ext cx="6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CA" sz="1600" b="1" i="1" dirty="0">
                  <a:latin typeface="+mn-lt"/>
                </a:rPr>
                <a:t>A   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M</a:t>
              </a:r>
              <a:r>
                <a:rPr lang="fr-CA" sz="1600" b="1" dirty="0">
                  <a:latin typeface="+mn-lt"/>
                </a:rPr>
                <a:t>|</a:t>
              </a:r>
              <a:r>
                <a:rPr lang="fr-CA" sz="1600" b="1" i="1" dirty="0">
                  <a:latin typeface="+mn-lt"/>
                </a:rPr>
                <a:t>A</a:t>
              </a:r>
              <a:r>
                <a:rPr lang="fr-CA" sz="1600" b="1" dirty="0">
                  <a:latin typeface="+mn-lt"/>
                </a:rPr>
                <a:t>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0269" name="Line 25"/>
            <p:cNvSpPr>
              <a:spLocks noChangeShapeType="1"/>
            </p:cNvSpPr>
            <p:nvPr/>
          </p:nvSpPr>
          <p:spPr bwMode="auto">
            <a:xfrm flipV="1">
              <a:off x="3805" y="3706"/>
              <a:ext cx="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70" name="Text Box 26"/>
            <p:cNvSpPr txBox="1">
              <a:spLocks noChangeArrowheads="1"/>
            </p:cNvSpPr>
            <p:nvPr/>
          </p:nvSpPr>
          <p:spPr bwMode="auto">
            <a:xfrm>
              <a:off x="3791" y="3715"/>
              <a:ext cx="48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T     .70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fr-CA" sz="1600">
                  <a:latin typeface="+mn-lt"/>
                </a:rPr>
                <a:t>F     .01</a:t>
              </a:r>
              <a:endParaRPr lang="en-US" sz="1600">
                <a:latin typeface="+mn-lt"/>
              </a:endParaRPr>
            </a:p>
          </p:txBody>
        </p:sp>
        <p:sp>
          <p:nvSpPr>
            <p:cNvPr id="10271" name="Line 27"/>
            <p:cNvSpPr>
              <a:spLocks noChangeShapeType="1"/>
            </p:cNvSpPr>
            <p:nvPr/>
          </p:nvSpPr>
          <p:spPr bwMode="auto">
            <a:xfrm>
              <a:off x="3968" y="3513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757863" y="1160463"/>
            <a:ext cx="609600" cy="674687"/>
            <a:chOff x="3712" y="393"/>
            <a:chExt cx="384" cy="425"/>
          </a:xfrm>
        </p:grpSpPr>
        <p:sp>
          <p:nvSpPr>
            <p:cNvPr id="10264" name="Rectangle 29"/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5" name="Text Box 30"/>
            <p:cNvSpPr txBox="1">
              <a:spLocks noChangeArrowheads="1"/>
            </p:cNvSpPr>
            <p:nvPr/>
          </p:nvSpPr>
          <p:spPr bwMode="auto">
            <a:xfrm>
              <a:off x="371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C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266" name="Line 31"/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488238" y="1160463"/>
            <a:ext cx="625475" cy="674687"/>
            <a:chOff x="3712" y="393"/>
            <a:chExt cx="394" cy="425"/>
          </a:xfrm>
        </p:grpSpPr>
        <p:sp>
          <p:nvSpPr>
            <p:cNvPr id="10261" name="Rectangle 33"/>
            <p:cNvSpPr>
              <a:spLocks noChangeArrowheads="1"/>
            </p:cNvSpPr>
            <p:nvPr/>
          </p:nvSpPr>
          <p:spPr bwMode="auto">
            <a:xfrm>
              <a:off x="3719" y="433"/>
              <a:ext cx="34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2" name="Text Box 34"/>
            <p:cNvSpPr txBox="1">
              <a:spLocks noChangeArrowheads="1"/>
            </p:cNvSpPr>
            <p:nvPr/>
          </p:nvSpPr>
          <p:spPr bwMode="auto">
            <a:xfrm>
              <a:off x="3725" y="393"/>
              <a:ext cx="3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fr-CA" sz="1600" b="1" i="1" dirty="0">
                  <a:latin typeface="+mn-lt"/>
                </a:rPr>
                <a:t>P</a:t>
              </a:r>
              <a:r>
                <a:rPr lang="fr-CA" sz="1600" b="1" dirty="0">
                  <a:latin typeface="+mn-lt"/>
                </a:rPr>
                <a:t>(</a:t>
              </a:r>
              <a:r>
                <a:rPr lang="fr-CA" sz="1600" b="1" i="1" dirty="0">
                  <a:latin typeface="+mn-lt"/>
                </a:rPr>
                <a:t>S</a:t>
              </a:r>
              <a:r>
                <a:rPr lang="fr-CA" sz="1600" b="1" dirty="0">
                  <a:latin typeface="+mn-lt"/>
                </a:rPr>
                <a:t>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fr-CA" sz="1600" dirty="0">
                  <a:latin typeface="+mn-lt"/>
                </a:rPr>
                <a:t> .002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263" name="Line 35"/>
            <p:cNvSpPr>
              <a:spLocks noChangeShapeType="1"/>
            </p:cNvSpPr>
            <p:nvPr/>
          </p:nvSpPr>
          <p:spPr bwMode="auto">
            <a:xfrm>
              <a:off x="3712" y="612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43" name="Line 36"/>
          <p:cNvSpPr>
            <a:spLocks noChangeShapeType="1"/>
          </p:cNvSpPr>
          <p:nvPr/>
        </p:nvSpPr>
        <p:spPr bwMode="auto">
          <a:xfrm>
            <a:off x="5656263" y="2376488"/>
            <a:ext cx="744537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44" name="Line 37"/>
          <p:cNvSpPr>
            <a:spLocks noChangeShapeType="1"/>
          </p:cNvSpPr>
          <p:nvPr/>
        </p:nvSpPr>
        <p:spPr bwMode="auto">
          <a:xfrm flipH="1">
            <a:off x="6773863" y="2332038"/>
            <a:ext cx="496887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45" name="Line 38"/>
          <p:cNvSpPr>
            <a:spLocks noChangeShapeType="1"/>
          </p:cNvSpPr>
          <p:nvPr/>
        </p:nvSpPr>
        <p:spPr bwMode="auto">
          <a:xfrm flipH="1">
            <a:off x="5757863" y="3754438"/>
            <a:ext cx="598487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39"/>
          <p:cNvSpPr>
            <a:spLocks noChangeShapeType="1"/>
          </p:cNvSpPr>
          <p:nvPr/>
        </p:nvSpPr>
        <p:spPr bwMode="auto">
          <a:xfrm>
            <a:off x="6807200" y="3776663"/>
            <a:ext cx="654050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>
            <a:off x="4740275" y="1704975"/>
            <a:ext cx="19050" cy="43910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379" name="Espace réservé de la date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IFT615</a:t>
            </a:r>
          </a:p>
        </p:txBody>
      </p:sp>
      <p:sp>
        <p:nvSpPr>
          <p:cNvPr id="15380" name="Espace réservé du pied de page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>
                <a:latin typeface="Calibri" pitchFamily="34" charset="0"/>
              </a:rPr>
              <a:t> Hugo Lrochelle et Froduald Kabanza</a:t>
            </a:r>
            <a:endParaRPr lang="en-US">
              <a:latin typeface="Calibri" pitchFamily="34" charset="0"/>
            </a:endParaRPr>
          </a:p>
        </p:txBody>
      </p:sp>
      <p:sp>
        <p:nvSpPr>
          <p:cNvPr id="15381" name="Espace réservé du numéro de diapositive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C044E94-EC53-48F7-8CB0-3BA8168DD087}" type="slidenum">
              <a:rPr lang="en-US" smtClean="0">
                <a:latin typeface="Calibri" pitchFamily="34" charset="0"/>
              </a:rPr>
              <a:pPr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8" ma:contentTypeDescription="Crée un document." ma:contentTypeScope="" ma:versionID="c31e1409aa6e64c0100f51d6766f075d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0b4bb63ac709531eedd8d2c75dce8409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1e6b72-1c26-445f-8625-322369705492"/>
  </ds:schemaRefs>
</ds:datastoreItem>
</file>

<file path=customXml/itemProps2.xml><?xml version="1.0" encoding="utf-8"?>
<ds:datastoreItem xmlns:ds="http://schemas.openxmlformats.org/officeDocument/2006/customXml" ds:itemID="{73BC6D3D-9720-4CC3-A0F9-360A7EC55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10742</TotalTime>
  <Words>10314</Words>
  <Application>Microsoft Office PowerPoint</Application>
  <PresentationFormat>On-screen Show (4:3)</PresentationFormat>
  <Paragraphs>1780</Paragraphs>
  <Slides>74</Slides>
  <Notes>72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Arial Narrow</vt:lpstr>
      <vt:lpstr>Calibri</vt:lpstr>
      <vt:lpstr>Lucida Grande</vt:lpstr>
      <vt:lpstr>Times New Roman</vt:lpstr>
      <vt:lpstr>Wingdings</vt:lpstr>
      <vt:lpstr>ift615</vt:lpstr>
      <vt:lpstr>IFT 615 – Intelligence Artificielle  Raisonnement probabiliste Réseaux bayésiens</vt:lpstr>
      <vt:lpstr>Sujets couverts</vt:lpstr>
      <vt:lpstr>Réseaux bayésiens</vt:lpstr>
      <vt:lpstr>Syntaxe</vt:lpstr>
      <vt:lpstr>Application : diagnostique médical</vt:lpstr>
      <vt:lpstr>Applications</vt:lpstr>
      <vt:lpstr>Exemple</vt:lpstr>
      <vt:lpstr>Exemple</vt:lpstr>
      <vt:lpstr>Exemple</vt:lpstr>
      <vt:lpstr>Définitions</vt:lpstr>
      <vt:lpstr>RB avec des variables continues</vt:lpstr>
      <vt:lpstr>Autres appellations</vt:lpstr>
      <vt:lpstr>Sémantique</vt:lpstr>
      <vt:lpstr>Calcul de probabilité conjointe</vt:lpstr>
      <vt:lpstr>Exemple : probabilité conjointe</vt:lpstr>
      <vt:lpstr>Exemple : probabilité marginale</vt:lpstr>
      <vt:lpstr>Exemple : probabilité marginale</vt:lpstr>
      <vt:lpstr>Probabilité marginale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</vt:lpstr>
      <vt:lpstr>Indépendance conditionnelle  dans un RB : D-séparation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Indépendance conditionnelle  dans un RB : Couverture de Markov</vt:lpstr>
      <vt:lpstr>Requête dans un RB</vt:lpstr>
      <vt:lpstr>Types d’interrogations d’un RB</vt:lpstr>
      <vt:lpstr>Requête dans un RB</vt:lpstr>
      <vt:lpstr>Inférence par énumération</vt:lpstr>
      <vt:lpstr>Exemple 1</vt:lpstr>
      <vt:lpstr>Exemple 1 (suite)</vt:lpstr>
      <vt:lpstr>Exemple 1 (suite)</vt:lpstr>
      <vt:lpstr>Exemple 2 : Évaluation par énumération</vt:lpstr>
      <vt:lpstr>Exemple 3 : Évaluation par énumération</vt:lpstr>
      <vt:lpstr>Exercice</vt:lpstr>
      <vt:lpstr>Inférence par élimination des variables</vt:lpstr>
      <vt:lpstr>Inférence approximative</vt:lpstr>
      <vt:lpstr>Méthode de rejet (rejection sampling)</vt:lpstr>
      <vt:lpstr>Exemple</vt:lpstr>
      <vt:lpstr>Construction d’un RB</vt:lpstr>
      <vt:lpstr>Spécifier les tables de probabilités d’un RB</vt:lpstr>
      <vt:lpstr>Exemple</vt:lpstr>
      <vt:lpstr>Exemple</vt:lpstr>
      <vt:lpstr>Exemple</vt:lpstr>
      <vt:lpstr>Spécifier les tables de probabilités d’un RB</vt:lpstr>
      <vt:lpstr>Construction de la structure du RB</vt:lpstr>
      <vt:lpstr>Exemple</vt:lpstr>
      <vt:lpstr>Exemple</vt:lpstr>
      <vt:lpstr>Exemple</vt:lpstr>
      <vt:lpstr>Exemple</vt:lpstr>
      <vt:lpstr>Exemple</vt:lpstr>
      <vt:lpstr>Exemple</vt:lpstr>
      <vt:lpstr>Exemple</vt:lpstr>
      <vt:lpstr>RB pour évaluation des applications pour l’assurance auto</vt:lpstr>
      <vt:lpstr>Résumé</vt:lpstr>
      <vt:lpstr>Vous devriez être capable de...</vt:lpstr>
      <vt:lpstr>Sujets couverts par le cours</vt:lpstr>
      <vt:lpstr>LA PARTIE SUIVANTE N’EST PAS COUVERTE POUR LES EXAMENS</vt:lpstr>
      <vt:lpstr>Génération automatique de la structure du RB</vt:lpstr>
      <vt:lpstr>Génération automatique de la structure du RB</vt:lpstr>
      <vt:lpstr>Génération automatique de la structure du RB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2024-02-08T00:56:18Z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