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4"/>
    <p:sldMasterId id="2147483652" r:id="rId5"/>
    <p:sldMasterId id="2147483651" r:id="rId6"/>
  </p:sldMasterIdLst>
  <p:notesMasterIdLst>
    <p:notesMasterId r:id="rId28"/>
  </p:notesMasterIdLst>
  <p:handoutMasterIdLst>
    <p:handoutMasterId r:id="rId29"/>
  </p:handoutMasterIdLst>
  <p:sldIdLst>
    <p:sldId id="583" r:id="rId7"/>
    <p:sldId id="587" r:id="rId8"/>
    <p:sldId id="635" r:id="rId9"/>
    <p:sldId id="589" r:id="rId10"/>
    <p:sldId id="636" r:id="rId11"/>
    <p:sldId id="604" r:id="rId12"/>
    <p:sldId id="605" r:id="rId13"/>
    <p:sldId id="606" r:id="rId14"/>
    <p:sldId id="586" r:id="rId15"/>
    <p:sldId id="590" r:id="rId16"/>
    <p:sldId id="591" r:id="rId17"/>
    <p:sldId id="592" r:id="rId18"/>
    <p:sldId id="594" r:id="rId19"/>
    <p:sldId id="595" r:id="rId20"/>
    <p:sldId id="637" r:id="rId21"/>
    <p:sldId id="614" r:id="rId22"/>
    <p:sldId id="639" r:id="rId23"/>
    <p:sldId id="619" r:id="rId24"/>
    <p:sldId id="646" r:id="rId25"/>
    <p:sldId id="643" r:id="rId26"/>
    <p:sldId id="650" r:id="rId27"/>
  </p:sldIdLst>
  <p:sldSz cx="9144000" cy="6858000" type="letter"/>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680">
          <p15:clr>
            <a:srgbClr val="A4A3A4"/>
          </p15:clr>
        </p15:guide>
        <p15:guide id="2" pos="28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FF"/>
    <a:srgbClr val="6600CC"/>
    <a:srgbClr val="C0C0C0"/>
    <a:srgbClr val="CCFFFF"/>
    <a:srgbClr val="000066"/>
    <a:srgbClr val="003399"/>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68378-FE6E-464C-BF18-E00722075C45}" v="1" dt="2023-04-06T14:26:27.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7" autoAdjust="0"/>
    <p:restoredTop sz="83666" autoAdjust="0"/>
  </p:normalViewPr>
  <p:slideViewPr>
    <p:cSldViewPr snapToGrid="0">
      <p:cViewPr varScale="1">
        <p:scale>
          <a:sx n="54" d="100"/>
          <a:sy n="54" d="100"/>
        </p:scale>
        <p:origin x="1812" y="52"/>
      </p:cViewPr>
      <p:guideLst>
        <p:guide orient="horz" pos="1680"/>
        <p:guide pos="28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1832" y="-104"/>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oduald Kabanza" userId="edf393d0-642b-4b9e-8c75-f62133241689" providerId="ADAL" clId="{EF468378-FE6E-464C-BF18-E00722075C45}"/>
    <pc:docChg chg="delSld modSld sldOrd">
      <pc:chgData name="Froduald Kabanza" userId="edf393d0-642b-4b9e-8c75-f62133241689" providerId="ADAL" clId="{EF468378-FE6E-464C-BF18-E00722075C45}" dt="2023-04-06T14:29:51.791" v="9"/>
      <pc:docMkLst>
        <pc:docMk/>
      </pc:docMkLst>
      <pc:sldChg chg="modSp mod">
        <pc:chgData name="Froduald Kabanza" userId="edf393d0-642b-4b9e-8c75-f62133241689" providerId="ADAL" clId="{EF468378-FE6E-464C-BF18-E00722075C45}" dt="2023-03-08T22:45:52.529" v="0" actId="20577"/>
        <pc:sldMkLst>
          <pc:docMk/>
          <pc:sldMk cId="0" sldId="583"/>
        </pc:sldMkLst>
        <pc:spChg chg="mod">
          <ac:chgData name="Froduald Kabanza" userId="edf393d0-642b-4b9e-8c75-f62133241689" providerId="ADAL" clId="{EF468378-FE6E-464C-BF18-E00722075C45}" dt="2023-03-08T22:45:52.529" v="0" actId="20577"/>
          <ac:spMkLst>
            <pc:docMk/>
            <pc:sldMk cId="0" sldId="583"/>
            <ac:spMk id="5123" creationId="{00000000-0000-0000-0000-000000000000}"/>
          </ac:spMkLst>
        </pc:spChg>
      </pc:sldChg>
      <pc:sldChg chg="mod modShow">
        <pc:chgData name="Froduald Kabanza" userId="edf393d0-642b-4b9e-8c75-f62133241689" providerId="ADAL" clId="{EF468378-FE6E-464C-BF18-E00722075C45}" dt="2023-04-06T14:27:21.608" v="2" actId="729"/>
        <pc:sldMkLst>
          <pc:docMk/>
          <pc:sldMk cId="637923578" sldId="592"/>
        </pc:sldMkLst>
      </pc:sldChg>
      <pc:sldChg chg="del">
        <pc:chgData name="Froduald Kabanza" userId="edf393d0-642b-4b9e-8c75-f62133241689" providerId="ADAL" clId="{EF468378-FE6E-464C-BF18-E00722075C45}" dt="2023-04-06T14:27:32.096" v="3" actId="2696"/>
        <pc:sldMkLst>
          <pc:docMk/>
          <pc:sldMk cId="3358973293" sldId="593"/>
        </pc:sldMkLst>
      </pc:sldChg>
      <pc:sldChg chg="mod modShow">
        <pc:chgData name="Froduald Kabanza" userId="edf393d0-642b-4b9e-8c75-f62133241689" providerId="ADAL" clId="{EF468378-FE6E-464C-BF18-E00722075C45}" dt="2023-04-06T14:27:36.540" v="4" actId="729"/>
        <pc:sldMkLst>
          <pc:docMk/>
          <pc:sldMk cId="971781410" sldId="594"/>
        </pc:sldMkLst>
      </pc:sldChg>
      <pc:sldChg chg="modSp">
        <pc:chgData name="Froduald Kabanza" userId="edf393d0-642b-4b9e-8c75-f62133241689" providerId="ADAL" clId="{EF468378-FE6E-464C-BF18-E00722075C45}" dt="2023-04-06T14:26:27.045" v="1" actId="1076"/>
        <pc:sldMkLst>
          <pc:docMk/>
          <pc:sldMk cId="781814450" sldId="604"/>
        </pc:sldMkLst>
        <pc:spChg chg="mod">
          <ac:chgData name="Froduald Kabanza" userId="edf393d0-642b-4b9e-8c75-f62133241689" providerId="ADAL" clId="{EF468378-FE6E-464C-BF18-E00722075C45}" dt="2023-04-06T14:26:27.045" v="1" actId="1076"/>
          <ac:spMkLst>
            <pc:docMk/>
            <pc:sldMk cId="781814450" sldId="604"/>
            <ac:spMk id="109570" creationId="{00000000-0000-0000-0000-000000000000}"/>
          </ac:spMkLst>
        </pc:spChg>
      </pc:sldChg>
      <pc:sldChg chg="del">
        <pc:chgData name="Froduald Kabanza" userId="edf393d0-642b-4b9e-8c75-f62133241689" providerId="ADAL" clId="{EF468378-FE6E-464C-BF18-E00722075C45}" dt="2023-04-06T14:29:29.225" v="7" actId="2696"/>
        <pc:sldMkLst>
          <pc:docMk/>
          <pc:sldMk cId="3913003539" sldId="612"/>
        </pc:sldMkLst>
      </pc:sldChg>
      <pc:sldChg chg="del">
        <pc:chgData name="Froduald Kabanza" userId="edf393d0-642b-4b9e-8c75-f62133241689" providerId="ADAL" clId="{EF468378-FE6E-464C-BF18-E00722075C45}" dt="2023-04-06T14:29:29.225" v="7" actId="2696"/>
        <pc:sldMkLst>
          <pc:docMk/>
          <pc:sldMk cId="1756866772" sldId="613"/>
        </pc:sldMkLst>
      </pc:sldChg>
      <pc:sldChg chg="ord">
        <pc:chgData name="Froduald Kabanza" userId="edf393d0-642b-4b9e-8c75-f62133241689" providerId="ADAL" clId="{EF468378-FE6E-464C-BF18-E00722075C45}" dt="2023-04-06T14:29:51.791" v="9"/>
        <pc:sldMkLst>
          <pc:docMk/>
          <pc:sldMk cId="1820873225" sldId="614"/>
        </pc:sldMkLst>
      </pc:sldChg>
      <pc:sldChg chg="del">
        <pc:chgData name="Froduald Kabanza" userId="edf393d0-642b-4b9e-8c75-f62133241689" providerId="ADAL" clId="{EF468378-FE6E-464C-BF18-E00722075C45}" dt="2023-04-06T14:29:12.960" v="6" actId="2696"/>
        <pc:sldMkLst>
          <pc:docMk/>
          <pc:sldMk cId="2980826566" sldId="615"/>
        </pc:sldMkLst>
      </pc:sldChg>
      <pc:sldChg chg="del">
        <pc:chgData name="Froduald Kabanza" userId="edf393d0-642b-4b9e-8c75-f62133241689" providerId="ADAL" clId="{EF468378-FE6E-464C-BF18-E00722075C45}" dt="2023-04-06T14:29:12.960" v="6" actId="2696"/>
        <pc:sldMkLst>
          <pc:docMk/>
          <pc:sldMk cId="1514219989" sldId="638"/>
        </pc:sldMkLst>
      </pc:sldChg>
      <pc:sldChg chg="del">
        <pc:chgData name="Froduald Kabanza" userId="edf393d0-642b-4b9e-8c75-f62133241689" providerId="ADAL" clId="{EF468378-FE6E-464C-BF18-E00722075C45}" dt="2023-04-06T14:29:12.960" v="6" actId="2696"/>
        <pc:sldMkLst>
          <pc:docMk/>
          <pc:sldMk cId="2178054130" sldId="640"/>
        </pc:sldMkLst>
      </pc:sldChg>
      <pc:sldChg chg="del">
        <pc:chgData name="Froduald Kabanza" userId="edf393d0-642b-4b9e-8c75-f62133241689" providerId="ADAL" clId="{EF468378-FE6E-464C-BF18-E00722075C45}" dt="2023-04-06T14:29:12.960" v="6" actId="2696"/>
        <pc:sldMkLst>
          <pc:docMk/>
          <pc:sldMk cId="2135901750" sldId="641"/>
        </pc:sldMkLst>
      </pc:sldChg>
      <pc:sldChg chg="del">
        <pc:chgData name="Froduald Kabanza" userId="edf393d0-642b-4b9e-8c75-f62133241689" providerId="ADAL" clId="{EF468378-FE6E-464C-BF18-E00722075C45}" dt="2023-04-06T14:29:12.960" v="6" actId="2696"/>
        <pc:sldMkLst>
          <pc:docMk/>
          <pc:sldMk cId="1569413601" sldId="642"/>
        </pc:sldMkLst>
      </pc:sldChg>
      <pc:sldChg chg="del">
        <pc:chgData name="Froduald Kabanza" userId="edf393d0-642b-4b9e-8c75-f62133241689" providerId="ADAL" clId="{EF468378-FE6E-464C-BF18-E00722075C45}" dt="2023-04-06T14:29:12.960" v="6" actId="2696"/>
        <pc:sldMkLst>
          <pc:docMk/>
          <pc:sldMk cId="1429298780" sldId="644"/>
        </pc:sldMkLst>
      </pc:sldChg>
      <pc:sldChg chg="del">
        <pc:chgData name="Froduald Kabanza" userId="edf393d0-642b-4b9e-8c75-f62133241689" providerId="ADAL" clId="{EF468378-FE6E-464C-BF18-E00722075C45}" dt="2023-04-06T14:29:12.960" v="6" actId="2696"/>
        <pc:sldMkLst>
          <pc:docMk/>
          <pc:sldMk cId="4076750238" sldId="645"/>
        </pc:sldMkLst>
      </pc:sldChg>
      <pc:sldChg chg="mod modShow">
        <pc:chgData name="Froduald Kabanza" userId="edf393d0-642b-4b9e-8c75-f62133241689" providerId="ADAL" clId="{EF468378-FE6E-464C-BF18-E00722075C45}" dt="2023-04-06T14:28:40.668" v="5" actId="729"/>
        <pc:sldMkLst>
          <pc:docMk/>
          <pc:sldMk cId="1523528374" sldId="646"/>
        </pc:sldMkLst>
      </pc:sldChg>
      <pc:sldChg chg="del">
        <pc:chgData name="Froduald Kabanza" userId="edf393d0-642b-4b9e-8c75-f62133241689" providerId="ADAL" clId="{EF468378-FE6E-464C-BF18-E00722075C45}" dt="2023-04-06T14:29:12.960" v="6" actId="2696"/>
        <pc:sldMkLst>
          <pc:docMk/>
          <pc:sldMk cId="3343221066" sldId="647"/>
        </pc:sldMkLst>
      </pc:sldChg>
      <pc:sldChg chg="del">
        <pc:chgData name="Froduald Kabanza" userId="edf393d0-642b-4b9e-8c75-f62133241689" providerId="ADAL" clId="{EF468378-FE6E-464C-BF18-E00722075C45}" dt="2023-04-06T14:29:12.960" v="6" actId="2696"/>
        <pc:sldMkLst>
          <pc:docMk/>
          <pc:sldMk cId="2136521298" sldId="648"/>
        </pc:sldMkLst>
      </pc:sldChg>
      <pc:sldChg chg="del">
        <pc:chgData name="Froduald Kabanza" userId="edf393d0-642b-4b9e-8c75-f62133241689" providerId="ADAL" clId="{EF468378-FE6E-464C-BF18-E00722075C45}" dt="2023-04-06T14:29:12.960" v="6" actId="2696"/>
        <pc:sldMkLst>
          <pc:docMk/>
          <pc:sldMk cId="751293234" sldId="649"/>
        </pc:sldMkLst>
      </pc:sldChg>
      <pc:sldMasterChg chg="delSldLayout">
        <pc:chgData name="Froduald Kabanza" userId="edf393d0-642b-4b9e-8c75-f62133241689" providerId="ADAL" clId="{EF468378-FE6E-464C-BF18-E00722075C45}" dt="2023-04-06T14:29:12.960" v="6" actId="2696"/>
        <pc:sldMasterMkLst>
          <pc:docMk/>
          <pc:sldMasterMk cId="0" sldId="2147483650"/>
        </pc:sldMasterMkLst>
        <pc:sldLayoutChg chg="del">
          <pc:chgData name="Froduald Kabanza" userId="edf393d0-642b-4b9e-8c75-f62133241689" providerId="ADAL" clId="{EF468378-FE6E-464C-BF18-E00722075C45}" dt="2023-04-06T14:29:12.960" v="6" actId="2696"/>
          <pc:sldLayoutMkLst>
            <pc:docMk/>
            <pc:sldMasterMk cId="0" sldId="2147483650"/>
            <pc:sldLayoutMk cId="1666896699" sldId="214748434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15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21175"/>
          </a:xfrm>
          <a:prstGeom prst="rect">
            <a:avLst/>
          </a:prstGeom>
          <a:noFill/>
          <a:ln w="12700">
            <a:noFill/>
            <a:miter lim="800000"/>
            <a:headEnd/>
            <a:tailEnd/>
          </a:ln>
          <a:effectLst/>
        </p:spPr>
        <p:txBody>
          <a:bodyPr vert="horz" wrap="square" lIns="94736" tIns="46537" rIns="94736" bIns="46537"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27" name="Rectangle 3"/>
          <p:cNvSpPr>
            <a:spLocks noGrp="1" noRot="1" noChangeAspect="1" noChangeArrowheads="1" noTextEdit="1"/>
          </p:cNvSpPr>
          <p:nvPr>
            <p:ph type="sldImg" idx="2"/>
          </p:nvPr>
        </p:nvSpPr>
        <p:spPr bwMode="auto">
          <a:xfrm>
            <a:off x="1257300" y="719138"/>
            <a:ext cx="4800600" cy="3600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097525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solidFill>
                  <a:srgbClr val="003399"/>
                </a:solidFill>
                <a:latin typeface="Arial" pitchFamily="34" charset="0"/>
              </a:rPr>
              <a:t>Puisque la représentation du domaine est standardisée, pas besoin de spécifier les fonctions successeurs et le but. Elles sont implicites. </a:t>
            </a:r>
          </a:p>
          <a:p>
            <a:endParaRPr lang="fr-CA">
              <a:solidFill>
                <a:srgbClr val="003399"/>
              </a:solidFill>
              <a:latin typeface="Arial" pitchFamily="34" charset="0"/>
            </a:endParaRPr>
          </a:p>
          <a:p>
            <a:r>
              <a:rPr lang="fr-CA">
                <a:solidFill>
                  <a:srgbClr val="003399"/>
                </a:solidFill>
                <a:latin typeface="Arial" pitchFamily="34" charset="0"/>
              </a:rPr>
              <a:t>BACKTRACK est une recherche en profondeur. Pas besoin de maintenir un graphe de nœuds (</a:t>
            </a:r>
            <a:r>
              <a:rPr lang="fr-CA" i="1">
                <a:solidFill>
                  <a:srgbClr val="003399"/>
                </a:solidFill>
                <a:latin typeface="Arial" pitchFamily="34" charset="0"/>
              </a:rPr>
              <a:t>closed</a:t>
            </a:r>
            <a:r>
              <a:rPr lang="fr-CA">
                <a:solidFill>
                  <a:srgbClr val="003399"/>
                </a:solidFill>
                <a:latin typeface="Arial" pitchFamily="34" charset="0"/>
              </a:rPr>
              <a:t>). </a:t>
            </a:r>
            <a:r>
              <a:rPr lang="fr-CA" i="1">
                <a:solidFill>
                  <a:srgbClr val="003399"/>
                </a:solidFill>
                <a:latin typeface="Arial" pitchFamily="34" charset="0"/>
              </a:rPr>
              <a:t>Open</a:t>
            </a:r>
            <a:r>
              <a:rPr lang="fr-CA">
                <a:solidFill>
                  <a:srgbClr val="003399"/>
                </a:solidFill>
                <a:latin typeface="Arial" pitchFamily="34" charset="0"/>
              </a:rPr>
              <a:t> implicitement représenté par la pile de récursivité.</a:t>
            </a:r>
            <a:endParaRPr lang="en-US">
              <a:solidFill>
                <a:srgbClr val="003399"/>
              </a:solidFill>
              <a:latin typeface="Arial" pitchFamily="34" charset="0"/>
            </a:endParaRPr>
          </a:p>
          <a:p>
            <a:endParaRPr lang="fr-CA">
              <a:solidFill>
                <a:srgbClr val="003399"/>
              </a:solidFill>
              <a:latin typeface="Arial" pitchFamily="34" charset="0"/>
            </a:endParaRPr>
          </a:p>
          <a:p>
            <a:r>
              <a:rPr lang="fr-CA">
                <a:solidFill>
                  <a:srgbClr val="003399"/>
                </a:solidFill>
                <a:latin typeface="Arial" pitchFamily="34" charset="0"/>
              </a:rPr>
              <a:t>On aurait pu être tenté d’utiliser une recherche dans un graphe classique telle que chaque nœud du graphe est une assignation partielle et une action consiste à ajouter var=value à l’assignation. Supposons n variable avec un domaine de taille d pour chaque variable. Cela donne nd nœuds au premier niveau du graphe. Au second niveau, le facteur de branchement est (n-1)d et ainsi de suite. En tout, l’arbre aurait n!*d^n feuilles, mêmes s’il y a seulement d^n assignations complètes possibles.</a:t>
            </a:r>
          </a:p>
          <a:p>
            <a:endParaRPr lang="fr-CA">
              <a:solidFill>
                <a:srgbClr val="003399"/>
              </a:solidFill>
              <a:latin typeface="Arial" pitchFamily="34" charset="0"/>
            </a:endParaRPr>
          </a:p>
          <a:p>
            <a:r>
              <a:rPr lang="fr-CA">
                <a:solidFill>
                  <a:srgbClr val="003399"/>
                </a:solidFill>
                <a:latin typeface="Arial" pitchFamily="34" charset="0"/>
              </a:rPr>
              <a:t>Le problème avec cette formulation naïve est qu’elle ignore la commutativité des assignations! (Voir Page 214).</a:t>
            </a:r>
          </a:p>
          <a:p>
            <a:endParaRPr lang="fr-CA">
              <a:solidFill>
                <a:srgbClr val="003399"/>
              </a:solidFill>
              <a:latin typeface="Arial" pitchFamily="34" charset="0"/>
            </a:endParaRPr>
          </a:p>
          <a:p>
            <a:r>
              <a:rPr lang="fr-CA">
                <a:solidFill>
                  <a:srgbClr val="003399"/>
                </a:solidFill>
                <a:latin typeface="Arial" pitchFamily="34" charset="0"/>
              </a:rPr>
              <a:t>BACKTRACK considère seulement une seule variable à chaque niveau de l’arbre. </a:t>
            </a:r>
          </a:p>
          <a:p>
            <a:endParaRPr lang="fr-CA">
              <a:solidFill>
                <a:srgbClr val="003399"/>
              </a:solidFill>
              <a:latin typeface="Arial" pitchFamily="34" charset="0"/>
            </a:endParaRPr>
          </a:p>
          <a:p>
            <a:endParaRPr lang="en-CA">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3706518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dirty="0">
              <a:ea typeface="굴림" pitchFamily="34"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CA" dirty="0">
                <a:ea typeface="굴림" pitchFamily="34" charset="-127"/>
              </a:rPr>
              <a:t>Somme </a:t>
            </a:r>
            <a:r>
              <a:rPr lang="en-CA" dirty="0" err="1">
                <a:ea typeface="굴림" pitchFamily="34" charset="-127"/>
              </a:rPr>
              <a:t>nulle</a:t>
            </a:r>
            <a:r>
              <a:rPr lang="en-CA" dirty="0">
                <a:ea typeface="굴림" pitchFamily="34" charset="-127"/>
              </a:rPr>
              <a:t> = </a:t>
            </a:r>
            <a:r>
              <a:rPr lang="en-CA" dirty="0" err="1">
                <a:ea typeface="굴림" pitchFamily="34" charset="-127"/>
              </a:rPr>
              <a:t>somme</a:t>
            </a:r>
            <a:r>
              <a:rPr lang="en-CA" dirty="0">
                <a:ea typeface="굴림" pitchFamily="34" charset="-127"/>
              </a:rPr>
              <a:t> des </a:t>
            </a:r>
            <a:r>
              <a:rPr lang="en-CA" dirty="0" err="1">
                <a:ea typeface="굴림" pitchFamily="34" charset="-127"/>
              </a:rPr>
              <a:t>utilités</a:t>
            </a:r>
            <a:r>
              <a:rPr lang="en-CA" dirty="0">
                <a:ea typeface="굴림" pitchFamily="34" charset="-127"/>
              </a:rPr>
              <a:t> </a:t>
            </a:r>
            <a:r>
              <a:rPr lang="en-CA" dirty="0" err="1">
                <a:ea typeface="굴림" pitchFamily="34" charset="-127"/>
              </a:rPr>
              <a:t>toujours</a:t>
            </a:r>
            <a:r>
              <a:rPr lang="en-CA" dirty="0">
                <a:ea typeface="굴림" pitchFamily="34" charset="-127"/>
              </a:rPr>
              <a:t> </a:t>
            </a:r>
            <a:r>
              <a:rPr lang="en-CA" dirty="0" err="1">
                <a:ea typeface="굴림" pitchFamily="34" charset="-127"/>
              </a:rPr>
              <a:t>égale</a:t>
            </a:r>
            <a:r>
              <a:rPr lang="en-CA" dirty="0">
                <a:ea typeface="굴림" pitchFamily="34" charset="-127"/>
              </a:rPr>
              <a:t> à 0</a:t>
            </a:r>
          </a:p>
          <a:p>
            <a:pPr>
              <a:buFontTx/>
              <a:buChar char="-"/>
            </a:pPr>
            <a:r>
              <a:rPr lang="en-CA" dirty="0">
                <a:ea typeface="굴림" pitchFamily="34" charset="-127"/>
              </a:rPr>
              <a:t>Somme </a:t>
            </a:r>
            <a:r>
              <a:rPr lang="en-CA" dirty="0" err="1">
                <a:ea typeface="굴림" pitchFamily="34" charset="-127"/>
              </a:rPr>
              <a:t>constante</a:t>
            </a:r>
            <a:r>
              <a:rPr lang="en-CA" dirty="0">
                <a:ea typeface="굴림" pitchFamily="34" charset="-127"/>
              </a:rPr>
              <a:t> = </a:t>
            </a:r>
            <a:r>
              <a:rPr lang="en-CA" dirty="0" err="1">
                <a:ea typeface="굴림" pitchFamily="34" charset="-127"/>
              </a:rPr>
              <a:t>somme</a:t>
            </a:r>
            <a:r>
              <a:rPr lang="en-CA" dirty="0">
                <a:ea typeface="굴림" pitchFamily="34" charset="-127"/>
              </a:rPr>
              <a:t> des </a:t>
            </a:r>
            <a:r>
              <a:rPr lang="en-CA" dirty="0" err="1">
                <a:ea typeface="굴림" pitchFamily="34" charset="-127"/>
              </a:rPr>
              <a:t>utilités</a:t>
            </a:r>
            <a:r>
              <a:rPr lang="en-CA" dirty="0">
                <a:ea typeface="굴림" pitchFamily="34" charset="-127"/>
              </a:rPr>
              <a:t> </a:t>
            </a:r>
            <a:r>
              <a:rPr lang="en-CA" dirty="0" err="1">
                <a:ea typeface="굴림" pitchFamily="34" charset="-127"/>
              </a:rPr>
              <a:t>toujours</a:t>
            </a:r>
            <a:r>
              <a:rPr lang="en-CA" dirty="0">
                <a:ea typeface="굴림" pitchFamily="34" charset="-127"/>
              </a:rPr>
              <a:t> </a:t>
            </a:r>
            <a:r>
              <a:rPr lang="en-CA" dirty="0" err="1">
                <a:ea typeface="굴림" pitchFamily="34" charset="-127"/>
              </a:rPr>
              <a:t>égale</a:t>
            </a:r>
            <a:r>
              <a:rPr lang="en-CA" dirty="0">
                <a:ea typeface="굴림" pitchFamily="34" charset="-127"/>
              </a:rPr>
              <a:t> à </a:t>
            </a:r>
            <a:r>
              <a:rPr lang="en-CA" dirty="0" err="1">
                <a:ea typeface="굴림" pitchFamily="34" charset="-127"/>
              </a:rPr>
              <a:t>une</a:t>
            </a:r>
            <a:r>
              <a:rPr lang="en-CA" dirty="0">
                <a:ea typeface="굴림" pitchFamily="34" charset="-127"/>
              </a:rPr>
              <a:t> </a:t>
            </a:r>
            <a:r>
              <a:rPr lang="en-CA" dirty="0" err="1">
                <a:ea typeface="굴림" pitchFamily="34" charset="-127"/>
              </a:rPr>
              <a:t>constante</a:t>
            </a:r>
            <a:r>
              <a:rPr lang="en-CA" dirty="0">
                <a:ea typeface="굴림" pitchFamily="34" charset="-127"/>
              </a:rPr>
              <a:t> </a:t>
            </a:r>
            <a:r>
              <a:rPr lang="en-CA" i="1" dirty="0">
                <a:ea typeface="굴림" pitchFamily="34" charset="-127"/>
              </a:rPr>
              <a:t>c</a:t>
            </a:r>
            <a:r>
              <a:rPr lang="en-CA" dirty="0">
                <a:ea typeface="굴림" pitchFamily="34" charset="-127"/>
              </a:rPr>
              <a:t> (e.g. </a:t>
            </a:r>
            <a:r>
              <a:rPr lang="en-CA" dirty="0" err="1">
                <a:ea typeface="굴림" pitchFamily="34" charset="-127"/>
              </a:rPr>
              <a:t>jeu</a:t>
            </a:r>
            <a:r>
              <a:rPr lang="en-CA" dirty="0">
                <a:ea typeface="굴림" pitchFamily="34" charset="-127"/>
              </a:rPr>
              <a:t> </a:t>
            </a:r>
            <a:r>
              <a:rPr lang="en-CA" dirty="0" err="1">
                <a:ea typeface="굴림" pitchFamily="34" charset="-127"/>
              </a:rPr>
              <a:t>d’échecs</a:t>
            </a:r>
            <a:r>
              <a:rPr lang="en-CA" dirty="0">
                <a:ea typeface="굴림" pitchFamily="34" charset="-127"/>
              </a:rPr>
              <a:t> avec 0 point pour </a:t>
            </a:r>
            <a:r>
              <a:rPr lang="en-CA" dirty="0" err="1">
                <a:ea typeface="굴림" pitchFamily="34" charset="-127"/>
              </a:rPr>
              <a:t>défaite</a:t>
            </a:r>
            <a:r>
              <a:rPr lang="en-CA" dirty="0">
                <a:ea typeface="굴림" pitchFamily="34" charset="-127"/>
              </a:rPr>
              <a:t>, ½ pour match </a:t>
            </a:r>
            <a:r>
              <a:rPr lang="en-CA" dirty="0" err="1">
                <a:ea typeface="굴림" pitchFamily="34" charset="-127"/>
              </a:rPr>
              <a:t>nul</a:t>
            </a:r>
            <a:r>
              <a:rPr lang="en-CA" dirty="0">
                <a:ea typeface="굴림" pitchFamily="34" charset="-127"/>
              </a:rPr>
              <a:t> et 1 pour </a:t>
            </a:r>
            <a:r>
              <a:rPr lang="en-CA" dirty="0" err="1">
                <a:ea typeface="굴림" pitchFamily="34" charset="-127"/>
              </a:rPr>
              <a:t>une</a:t>
            </a:r>
            <a:r>
              <a:rPr lang="en-CA" dirty="0">
                <a:ea typeface="굴림" pitchFamily="34" charset="-127"/>
              </a:rPr>
              <a:t> </a:t>
            </a:r>
            <a:r>
              <a:rPr lang="en-CA" dirty="0" err="1">
                <a:ea typeface="굴림" pitchFamily="34" charset="-127"/>
              </a:rPr>
              <a:t>victoire</a:t>
            </a:r>
            <a:r>
              <a:rPr lang="en-CA" dirty="0">
                <a:ea typeface="굴림" pitchFamily="34" charset="-127"/>
              </a:rPr>
              <a:t>)</a:t>
            </a:r>
          </a:p>
          <a:p>
            <a:pPr lvl="1">
              <a:buFontTx/>
              <a:buChar char="-"/>
            </a:pPr>
            <a:r>
              <a:rPr lang="en-CA" dirty="0" err="1">
                <a:ea typeface="굴림" pitchFamily="34" charset="-127"/>
              </a:rPr>
              <a:t>Peut</a:t>
            </a:r>
            <a:r>
              <a:rPr lang="en-CA" dirty="0">
                <a:ea typeface="굴림" pitchFamily="34" charset="-127"/>
              </a:rPr>
              <a:t> </a:t>
            </a:r>
            <a:r>
              <a:rPr lang="en-CA" dirty="0" err="1">
                <a:ea typeface="굴림" pitchFamily="34" charset="-127"/>
              </a:rPr>
              <a:t>être</a:t>
            </a:r>
            <a:r>
              <a:rPr lang="en-CA" dirty="0">
                <a:ea typeface="굴림" pitchFamily="34" charset="-127"/>
              </a:rPr>
              <a:t> </a:t>
            </a:r>
            <a:r>
              <a:rPr lang="en-CA" dirty="0" err="1">
                <a:ea typeface="굴림" pitchFamily="34" charset="-127"/>
              </a:rPr>
              <a:t>transformé</a:t>
            </a:r>
            <a:r>
              <a:rPr lang="en-CA" dirty="0">
                <a:ea typeface="굴림" pitchFamily="34" charset="-127"/>
              </a:rPr>
              <a:t> </a:t>
            </a:r>
            <a:r>
              <a:rPr lang="en-CA" dirty="0" err="1">
                <a:ea typeface="굴림" pitchFamily="34" charset="-127"/>
              </a:rPr>
              <a:t>trivialement</a:t>
            </a:r>
            <a:r>
              <a:rPr lang="en-CA" dirty="0">
                <a:ea typeface="굴림" pitchFamily="34" charset="-127"/>
              </a:rPr>
              <a:t> </a:t>
            </a:r>
            <a:r>
              <a:rPr lang="en-CA" dirty="0" err="1">
                <a:ea typeface="굴림" pitchFamily="34" charset="-127"/>
              </a:rPr>
              <a:t>en</a:t>
            </a:r>
            <a:r>
              <a:rPr lang="en-CA" dirty="0">
                <a:ea typeface="굴림" pitchFamily="34" charset="-127"/>
              </a:rPr>
              <a:t> </a:t>
            </a:r>
            <a:r>
              <a:rPr lang="en-CA" dirty="0" err="1">
                <a:ea typeface="굴림" pitchFamily="34" charset="-127"/>
              </a:rPr>
              <a:t>jeu</a:t>
            </a:r>
            <a:r>
              <a:rPr lang="en-CA" dirty="0">
                <a:ea typeface="굴림" pitchFamily="34" charset="-127"/>
              </a:rPr>
              <a:t> à </a:t>
            </a:r>
            <a:r>
              <a:rPr lang="en-CA" dirty="0" err="1">
                <a:ea typeface="굴림" pitchFamily="34" charset="-127"/>
              </a:rPr>
              <a:t>somme</a:t>
            </a:r>
            <a:r>
              <a:rPr lang="en-CA" dirty="0">
                <a:ea typeface="굴림" pitchFamily="34" charset="-127"/>
              </a:rPr>
              <a:t> </a:t>
            </a:r>
            <a:r>
              <a:rPr lang="en-CA" dirty="0" err="1">
                <a:ea typeface="굴림" pitchFamily="34" charset="-127"/>
              </a:rPr>
              <a:t>nulle</a:t>
            </a:r>
            <a:r>
              <a:rPr lang="en-CA" dirty="0">
                <a:ea typeface="굴림" pitchFamily="34" charset="-127"/>
              </a:rPr>
              <a:t> </a:t>
            </a:r>
            <a:r>
              <a:rPr lang="en-CA" dirty="0" err="1">
                <a:ea typeface="굴림" pitchFamily="34" charset="-127"/>
              </a:rPr>
              <a:t>en</a:t>
            </a:r>
            <a:r>
              <a:rPr lang="en-CA" dirty="0">
                <a:ea typeface="굴림" pitchFamily="34" charset="-127"/>
              </a:rPr>
              <a:t> </a:t>
            </a:r>
            <a:r>
              <a:rPr lang="en-CA" dirty="0" err="1">
                <a:ea typeface="굴림" pitchFamily="34" charset="-127"/>
              </a:rPr>
              <a:t>soustrayant</a:t>
            </a:r>
            <a:r>
              <a:rPr lang="en-CA" dirty="0">
                <a:ea typeface="굴림" pitchFamily="34" charset="-127"/>
              </a:rPr>
              <a:t> </a:t>
            </a:r>
            <a:r>
              <a:rPr lang="en-CA" dirty="0" err="1">
                <a:ea typeface="굴림" pitchFamily="34" charset="-127"/>
              </a:rPr>
              <a:t>une</a:t>
            </a:r>
            <a:r>
              <a:rPr lang="en-CA" dirty="0">
                <a:ea typeface="굴림" pitchFamily="34" charset="-127"/>
              </a:rPr>
              <a:t> </a:t>
            </a:r>
            <a:r>
              <a:rPr lang="en-CA" dirty="0" err="1">
                <a:ea typeface="굴림" pitchFamily="34" charset="-127"/>
              </a:rPr>
              <a:t>constante</a:t>
            </a:r>
            <a:r>
              <a:rPr lang="en-CA" dirty="0">
                <a:ea typeface="굴림" pitchFamily="34" charset="-127"/>
              </a:rPr>
              <a:t> à </a:t>
            </a:r>
            <a:r>
              <a:rPr lang="en-CA" dirty="0" err="1">
                <a:ea typeface="굴림" pitchFamily="34" charset="-127"/>
              </a:rPr>
              <a:t>chaque</a:t>
            </a:r>
            <a:r>
              <a:rPr lang="en-CA" dirty="0">
                <a:ea typeface="굴림" pitchFamily="34" charset="-127"/>
              </a:rPr>
              <a:t> </a:t>
            </a:r>
            <a:r>
              <a:rPr lang="en-CA" dirty="0" err="1">
                <a:ea typeface="굴림" pitchFamily="34" charset="-127"/>
              </a:rPr>
              <a:t>utilité</a:t>
            </a:r>
            <a:endParaRPr lang="en-CA" dirty="0">
              <a:ea typeface="굴림" pitchFamily="34" charset="-127"/>
            </a:endParaRPr>
          </a:p>
          <a:p>
            <a:pPr>
              <a:buFontTx/>
              <a:buChar char="-"/>
            </a:pPr>
            <a:r>
              <a:rPr lang="en-CA" dirty="0">
                <a:ea typeface="굴림" pitchFamily="34" charset="-127"/>
              </a:rPr>
              <a:t>Somme </a:t>
            </a:r>
            <a:r>
              <a:rPr lang="en-CA" dirty="0" err="1">
                <a:ea typeface="굴림" pitchFamily="34" charset="-127"/>
              </a:rPr>
              <a:t>générale</a:t>
            </a:r>
            <a:endParaRPr lang="en-CA" dirty="0">
              <a:ea typeface="굴림" pitchFamily="34" charset="-127"/>
            </a:endParaRPr>
          </a:p>
          <a:p>
            <a:pPr>
              <a:buFontTx/>
              <a:buChar char="-"/>
            </a:pPr>
            <a:endParaRPr lang="en-CA" dirty="0">
              <a:ea typeface="굴림" pitchFamily="34" charset="-127"/>
            </a:endParaRPr>
          </a:p>
          <a:p>
            <a:pPr>
              <a:buFontTx/>
              <a:buNone/>
            </a:pPr>
            <a:r>
              <a:rPr lang="en-CA" dirty="0"/>
              <a:t>In </a:t>
            </a:r>
            <a:r>
              <a:rPr lang="en-CA" b="1" dirty="0"/>
              <a:t>a game of incomplete information</a:t>
            </a:r>
            <a:r>
              <a:rPr lang="en-CA" dirty="0"/>
              <a:t>, players may or may not k </a:t>
            </a:r>
            <a:r>
              <a:rPr lang="en-CA" dirty="0" err="1"/>
              <a:t>i</a:t>
            </a:r>
            <a:r>
              <a:rPr lang="en-CA" dirty="0"/>
              <a:t> f </a:t>
            </a:r>
            <a:r>
              <a:rPr lang="en-CA" dirty="0" err="1"/>
              <a:t>ti</a:t>
            </a:r>
            <a:r>
              <a:rPr lang="en-CA" dirty="0"/>
              <a:t> b t </a:t>
            </a:r>
            <a:r>
              <a:rPr lang="en-CA" dirty="0" err="1"/>
              <a:t>th</a:t>
            </a:r>
            <a:r>
              <a:rPr lang="en-CA" dirty="0"/>
              <a:t> </a:t>
            </a:r>
            <a:r>
              <a:rPr lang="en-CA" dirty="0" err="1"/>
              <a:t>th</a:t>
            </a:r>
            <a:r>
              <a:rPr lang="en-CA" dirty="0"/>
              <a:t> t know some </a:t>
            </a:r>
            <a:r>
              <a:rPr lang="en-CA" dirty="0" err="1"/>
              <a:t>i</a:t>
            </a:r>
            <a:r>
              <a:rPr lang="en-CA" dirty="0"/>
              <a:t> n formation a </a:t>
            </a:r>
            <a:r>
              <a:rPr lang="en-CA" dirty="0" err="1"/>
              <a:t>bou</a:t>
            </a:r>
            <a:r>
              <a:rPr lang="en-CA" dirty="0"/>
              <a:t> t the other players, e.g. their “type”, their strategies, payoffs o t e p e </a:t>
            </a:r>
            <a:r>
              <a:rPr lang="en-CA" dirty="0" err="1"/>
              <a:t>e</a:t>
            </a:r>
            <a:r>
              <a:rPr lang="en-CA" dirty="0"/>
              <a:t> </a:t>
            </a:r>
            <a:r>
              <a:rPr lang="en-CA" dirty="0" err="1"/>
              <a:t>e</a:t>
            </a:r>
            <a:r>
              <a:rPr lang="en-CA" dirty="0"/>
              <a:t> </a:t>
            </a:r>
            <a:r>
              <a:rPr lang="en-CA" dirty="0" err="1"/>
              <a:t>ces</a:t>
            </a:r>
            <a:r>
              <a:rPr lang="en-CA" dirty="0"/>
              <a:t>.</a:t>
            </a:r>
          </a:p>
          <a:p>
            <a:pPr>
              <a:buFontTx/>
              <a:buNone/>
            </a:pPr>
            <a:endParaRPr lang="en-CA" dirty="0">
              <a:ea typeface="굴림" pitchFamily="34" charset="-127"/>
            </a:endParaRPr>
          </a:p>
          <a:p>
            <a:pPr>
              <a:buFontTx/>
              <a:buNone/>
            </a:pPr>
            <a:r>
              <a:rPr lang="en-CA" sz="1200" b="0" i="0" kern="1200" dirty="0">
                <a:solidFill>
                  <a:schemeClr val="tx1"/>
                </a:solidFill>
                <a:effectLst/>
                <a:latin typeface="Arial" charset="0"/>
                <a:ea typeface="+mn-ea"/>
                <a:cs typeface="+mn-cs"/>
              </a:rPr>
              <a:t>In a </a:t>
            </a:r>
            <a:r>
              <a:rPr lang="en-CA" sz="1200" b="1" i="0" kern="1200" dirty="0">
                <a:solidFill>
                  <a:schemeClr val="tx1"/>
                </a:solidFill>
                <a:effectLst/>
                <a:latin typeface="Arial" charset="0"/>
                <a:ea typeface="+mn-ea"/>
                <a:cs typeface="+mn-cs"/>
              </a:rPr>
              <a:t>game</a:t>
            </a:r>
            <a:r>
              <a:rPr lang="en-CA" sz="1200" b="0" i="0" kern="1200" dirty="0">
                <a:solidFill>
                  <a:schemeClr val="tx1"/>
                </a:solidFill>
                <a:effectLst/>
                <a:latin typeface="Arial" charset="0"/>
                <a:ea typeface="+mn-ea"/>
                <a:cs typeface="+mn-cs"/>
              </a:rPr>
              <a:t> of </a:t>
            </a:r>
            <a:r>
              <a:rPr lang="en-CA" sz="1200" b="1" i="0" kern="1200" dirty="0">
                <a:solidFill>
                  <a:schemeClr val="tx1"/>
                </a:solidFill>
                <a:effectLst/>
                <a:latin typeface="Arial" charset="0"/>
                <a:ea typeface="+mn-ea"/>
                <a:cs typeface="+mn-cs"/>
              </a:rPr>
              <a:t>imperfect information</a:t>
            </a:r>
            <a:r>
              <a:rPr lang="en-CA" sz="1200" b="0" i="0" kern="1200" dirty="0">
                <a:solidFill>
                  <a:schemeClr val="tx1"/>
                </a:solidFill>
                <a:effectLst/>
                <a:latin typeface="Arial" charset="0"/>
                <a:ea typeface="+mn-ea"/>
                <a:cs typeface="+mn-cs"/>
              </a:rPr>
              <a:t>, players are g p , p y simply unaware of the actions chosen by other players. However they know who the other players are hat their possible strategies/actions are and are, what their possible strategies/actions are, and the preferences/payoffs of these other players.</a:t>
            </a:r>
          </a:p>
          <a:p>
            <a:pPr>
              <a:buFontTx/>
              <a:buNone/>
            </a:pPr>
            <a:endParaRPr lang="en-CA" sz="1200" b="0" i="0" kern="1200" dirty="0">
              <a:solidFill>
                <a:schemeClr val="tx1"/>
              </a:solidFill>
              <a:effectLst/>
              <a:latin typeface="Arial" charset="0"/>
              <a:ea typeface="+mn-ea"/>
              <a:cs typeface="+mn-cs"/>
            </a:endParaRPr>
          </a:p>
          <a:p>
            <a:pPr>
              <a:buFontTx/>
              <a:buNone/>
            </a:pPr>
            <a:endParaRPr lang="en-CA" dirty="0">
              <a:ea typeface="굴림" pitchFamily="34"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ea typeface="굴림" pitchFamily="34" charset="-127"/>
              </a:rPr>
              <a:t>Selon notre définition de rationalité, un agent rationnel se comporte donc </a:t>
            </a:r>
            <a:r>
              <a:rPr lang="en-CA" i="1">
                <a:ea typeface="굴림" pitchFamily="34" charset="-127"/>
              </a:rPr>
              <a:t>aléatoirement.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ea typeface="굴림" pitchFamily="34" charset="-127"/>
              </a:rPr>
              <a:t>Optimisation </a:t>
            </a:r>
            <a:r>
              <a:rPr lang="en-CA" altLang="en-US" dirty="0" err="1">
                <a:ea typeface="굴림" pitchFamily="34" charset="-127"/>
              </a:rPr>
              <a:t>linéaire</a:t>
            </a:r>
            <a:r>
              <a:rPr lang="en-CA" altLang="en-US" dirty="0">
                <a:ea typeface="굴림" pitchFamily="34" charset="-127"/>
              </a:rPr>
              <a:t>: </a:t>
            </a:r>
            <a:r>
              <a:rPr lang="en-CA" altLang="en-US" dirty="0" err="1">
                <a:ea typeface="굴림" pitchFamily="34" charset="-127"/>
              </a:rPr>
              <a:t>simplexe</a:t>
            </a:r>
            <a:r>
              <a:rPr lang="en-CA" altLang="en-US" dirty="0">
                <a:ea typeface="굴림" pitchFamily="34" charset="-127"/>
              </a:rPr>
              <a:t>, points </a:t>
            </a:r>
            <a:r>
              <a:rPr lang="en-CA" altLang="en-US" dirty="0" err="1">
                <a:ea typeface="굴림" pitchFamily="34" charset="-127"/>
              </a:rPr>
              <a:t>intérieurs</a:t>
            </a:r>
            <a:r>
              <a:rPr lang="en-CA" altLang="en-US" dirty="0">
                <a:ea typeface="굴림" pitchFamily="34" charset="-127"/>
              </a:rPr>
              <a:t>…</a:t>
            </a:r>
          </a:p>
          <a:p>
            <a:r>
              <a:rPr lang="en-CA" altLang="en-US" dirty="0">
                <a:ea typeface="굴림" pitchFamily="34" charset="-127"/>
              </a:rPr>
              <a:t>Optimisation </a:t>
            </a:r>
            <a:r>
              <a:rPr lang="en-CA" altLang="en-US" dirty="0" err="1">
                <a:ea typeface="굴림" pitchFamily="34" charset="-127"/>
              </a:rPr>
              <a:t>quadratique</a:t>
            </a:r>
            <a:r>
              <a:rPr lang="en-CA" altLang="en-US" dirty="0">
                <a:ea typeface="굴림" pitchFamily="34" charset="-127"/>
              </a:rPr>
              <a:t>: gradient </a:t>
            </a:r>
            <a:r>
              <a:rPr lang="en-CA" altLang="en-US" dirty="0" err="1">
                <a:ea typeface="굴림" pitchFamily="34" charset="-127"/>
              </a:rPr>
              <a:t>conjugué</a:t>
            </a:r>
            <a:r>
              <a:rPr lang="en-CA" altLang="en-US" dirty="0">
                <a:ea typeface="굴림" pitchFamily="34" charset="-127"/>
              </a:rPr>
              <a:t>, </a:t>
            </a:r>
            <a:r>
              <a:rPr lang="en-CA" altLang="en-US" dirty="0" err="1">
                <a:ea typeface="굴림" pitchFamily="34" charset="-127"/>
              </a:rPr>
              <a:t>lagrangiens</a:t>
            </a:r>
            <a:r>
              <a:rPr lang="en-CA" altLang="en-US" dirty="0">
                <a:ea typeface="굴림" pitchFamily="34" charset="-127"/>
              </a:rPr>
              <a:t> </a:t>
            </a:r>
            <a:r>
              <a:rPr lang="en-CA" altLang="en-US" dirty="0" err="1">
                <a:ea typeface="굴림" pitchFamily="34" charset="-127"/>
              </a:rPr>
              <a:t>augmentés</a:t>
            </a:r>
            <a:r>
              <a:rPr lang="en-CA" altLang="en-US" dirty="0">
                <a:ea typeface="굴림" pitchFamily="34" charset="-127"/>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370651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3473898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3479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ea typeface="굴림" pitchFamily="34" charset="-127"/>
              </a:rPr>
              <a:t>Quel intérêt pour avoir plusieurs agents ?</a:t>
            </a:r>
          </a:p>
          <a:p>
            <a:pPr>
              <a:lnSpc>
                <a:spcPct val="90000"/>
              </a:lnSpc>
              <a:buFontTx/>
              <a:buChar char="•"/>
            </a:pPr>
            <a:r>
              <a:rPr lang="fr-CA" dirty="0">
                <a:ea typeface="굴림" pitchFamily="34" charset="-127"/>
              </a:rPr>
              <a:t>Il y a des tâches qu’un seul agent ne peut pas faire tout seul : </a:t>
            </a:r>
            <a:r>
              <a:rPr lang="fr-CA" dirty="0" err="1">
                <a:ea typeface="굴림" pitchFamily="34" charset="-127"/>
              </a:rPr>
              <a:t>e.g</a:t>
            </a:r>
            <a:r>
              <a:rPr lang="fr-CA" dirty="0">
                <a:ea typeface="굴림" pitchFamily="34" charset="-127"/>
              </a:rPr>
              <a:t>., soulever des charges, marquer des buts au soccer.</a:t>
            </a:r>
          </a:p>
          <a:p>
            <a:pPr>
              <a:lnSpc>
                <a:spcPct val="90000"/>
              </a:lnSpc>
              <a:buFontTx/>
              <a:buChar char="•"/>
            </a:pPr>
            <a:r>
              <a:rPr lang="fr-CA" dirty="0">
                <a:ea typeface="굴림" pitchFamily="34" charset="-127"/>
              </a:rPr>
              <a:t>Une équipe peut faire des tâches plus rapidement: explorer un grand territoire sur mars, se localiser en échangeant les informations.</a:t>
            </a:r>
          </a:p>
          <a:p>
            <a:pPr>
              <a:lnSpc>
                <a:spcPct val="90000"/>
              </a:lnSpc>
              <a:buFontTx/>
              <a:buChar char="•"/>
            </a:pPr>
            <a:r>
              <a:rPr lang="fr-CA" dirty="0">
                <a:ea typeface="굴림" pitchFamily="34" charset="-127"/>
              </a:rPr>
              <a:t>Certaines tâches sont naturellement multi-agents: </a:t>
            </a:r>
            <a:r>
              <a:rPr lang="fr-CA" dirty="0" err="1">
                <a:ea typeface="굴림" pitchFamily="34" charset="-127"/>
              </a:rPr>
              <a:t>e.g</a:t>
            </a:r>
            <a:r>
              <a:rPr lang="fr-CA" dirty="0">
                <a:ea typeface="굴림" pitchFamily="34" charset="-127"/>
              </a:rPr>
              <a:t>., montage automobile.</a:t>
            </a:r>
            <a:endParaRPr lang="fr-CA" noProof="0" dirty="0"/>
          </a:p>
          <a:p>
            <a:endParaRPr lang="fr-CA" noProof="0" dirty="0"/>
          </a:p>
          <a:p>
            <a:endParaRPr lang="fr-CA" noProof="0" dirty="0"/>
          </a:p>
          <a:p>
            <a:r>
              <a:rPr lang="fr-CA" noProof="0" dirty="0"/>
              <a:t>Réseau de capteurs distribués qui poursuit</a:t>
            </a:r>
            <a:r>
              <a:rPr lang="fr-CA" baseline="0" noProof="0" dirty="0"/>
              <a:t> un véhicule ou une personne dans un habitat intelligent</a:t>
            </a:r>
            <a:endParaRPr lang="fr-CA" noProof="0" dirty="0"/>
          </a:p>
        </p:txBody>
      </p:sp>
    </p:spTree>
    <p:extLst>
      <p:ext uri="{BB962C8B-B14F-4D97-AF65-F5344CB8AC3E}">
        <p14:creationId xmlns:p14="http://schemas.microsoft.com/office/powerpoint/2010/main" val="370651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lIns="91329" tIns="44864" rIns="91329" bIns="44864">
            <a:normAutofit/>
          </a:bodyPr>
          <a:lstStyle/>
          <a:p>
            <a:pPr marL="609600" indent="-609600">
              <a:lnSpc>
                <a:spcPct val="90000"/>
              </a:lnSpc>
            </a:pPr>
            <a:endParaRPr lang="fr-CA" b="1">
              <a:latin typeface="Helvetica"/>
              <a:ea typeface="굴림" pitchFamily="34" charset="-127"/>
            </a:endParaRPr>
          </a:p>
          <a:p>
            <a:pPr marL="609600" indent="-609600">
              <a:lnSpc>
                <a:spcPct val="90000"/>
              </a:lnSpc>
            </a:pPr>
            <a:r>
              <a:rPr lang="fr-CA">
                <a:latin typeface="Helvetica"/>
                <a:ea typeface="굴림" pitchFamily="34" charset="-127"/>
              </a:rPr>
              <a:t>Fusion de plans:</a:t>
            </a:r>
          </a:p>
          <a:p>
            <a:pPr marL="609600" indent="-609600">
              <a:lnSpc>
                <a:spcPct val="90000"/>
              </a:lnSpc>
            </a:pPr>
            <a:endParaRPr lang="fr-CA">
              <a:latin typeface="Helvetica"/>
              <a:ea typeface="굴림" pitchFamily="34" charset="-127"/>
            </a:endParaRPr>
          </a:p>
          <a:p>
            <a:pPr marL="609600" indent="-609600">
              <a:lnSpc>
                <a:spcPct val="90000"/>
              </a:lnSpc>
            </a:pPr>
            <a:r>
              <a:rPr lang="fr-CA">
                <a:latin typeface="Helvetica"/>
                <a:ea typeface="굴림" pitchFamily="34" charset="-127"/>
              </a:rPr>
              <a:t>Étant donné les plans individuels pour chacun des agents:</a:t>
            </a:r>
          </a:p>
          <a:p>
            <a:pPr marL="609600" indent="-609600">
              <a:lnSpc>
                <a:spcPct val="90000"/>
              </a:lnSpc>
            </a:pPr>
            <a:r>
              <a:rPr lang="fr-CA">
                <a:latin typeface="Helvetica"/>
                <a:ea typeface="굴림" pitchFamily="34" charset="-127"/>
              </a:rPr>
              <a:t> - examiner toutes les combinaisons possibles (par exemple, tous les entralacements ou par une recherche dans l’espace de plans). </a:t>
            </a:r>
          </a:p>
          <a:p>
            <a:pPr marL="609600" indent="-609600">
              <a:lnSpc>
                <a:spcPct val="90000"/>
              </a:lnSpc>
            </a:pPr>
            <a:r>
              <a:rPr lang="fr-CA">
                <a:latin typeface="Helvetica"/>
                <a:ea typeface="굴림" pitchFamily="34" charset="-127"/>
              </a:rPr>
              <a:t> - résoudre les inconsistences par les mêmes techniques que la planification ordinaire (ajouts de contraintes, backtracking, etc.)</a:t>
            </a:r>
          </a:p>
          <a:p>
            <a:pPr marL="609600" indent="-609600"/>
            <a:endParaRPr lang="en-CA">
              <a:ea typeface="굴림" pitchFamily="34"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CA" sz="1200" kern="0" dirty="0"/>
              <a:t>Problème: Allouer des capteurs aux cibles, étant donné des contraintes de visibilité  (obstacles) et de compatibilité, de sorte que l’on puisse suivre les cibles en tout temps et le choix des fréquences des capteurs ne cause pas des interférences.</a:t>
            </a:r>
          </a:p>
          <a:p>
            <a:endParaRPr lang="fr-CA" noProof="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fr-CA" sz="1800" kern="0" dirty="0"/>
              <a:t>Il y a interférence quand deux capteurs ayant des rayons d’action qui se chevauchent utilise la même fréquence.</a:t>
            </a:r>
          </a:p>
          <a:p>
            <a:endParaRPr lang="en-CA" dirty="0"/>
          </a:p>
        </p:txBody>
      </p:sp>
    </p:spTree>
    <p:extLst>
      <p:ext uri="{BB962C8B-B14F-4D97-AF65-F5344CB8AC3E}">
        <p14:creationId xmlns:p14="http://schemas.microsoft.com/office/powerpoint/2010/main" val="191564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3706518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370651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5" name="Rectangle 9"/>
          <p:cNvSpPr>
            <a:spLocks noGrp="1" noChangeArrowheads="1"/>
          </p:cNvSpPr>
          <p:nvPr>
            <p:ph type="sldNum" sz="quarter" idx="11"/>
          </p:nvPr>
        </p:nvSpPr>
        <p:spPr>
          <a:ln/>
        </p:spPr>
        <p:txBody>
          <a:bodyPr/>
          <a:lstStyle>
            <a:lvl1pPr>
              <a:defRPr/>
            </a:lvl1pPr>
          </a:lstStyle>
          <a:p>
            <a:pPr>
              <a:defRPr/>
            </a:pPr>
            <a:fld id="{E602CF71-96D1-497D-B5CD-D40653AF2C3F}"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98301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5" name="Rectangle 9"/>
          <p:cNvSpPr>
            <a:spLocks noGrp="1" noChangeArrowheads="1"/>
          </p:cNvSpPr>
          <p:nvPr>
            <p:ph type="sldNum" sz="quarter" idx="11"/>
          </p:nvPr>
        </p:nvSpPr>
        <p:spPr>
          <a:ln/>
        </p:spPr>
        <p:txBody>
          <a:bodyPr/>
          <a:lstStyle>
            <a:lvl1pPr>
              <a:defRPr/>
            </a:lvl1pPr>
          </a:lstStyle>
          <a:p>
            <a:pPr>
              <a:defRPr/>
            </a:pPr>
            <a:fld id="{A6ADE038-F0EF-49AD-8ABA-E1071D779F55}"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210714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101600"/>
            <a:ext cx="2170113" cy="6172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227013" y="101600"/>
            <a:ext cx="6361112"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5" name="Rectangle 9"/>
          <p:cNvSpPr>
            <a:spLocks noGrp="1" noChangeArrowheads="1"/>
          </p:cNvSpPr>
          <p:nvPr>
            <p:ph type="sldNum" sz="quarter" idx="11"/>
          </p:nvPr>
        </p:nvSpPr>
        <p:spPr>
          <a:ln/>
        </p:spPr>
        <p:txBody>
          <a:bodyPr/>
          <a:lstStyle>
            <a:lvl1pPr>
              <a:defRPr/>
            </a:lvl1pPr>
          </a:lstStyle>
          <a:p>
            <a:pPr>
              <a:defRPr/>
            </a:pPr>
            <a:fld id="{5935C827-6C8B-4639-ABFE-F571BE06B719}"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4264570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979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9297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A4AF6F4B-E2C2-40C1-82A4-51E5487DC7FF}" type="slidenum">
              <a:rPr lang="en-US"/>
              <a:pPr>
                <a:defRPr/>
              </a:pPr>
              <a:t>‹#›</a:t>
            </a:fld>
            <a:endParaRPr lang="en-US"/>
          </a:p>
        </p:txBody>
      </p:sp>
    </p:spTree>
    <p:extLst>
      <p:ext uri="{BB962C8B-B14F-4D97-AF65-F5344CB8AC3E}">
        <p14:creationId xmlns:p14="http://schemas.microsoft.com/office/powerpoint/2010/main" val="199694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9D1B3853-C53E-402F-AF4D-3F02D26B4C80}" type="slidenum">
              <a:rPr lang="en-US"/>
              <a:pPr>
                <a:defRPr/>
              </a:pPr>
              <a:t>‹#›</a:t>
            </a:fld>
            <a:endParaRPr lang="en-US"/>
          </a:p>
        </p:txBody>
      </p:sp>
    </p:spTree>
    <p:extLst>
      <p:ext uri="{BB962C8B-B14F-4D97-AF65-F5344CB8AC3E}">
        <p14:creationId xmlns:p14="http://schemas.microsoft.com/office/powerpoint/2010/main" val="174236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B8E9D511-327E-4A23-8A15-8E35E1F8BC83}" type="slidenum">
              <a:rPr lang="en-US"/>
              <a:pPr>
                <a:defRPr/>
              </a:pPr>
              <a:t>‹#›</a:t>
            </a:fld>
            <a:endParaRPr lang="en-US"/>
          </a:p>
        </p:txBody>
      </p:sp>
    </p:spTree>
    <p:extLst>
      <p:ext uri="{BB962C8B-B14F-4D97-AF65-F5344CB8AC3E}">
        <p14:creationId xmlns:p14="http://schemas.microsoft.com/office/powerpoint/2010/main" val="4284428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7" name="Rectangle 6"/>
          <p:cNvSpPr>
            <a:spLocks noGrp="1" noChangeArrowheads="1"/>
          </p:cNvSpPr>
          <p:nvPr>
            <p:ph type="sldNum" sz="quarter" idx="12"/>
          </p:nvPr>
        </p:nvSpPr>
        <p:spPr>
          <a:ln/>
        </p:spPr>
        <p:txBody>
          <a:bodyPr/>
          <a:lstStyle>
            <a:lvl1pPr>
              <a:defRPr/>
            </a:lvl1pPr>
          </a:lstStyle>
          <a:p>
            <a:pPr>
              <a:defRPr/>
            </a:pPr>
            <a:fld id="{FCC710D1-F391-4EFF-A41B-FA3054E52FBE}" type="slidenum">
              <a:rPr lang="en-US"/>
              <a:pPr>
                <a:defRPr/>
              </a:pPr>
              <a:t>‹#›</a:t>
            </a:fld>
            <a:endParaRPr lang="en-US"/>
          </a:p>
        </p:txBody>
      </p:sp>
    </p:spTree>
    <p:extLst>
      <p:ext uri="{BB962C8B-B14F-4D97-AF65-F5344CB8AC3E}">
        <p14:creationId xmlns:p14="http://schemas.microsoft.com/office/powerpoint/2010/main" val="1373082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9" name="Rectangle 6"/>
          <p:cNvSpPr>
            <a:spLocks noGrp="1" noChangeArrowheads="1"/>
          </p:cNvSpPr>
          <p:nvPr>
            <p:ph type="sldNum" sz="quarter" idx="12"/>
          </p:nvPr>
        </p:nvSpPr>
        <p:spPr>
          <a:ln/>
        </p:spPr>
        <p:txBody>
          <a:bodyPr/>
          <a:lstStyle>
            <a:lvl1pPr>
              <a:defRPr/>
            </a:lvl1pPr>
          </a:lstStyle>
          <a:p>
            <a:pPr>
              <a:defRPr/>
            </a:pPr>
            <a:fld id="{A62BC351-9170-466A-B82D-72F5499A21FA}" type="slidenum">
              <a:rPr lang="en-US"/>
              <a:pPr>
                <a:defRPr/>
              </a:pPr>
              <a:t>‹#›</a:t>
            </a:fld>
            <a:endParaRPr lang="en-US"/>
          </a:p>
        </p:txBody>
      </p:sp>
    </p:spTree>
    <p:extLst>
      <p:ext uri="{BB962C8B-B14F-4D97-AF65-F5344CB8AC3E}">
        <p14:creationId xmlns:p14="http://schemas.microsoft.com/office/powerpoint/2010/main" val="2062904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5" name="Rectangle 6"/>
          <p:cNvSpPr>
            <a:spLocks noGrp="1" noChangeArrowheads="1"/>
          </p:cNvSpPr>
          <p:nvPr>
            <p:ph type="sldNum" sz="quarter" idx="12"/>
          </p:nvPr>
        </p:nvSpPr>
        <p:spPr>
          <a:ln/>
        </p:spPr>
        <p:txBody>
          <a:bodyPr/>
          <a:lstStyle>
            <a:lvl1pPr>
              <a:defRPr/>
            </a:lvl1pPr>
          </a:lstStyle>
          <a:p>
            <a:pPr>
              <a:defRPr/>
            </a:pPr>
            <a:fld id="{CD18A184-2C51-40C9-BC13-EA2D1C566634}" type="slidenum">
              <a:rPr lang="en-US"/>
              <a:pPr>
                <a:defRPr/>
              </a:pPr>
              <a:t>‹#›</a:t>
            </a:fld>
            <a:endParaRPr lang="en-US"/>
          </a:p>
        </p:txBody>
      </p:sp>
    </p:spTree>
    <p:extLst>
      <p:ext uri="{BB962C8B-B14F-4D97-AF65-F5344CB8AC3E}">
        <p14:creationId xmlns:p14="http://schemas.microsoft.com/office/powerpoint/2010/main" val="3856750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4" name="Rectangle 6"/>
          <p:cNvSpPr>
            <a:spLocks noGrp="1" noChangeArrowheads="1"/>
          </p:cNvSpPr>
          <p:nvPr>
            <p:ph type="sldNum" sz="quarter" idx="12"/>
          </p:nvPr>
        </p:nvSpPr>
        <p:spPr>
          <a:ln/>
        </p:spPr>
        <p:txBody>
          <a:bodyPr/>
          <a:lstStyle>
            <a:lvl1pPr>
              <a:defRPr/>
            </a:lvl1pPr>
          </a:lstStyle>
          <a:p>
            <a:pPr>
              <a:defRPr/>
            </a:pPr>
            <a:fld id="{4EA86974-E471-42BA-BE5A-5A5D55BB81AC}" type="slidenum">
              <a:rPr lang="en-US"/>
              <a:pPr>
                <a:defRPr/>
              </a:pPr>
              <a:t>‹#›</a:t>
            </a:fld>
            <a:endParaRPr lang="en-US"/>
          </a:p>
        </p:txBody>
      </p:sp>
    </p:spTree>
    <p:extLst>
      <p:ext uri="{BB962C8B-B14F-4D97-AF65-F5344CB8AC3E}">
        <p14:creationId xmlns:p14="http://schemas.microsoft.com/office/powerpoint/2010/main" val="50065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7" name="Rectangle 6"/>
          <p:cNvSpPr>
            <a:spLocks noGrp="1" noChangeArrowheads="1"/>
          </p:cNvSpPr>
          <p:nvPr>
            <p:ph type="sldNum" sz="quarter" idx="12"/>
          </p:nvPr>
        </p:nvSpPr>
        <p:spPr>
          <a:ln/>
        </p:spPr>
        <p:txBody>
          <a:bodyPr/>
          <a:lstStyle>
            <a:lvl1pPr>
              <a:defRPr/>
            </a:lvl1pPr>
          </a:lstStyle>
          <a:p>
            <a:pPr>
              <a:defRPr/>
            </a:pPr>
            <a:fld id="{A9A2ADA8-EECA-4211-B0CF-552D17FD7C97}" type="slidenum">
              <a:rPr lang="en-US"/>
              <a:pPr>
                <a:defRPr/>
              </a:pPr>
              <a:t>‹#›</a:t>
            </a:fld>
            <a:endParaRPr lang="en-US"/>
          </a:p>
        </p:txBody>
      </p:sp>
    </p:spTree>
    <p:extLst>
      <p:ext uri="{BB962C8B-B14F-4D97-AF65-F5344CB8AC3E}">
        <p14:creationId xmlns:p14="http://schemas.microsoft.com/office/powerpoint/2010/main" val="246005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5" name="Rectangle 9"/>
          <p:cNvSpPr>
            <a:spLocks noGrp="1" noChangeArrowheads="1"/>
          </p:cNvSpPr>
          <p:nvPr>
            <p:ph type="sldNum" sz="quarter" idx="11"/>
          </p:nvPr>
        </p:nvSpPr>
        <p:spPr>
          <a:ln/>
        </p:spPr>
        <p:txBody>
          <a:bodyPr/>
          <a:lstStyle>
            <a:lvl1pPr>
              <a:defRPr/>
            </a:lvl1pPr>
          </a:lstStyle>
          <a:p>
            <a:pPr>
              <a:defRPr/>
            </a:pPr>
            <a:fld id="{0EBF4740-38A9-4808-B83F-17286D84049B}"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1214929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7" name="Rectangle 6"/>
          <p:cNvSpPr>
            <a:spLocks noGrp="1" noChangeArrowheads="1"/>
          </p:cNvSpPr>
          <p:nvPr>
            <p:ph type="sldNum" sz="quarter" idx="12"/>
          </p:nvPr>
        </p:nvSpPr>
        <p:spPr>
          <a:ln/>
        </p:spPr>
        <p:txBody>
          <a:bodyPr/>
          <a:lstStyle>
            <a:lvl1pPr>
              <a:defRPr/>
            </a:lvl1pPr>
          </a:lstStyle>
          <a:p>
            <a:pPr>
              <a:defRPr/>
            </a:pPr>
            <a:fld id="{1503DA45-2088-470F-8614-991867076266}" type="slidenum">
              <a:rPr lang="en-US"/>
              <a:pPr>
                <a:defRPr/>
              </a:pPr>
              <a:t>‹#›</a:t>
            </a:fld>
            <a:endParaRPr lang="en-US"/>
          </a:p>
        </p:txBody>
      </p:sp>
    </p:spTree>
    <p:extLst>
      <p:ext uri="{BB962C8B-B14F-4D97-AF65-F5344CB8AC3E}">
        <p14:creationId xmlns:p14="http://schemas.microsoft.com/office/powerpoint/2010/main" val="4082459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982DBCE1-A4E7-497F-9736-32879EC5F03A}" type="slidenum">
              <a:rPr lang="en-US"/>
              <a:pPr>
                <a:defRPr/>
              </a:pPr>
              <a:t>‹#›</a:t>
            </a:fld>
            <a:endParaRPr lang="en-US"/>
          </a:p>
        </p:txBody>
      </p:sp>
    </p:spTree>
    <p:extLst>
      <p:ext uri="{BB962C8B-B14F-4D97-AF65-F5344CB8AC3E}">
        <p14:creationId xmlns:p14="http://schemas.microsoft.com/office/powerpoint/2010/main" val="2906257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8BAE0E19-3D14-4A51-A138-1FB99D302C08}" type="slidenum">
              <a:rPr lang="en-US"/>
              <a:pPr>
                <a:defRPr/>
              </a:pPr>
              <a:t>‹#›</a:t>
            </a:fld>
            <a:endParaRPr lang="en-US"/>
          </a:p>
        </p:txBody>
      </p:sp>
    </p:spTree>
    <p:extLst>
      <p:ext uri="{BB962C8B-B14F-4D97-AF65-F5344CB8AC3E}">
        <p14:creationId xmlns:p14="http://schemas.microsoft.com/office/powerpoint/2010/main" val="3466484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6700DD3C-8FB2-49EF-859D-E75E44F06212}" type="slidenum">
              <a:rPr lang="en-US"/>
              <a:pPr>
                <a:defRPr/>
              </a:pPr>
              <a:t>‹#›</a:t>
            </a:fld>
            <a:endParaRPr lang="en-US"/>
          </a:p>
        </p:txBody>
      </p:sp>
    </p:spTree>
    <p:extLst>
      <p:ext uri="{BB962C8B-B14F-4D97-AF65-F5344CB8AC3E}">
        <p14:creationId xmlns:p14="http://schemas.microsoft.com/office/powerpoint/2010/main" val="127328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EC060E21-9707-4093-B89E-4B7C86593A89}" type="slidenum">
              <a:rPr lang="en-US"/>
              <a:pPr>
                <a:defRPr/>
              </a:pPr>
              <a:t>‹#›</a:t>
            </a:fld>
            <a:endParaRPr lang="en-US"/>
          </a:p>
        </p:txBody>
      </p:sp>
    </p:spTree>
    <p:extLst>
      <p:ext uri="{BB962C8B-B14F-4D97-AF65-F5344CB8AC3E}">
        <p14:creationId xmlns:p14="http://schemas.microsoft.com/office/powerpoint/2010/main" val="1184084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E289D66D-1A61-41AF-B9A1-79E733BE72B5}" type="slidenum">
              <a:rPr lang="en-US"/>
              <a:pPr>
                <a:defRPr/>
              </a:pPr>
              <a:t>‹#›</a:t>
            </a:fld>
            <a:endParaRPr lang="en-US"/>
          </a:p>
        </p:txBody>
      </p:sp>
    </p:spTree>
    <p:extLst>
      <p:ext uri="{BB962C8B-B14F-4D97-AF65-F5344CB8AC3E}">
        <p14:creationId xmlns:p14="http://schemas.microsoft.com/office/powerpoint/2010/main" val="262885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7" name="Rectangle 6"/>
          <p:cNvSpPr>
            <a:spLocks noGrp="1" noChangeArrowheads="1"/>
          </p:cNvSpPr>
          <p:nvPr>
            <p:ph type="sldNum" sz="quarter" idx="12"/>
          </p:nvPr>
        </p:nvSpPr>
        <p:spPr>
          <a:ln/>
        </p:spPr>
        <p:txBody>
          <a:bodyPr/>
          <a:lstStyle>
            <a:lvl1pPr>
              <a:defRPr/>
            </a:lvl1pPr>
          </a:lstStyle>
          <a:p>
            <a:pPr>
              <a:defRPr/>
            </a:pPr>
            <a:fld id="{1A44FC67-B5EA-4A0E-AA7D-B2FE66756840}" type="slidenum">
              <a:rPr lang="en-US"/>
              <a:pPr>
                <a:defRPr/>
              </a:pPr>
              <a:t>‹#›</a:t>
            </a:fld>
            <a:endParaRPr lang="en-US"/>
          </a:p>
        </p:txBody>
      </p:sp>
    </p:spTree>
    <p:extLst>
      <p:ext uri="{BB962C8B-B14F-4D97-AF65-F5344CB8AC3E}">
        <p14:creationId xmlns:p14="http://schemas.microsoft.com/office/powerpoint/2010/main" val="1107170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9" name="Rectangle 6"/>
          <p:cNvSpPr>
            <a:spLocks noGrp="1" noChangeArrowheads="1"/>
          </p:cNvSpPr>
          <p:nvPr>
            <p:ph type="sldNum" sz="quarter" idx="12"/>
          </p:nvPr>
        </p:nvSpPr>
        <p:spPr>
          <a:ln/>
        </p:spPr>
        <p:txBody>
          <a:bodyPr/>
          <a:lstStyle>
            <a:lvl1pPr>
              <a:defRPr/>
            </a:lvl1pPr>
          </a:lstStyle>
          <a:p>
            <a:pPr>
              <a:defRPr/>
            </a:pPr>
            <a:fld id="{CA1CF053-3D3D-42AC-8629-E2D5E42C2A23}" type="slidenum">
              <a:rPr lang="en-US"/>
              <a:pPr>
                <a:defRPr/>
              </a:pPr>
              <a:t>‹#›</a:t>
            </a:fld>
            <a:endParaRPr lang="en-US"/>
          </a:p>
        </p:txBody>
      </p:sp>
    </p:spTree>
    <p:extLst>
      <p:ext uri="{BB962C8B-B14F-4D97-AF65-F5344CB8AC3E}">
        <p14:creationId xmlns:p14="http://schemas.microsoft.com/office/powerpoint/2010/main" val="276500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5" name="Rectangle 6"/>
          <p:cNvSpPr>
            <a:spLocks noGrp="1" noChangeArrowheads="1"/>
          </p:cNvSpPr>
          <p:nvPr>
            <p:ph type="sldNum" sz="quarter" idx="12"/>
          </p:nvPr>
        </p:nvSpPr>
        <p:spPr>
          <a:ln/>
        </p:spPr>
        <p:txBody>
          <a:bodyPr/>
          <a:lstStyle>
            <a:lvl1pPr>
              <a:defRPr/>
            </a:lvl1pPr>
          </a:lstStyle>
          <a:p>
            <a:pPr>
              <a:defRPr/>
            </a:pPr>
            <a:fld id="{8EC82AB0-C1C0-4240-9737-B7D32B569EB0}" type="slidenum">
              <a:rPr lang="en-US"/>
              <a:pPr>
                <a:defRPr/>
              </a:pPr>
              <a:t>‹#›</a:t>
            </a:fld>
            <a:endParaRPr lang="en-US"/>
          </a:p>
        </p:txBody>
      </p:sp>
    </p:spTree>
    <p:extLst>
      <p:ext uri="{BB962C8B-B14F-4D97-AF65-F5344CB8AC3E}">
        <p14:creationId xmlns:p14="http://schemas.microsoft.com/office/powerpoint/2010/main" val="3044435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4" name="Rectangle 6"/>
          <p:cNvSpPr>
            <a:spLocks noGrp="1" noChangeArrowheads="1"/>
          </p:cNvSpPr>
          <p:nvPr>
            <p:ph type="sldNum" sz="quarter" idx="12"/>
          </p:nvPr>
        </p:nvSpPr>
        <p:spPr>
          <a:ln/>
        </p:spPr>
        <p:txBody>
          <a:bodyPr/>
          <a:lstStyle>
            <a:lvl1pPr>
              <a:defRPr/>
            </a:lvl1pPr>
          </a:lstStyle>
          <a:p>
            <a:pPr>
              <a:defRPr/>
            </a:pPr>
            <a:fld id="{DB795695-5F71-44B9-8FE8-EA8954B9E668}" type="slidenum">
              <a:rPr lang="en-US"/>
              <a:pPr>
                <a:defRPr/>
              </a:pPr>
              <a:t>‹#›</a:t>
            </a:fld>
            <a:endParaRPr lang="en-US"/>
          </a:p>
        </p:txBody>
      </p:sp>
    </p:spTree>
    <p:extLst>
      <p:ext uri="{BB962C8B-B14F-4D97-AF65-F5344CB8AC3E}">
        <p14:creationId xmlns:p14="http://schemas.microsoft.com/office/powerpoint/2010/main" val="118153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5" name="Rectangle 9"/>
          <p:cNvSpPr>
            <a:spLocks noGrp="1" noChangeArrowheads="1"/>
          </p:cNvSpPr>
          <p:nvPr>
            <p:ph type="sldNum" sz="quarter" idx="11"/>
          </p:nvPr>
        </p:nvSpPr>
        <p:spPr>
          <a:ln/>
        </p:spPr>
        <p:txBody>
          <a:bodyPr/>
          <a:lstStyle>
            <a:lvl1pPr>
              <a:defRPr/>
            </a:lvl1pPr>
          </a:lstStyle>
          <a:p>
            <a:pPr>
              <a:defRPr/>
            </a:pPr>
            <a:fld id="{F612EFE4-BE99-470E-A0E7-6A35E5E7ED10}"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317873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7" name="Rectangle 6"/>
          <p:cNvSpPr>
            <a:spLocks noGrp="1" noChangeArrowheads="1"/>
          </p:cNvSpPr>
          <p:nvPr>
            <p:ph type="sldNum" sz="quarter" idx="12"/>
          </p:nvPr>
        </p:nvSpPr>
        <p:spPr>
          <a:ln/>
        </p:spPr>
        <p:txBody>
          <a:bodyPr/>
          <a:lstStyle>
            <a:lvl1pPr>
              <a:defRPr/>
            </a:lvl1pPr>
          </a:lstStyle>
          <a:p>
            <a:pPr>
              <a:defRPr/>
            </a:pPr>
            <a:fld id="{8641C5DF-A496-4A9C-8568-280F95EC16CA}" type="slidenum">
              <a:rPr lang="en-US"/>
              <a:pPr>
                <a:defRPr/>
              </a:pPr>
              <a:t>‹#›</a:t>
            </a:fld>
            <a:endParaRPr lang="en-US"/>
          </a:p>
        </p:txBody>
      </p:sp>
    </p:spTree>
    <p:extLst>
      <p:ext uri="{BB962C8B-B14F-4D97-AF65-F5344CB8AC3E}">
        <p14:creationId xmlns:p14="http://schemas.microsoft.com/office/powerpoint/2010/main" val="1184749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7" name="Rectangle 6"/>
          <p:cNvSpPr>
            <a:spLocks noGrp="1" noChangeArrowheads="1"/>
          </p:cNvSpPr>
          <p:nvPr>
            <p:ph type="sldNum" sz="quarter" idx="12"/>
          </p:nvPr>
        </p:nvSpPr>
        <p:spPr>
          <a:ln/>
        </p:spPr>
        <p:txBody>
          <a:bodyPr/>
          <a:lstStyle>
            <a:lvl1pPr>
              <a:defRPr/>
            </a:lvl1pPr>
          </a:lstStyle>
          <a:p>
            <a:pPr>
              <a:defRPr/>
            </a:pPr>
            <a:fld id="{39D32A37-2D6A-4CAD-97DC-90FDA7A56126}" type="slidenum">
              <a:rPr lang="en-US"/>
              <a:pPr>
                <a:defRPr/>
              </a:pPr>
              <a:t>‹#›</a:t>
            </a:fld>
            <a:endParaRPr lang="en-US"/>
          </a:p>
        </p:txBody>
      </p:sp>
    </p:spTree>
    <p:extLst>
      <p:ext uri="{BB962C8B-B14F-4D97-AF65-F5344CB8AC3E}">
        <p14:creationId xmlns:p14="http://schemas.microsoft.com/office/powerpoint/2010/main" val="419006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4DC50853-FD87-45CF-8C95-3E448051E836}" type="slidenum">
              <a:rPr lang="en-US"/>
              <a:pPr>
                <a:defRPr/>
              </a:pPr>
              <a:t>‹#›</a:t>
            </a:fld>
            <a:endParaRPr lang="en-US"/>
          </a:p>
        </p:txBody>
      </p:sp>
    </p:spTree>
    <p:extLst>
      <p:ext uri="{BB962C8B-B14F-4D97-AF65-F5344CB8AC3E}">
        <p14:creationId xmlns:p14="http://schemas.microsoft.com/office/powerpoint/2010/main" val="3090843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fr-FR"/>
              <a:t>IFT608 / IFT 702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Planification multi-agents</a:t>
            </a:r>
          </a:p>
        </p:txBody>
      </p:sp>
      <p:sp>
        <p:nvSpPr>
          <p:cNvPr id="6" name="Rectangle 6"/>
          <p:cNvSpPr>
            <a:spLocks noGrp="1" noChangeArrowheads="1"/>
          </p:cNvSpPr>
          <p:nvPr>
            <p:ph type="sldNum" sz="quarter" idx="12"/>
          </p:nvPr>
        </p:nvSpPr>
        <p:spPr>
          <a:ln/>
        </p:spPr>
        <p:txBody>
          <a:bodyPr/>
          <a:lstStyle>
            <a:lvl1pPr>
              <a:defRPr/>
            </a:lvl1pPr>
          </a:lstStyle>
          <a:p>
            <a:pPr>
              <a:defRPr/>
            </a:pPr>
            <a:fld id="{4DD4FD59-BC74-40C4-9D7C-3BAD35783A72}" type="slidenum">
              <a:rPr lang="en-US"/>
              <a:pPr>
                <a:defRPr/>
              </a:pPr>
              <a:t>‹#›</a:t>
            </a:fld>
            <a:endParaRPr lang="en-US"/>
          </a:p>
        </p:txBody>
      </p:sp>
    </p:spTree>
    <p:extLst>
      <p:ext uri="{BB962C8B-B14F-4D97-AF65-F5344CB8AC3E}">
        <p14:creationId xmlns:p14="http://schemas.microsoft.com/office/powerpoint/2010/main" val="416172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227013" y="1244600"/>
            <a:ext cx="426561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5025" y="1244600"/>
            <a:ext cx="426561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6" name="Rectangle 9"/>
          <p:cNvSpPr>
            <a:spLocks noGrp="1" noChangeArrowheads="1"/>
          </p:cNvSpPr>
          <p:nvPr>
            <p:ph type="sldNum" sz="quarter" idx="11"/>
          </p:nvPr>
        </p:nvSpPr>
        <p:spPr>
          <a:ln/>
        </p:spPr>
        <p:txBody>
          <a:bodyPr/>
          <a:lstStyle>
            <a:lvl1pPr>
              <a:defRPr/>
            </a:lvl1pPr>
          </a:lstStyle>
          <a:p>
            <a:pPr>
              <a:defRPr/>
            </a:pPr>
            <a:fld id="{A2B0ABB8-E37E-48E8-8D07-FB46127DFC38}"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2505398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8" name="Rectangle 9"/>
          <p:cNvSpPr>
            <a:spLocks noGrp="1" noChangeArrowheads="1"/>
          </p:cNvSpPr>
          <p:nvPr>
            <p:ph type="sldNum" sz="quarter" idx="11"/>
          </p:nvPr>
        </p:nvSpPr>
        <p:spPr>
          <a:ln/>
        </p:spPr>
        <p:txBody>
          <a:bodyPr/>
          <a:lstStyle>
            <a:lvl1pPr>
              <a:defRPr/>
            </a:lvl1pPr>
          </a:lstStyle>
          <a:p>
            <a:pPr>
              <a:defRPr/>
            </a:pPr>
            <a:fld id="{488BB0C0-780A-4A9B-AAA0-C0819AA794E9}" type="slidenum">
              <a:rPr lang="en-US"/>
              <a:pPr>
                <a:defRPr/>
              </a:pPr>
              <a:t>‹#›</a:t>
            </a:fld>
            <a:endParaRPr lang="en-US"/>
          </a:p>
        </p:txBody>
      </p:sp>
      <p:sp>
        <p:nvSpPr>
          <p:cNvPr id="9"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327402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4" name="Rectangle 9"/>
          <p:cNvSpPr>
            <a:spLocks noGrp="1" noChangeArrowheads="1"/>
          </p:cNvSpPr>
          <p:nvPr>
            <p:ph type="sldNum" sz="quarter" idx="11"/>
          </p:nvPr>
        </p:nvSpPr>
        <p:spPr>
          <a:ln/>
        </p:spPr>
        <p:txBody>
          <a:bodyPr/>
          <a:lstStyle>
            <a:lvl1pPr>
              <a:defRPr/>
            </a:lvl1pPr>
          </a:lstStyle>
          <a:p>
            <a:pPr>
              <a:defRPr/>
            </a:pPr>
            <a:fld id="{34C782EC-843E-428E-8791-CBE1774E2687}" type="slidenum">
              <a:rPr lang="en-US"/>
              <a:pPr>
                <a:defRPr/>
              </a:pPr>
              <a:t>‹#›</a:t>
            </a:fld>
            <a:endParaRPr lang="en-US"/>
          </a:p>
        </p:txBody>
      </p:sp>
      <p:sp>
        <p:nvSpPr>
          <p:cNvPr id="5"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260290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3" name="Rectangle 9"/>
          <p:cNvSpPr>
            <a:spLocks noGrp="1" noChangeArrowheads="1"/>
          </p:cNvSpPr>
          <p:nvPr>
            <p:ph type="sldNum" sz="quarter" idx="11"/>
          </p:nvPr>
        </p:nvSpPr>
        <p:spPr>
          <a:ln/>
        </p:spPr>
        <p:txBody>
          <a:bodyPr/>
          <a:lstStyle>
            <a:lvl1pPr>
              <a:defRPr/>
            </a:lvl1pPr>
          </a:lstStyle>
          <a:p>
            <a:pPr>
              <a:defRPr/>
            </a:pPr>
            <a:fld id="{5ABC542F-C8C5-48B3-BC1F-473E2E0E22AB}" type="slidenum">
              <a:rPr lang="en-US"/>
              <a:pPr>
                <a:defRPr/>
              </a:pPr>
              <a:t>‹#›</a:t>
            </a:fld>
            <a:endParaRPr lang="en-US"/>
          </a:p>
        </p:txBody>
      </p:sp>
      <p:sp>
        <p:nvSpPr>
          <p:cNvPr id="4"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3369578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6" name="Rectangle 9"/>
          <p:cNvSpPr>
            <a:spLocks noGrp="1" noChangeArrowheads="1"/>
          </p:cNvSpPr>
          <p:nvPr>
            <p:ph type="sldNum" sz="quarter" idx="11"/>
          </p:nvPr>
        </p:nvSpPr>
        <p:spPr>
          <a:ln/>
        </p:spPr>
        <p:txBody>
          <a:bodyPr/>
          <a:lstStyle>
            <a:lvl1pPr>
              <a:defRPr/>
            </a:lvl1pPr>
          </a:lstStyle>
          <a:p>
            <a:pPr>
              <a:defRPr/>
            </a:pPr>
            <a:fld id="{7636606B-05D7-40CD-8F52-4251CA8BEDDC}"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3155230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Planification multi-agents</a:t>
            </a:r>
          </a:p>
        </p:txBody>
      </p:sp>
      <p:sp>
        <p:nvSpPr>
          <p:cNvPr id="6" name="Rectangle 9"/>
          <p:cNvSpPr>
            <a:spLocks noGrp="1" noChangeArrowheads="1"/>
          </p:cNvSpPr>
          <p:nvPr>
            <p:ph type="sldNum" sz="quarter" idx="11"/>
          </p:nvPr>
        </p:nvSpPr>
        <p:spPr>
          <a:ln/>
        </p:spPr>
        <p:txBody>
          <a:bodyPr/>
          <a:lstStyle>
            <a:lvl1pPr>
              <a:defRPr/>
            </a:lvl1pPr>
          </a:lstStyle>
          <a:p>
            <a:pPr>
              <a:defRPr/>
            </a:pPr>
            <a:fld id="{BBB1B510-88A9-45EC-AF01-BC02CB29EB81}"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r>
              <a:rPr lang="fr-FR"/>
              <a:t>IFT608 / IFT 702</a:t>
            </a:r>
            <a:endParaRPr lang="en-US"/>
          </a:p>
        </p:txBody>
      </p:sp>
    </p:spTree>
    <p:extLst>
      <p:ext uri="{BB962C8B-B14F-4D97-AF65-F5344CB8AC3E}">
        <p14:creationId xmlns:p14="http://schemas.microsoft.com/office/powerpoint/2010/main" val="32309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7013" y="101600"/>
            <a:ext cx="86836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7013" y="1244600"/>
            <a:ext cx="8683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3416"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a:t>Planification multi-agents</a:t>
            </a:r>
          </a:p>
        </p:txBody>
      </p:sp>
      <p:sp>
        <p:nvSpPr>
          <p:cNvPr id="913417"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CD296E1-7FBA-4962-8917-6D6BE9A6103F}" type="slidenum">
              <a:rPr lang="en-US"/>
              <a:pPr>
                <a:defRPr/>
              </a:pPr>
              <a:t>‹#›</a:t>
            </a:fld>
            <a:endParaRPr lang="en-US"/>
          </a:p>
        </p:txBody>
      </p:sp>
      <p:sp>
        <p:nvSpPr>
          <p:cNvPr id="913418"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r>
              <a:rPr lang="fr-FR"/>
              <a:t>IFT608 / IFT 702</a:t>
            </a:r>
            <a:endParaRPr lang="en-U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hf hdr="0"/>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Arial" charset="0"/>
        </a:defRPr>
      </a:lvl2pPr>
      <a:lvl3pPr algn="ctr" rtl="0" eaLnBrk="0" fontAlgn="base" hangingPunct="0">
        <a:spcBef>
          <a:spcPct val="0"/>
        </a:spcBef>
        <a:spcAft>
          <a:spcPct val="0"/>
        </a:spcAft>
        <a:defRPr sz="3200" b="1">
          <a:solidFill>
            <a:srgbClr val="000066"/>
          </a:solidFill>
          <a:latin typeface="Arial" charset="0"/>
        </a:defRPr>
      </a:lvl3pPr>
      <a:lvl4pPr algn="ctr" rtl="0" eaLnBrk="0" fontAlgn="base" hangingPunct="0">
        <a:spcBef>
          <a:spcPct val="0"/>
        </a:spcBef>
        <a:spcAft>
          <a:spcPct val="0"/>
        </a:spcAft>
        <a:defRPr sz="3200" b="1">
          <a:solidFill>
            <a:srgbClr val="000066"/>
          </a:solidFill>
          <a:latin typeface="Arial" charset="0"/>
        </a:defRPr>
      </a:lvl4pPr>
      <a:lvl5pPr algn="ctr" rtl="0" eaLnBrk="0" fontAlgn="base" hangingPunct="0">
        <a:spcBef>
          <a:spcPct val="0"/>
        </a:spcBef>
        <a:spcAft>
          <a:spcPct val="0"/>
        </a:spcAft>
        <a:defRPr sz="3200" b="1">
          <a:solidFill>
            <a:srgbClr val="000066"/>
          </a:solidFill>
          <a:latin typeface="Arial" charset="0"/>
        </a:defRPr>
      </a:lvl5pPr>
      <a:lvl6pPr marL="457200" algn="ctr" rtl="0" eaLnBrk="0" fontAlgn="base" hangingPunct="0">
        <a:spcBef>
          <a:spcPct val="0"/>
        </a:spcBef>
        <a:spcAft>
          <a:spcPct val="0"/>
        </a:spcAft>
        <a:defRPr sz="3200" b="1">
          <a:solidFill>
            <a:srgbClr val="000066"/>
          </a:solidFill>
          <a:latin typeface="Arial" charset="0"/>
        </a:defRPr>
      </a:lvl6pPr>
      <a:lvl7pPr marL="914400" algn="ctr" rtl="0" eaLnBrk="0" fontAlgn="base" hangingPunct="0">
        <a:spcBef>
          <a:spcPct val="0"/>
        </a:spcBef>
        <a:spcAft>
          <a:spcPct val="0"/>
        </a:spcAft>
        <a:defRPr sz="3200" b="1">
          <a:solidFill>
            <a:srgbClr val="000066"/>
          </a:solidFill>
          <a:latin typeface="Arial" charset="0"/>
        </a:defRPr>
      </a:lvl7pPr>
      <a:lvl8pPr marL="1371600" algn="ctr" rtl="0" eaLnBrk="0" fontAlgn="base" hangingPunct="0">
        <a:spcBef>
          <a:spcPct val="0"/>
        </a:spcBef>
        <a:spcAft>
          <a:spcPct val="0"/>
        </a:spcAft>
        <a:defRPr sz="3200" b="1">
          <a:solidFill>
            <a:srgbClr val="000066"/>
          </a:solidFill>
          <a:latin typeface="Arial" charset="0"/>
        </a:defRPr>
      </a:lvl8pPr>
      <a:lvl9pPr marL="1828800" algn="ctr" rtl="0" eaLnBrk="0" fontAlgn="base" hangingPunct="0">
        <a:spcBef>
          <a:spcPct val="0"/>
        </a:spcBef>
        <a:spcAft>
          <a:spcPct val="0"/>
        </a:spcAft>
        <a:defRPr sz="3200" b="1">
          <a:solidFill>
            <a:srgbClr val="000066"/>
          </a:solidFill>
          <a:latin typeface="Arial" charset="0"/>
        </a:defRPr>
      </a:lvl9pPr>
    </p:titleStyle>
    <p:bodyStyle>
      <a:lvl1pPr marL="342900" indent="-342900" algn="l" rtl="0" eaLnBrk="0" fontAlgn="base" hangingPunct="0">
        <a:spcBef>
          <a:spcPct val="20000"/>
        </a:spcBef>
        <a:spcAft>
          <a:spcPct val="0"/>
        </a:spcAft>
        <a:buClr>
          <a:srgbClr val="0033CC"/>
        </a:buClr>
        <a:buSzPct val="85000"/>
        <a:buFont typeface="Monotype Sorts" pitchFamily="2" charset="2"/>
        <a:buChar char="l"/>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SzPct val="85000"/>
        <a:buFont typeface="Monotype Sorts" pitchFamily="2" charset="2"/>
        <a:buChar char="u"/>
        <a:defRPr sz="2400">
          <a:solidFill>
            <a:schemeClr val="tx1"/>
          </a:solidFill>
          <a:latin typeface="+mn-lt"/>
        </a:defRPr>
      </a:lvl2pPr>
      <a:lvl3pPr marL="1085850" indent="-228600" algn="l" rtl="0" eaLnBrk="0" fontAlgn="base" hangingPunct="0">
        <a:spcBef>
          <a:spcPct val="20000"/>
        </a:spcBef>
        <a:spcAft>
          <a:spcPct val="0"/>
        </a:spcAft>
        <a:buClr>
          <a:srgbClr val="0033CC"/>
        </a:buClr>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8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r>
              <a:rPr lang="fr-FR"/>
              <a:t>IFT608 / IFT 702</a:t>
            </a:r>
            <a:endParaRPr lang="en-US"/>
          </a:p>
        </p:txBody>
      </p:sp>
      <p:sp>
        <p:nvSpPr>
          <p:cNvPr id="928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r>
              <a:rPr lang="en-US"/>
              <a:t>Planification multi-agents</a:t>
            </a:r>
          </a:p>
        </p:txBody>
      </p:sp>
      <p:sp>
        <p:nvSpPr>
          <p:cNvPr id="928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3A065CA-E210-4297-AA96-038E53FB84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r>
              <a:rPr lang="fr-FR"/>
              <a:t>IFT608 / IFT 702</a:t>
            </a:r>
            <a:endParaRPr lang="en-US"/>
          </a:p>
        </p:txBody>
      </p:sp>
      <p:sp>
        <p:nvSpPr>
          <p:cNvPr id="927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r>
              <a:rPr lang="en-US"/>
              <a:t>Planification multi-agents</a:t>
            </a:r>
          </a:p>
        </p:txBody>
      </p:sp>
      <p:sp>
        <p:nvSpPr>
          <p:cNvPr id="927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084D6876-D8EC-437E-8673-8E06BBC77B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sfoundations.org/ma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cameronius.com/cv/mcts-survey-master.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1902.0172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arxiv.org/pdf/1711.00832.pdf" TargetMode="External"/><Relationship Id="rId5" Type="http://schemas.openxmlformats.org/officeDocument/2006/relationships/hyperlink" Target="https://arxiv.org/abs/1807.01281" TargetMode="External"/><Relationship Id="rId4" Type="http://schemas.openxmlformats.org/officeDocument/2006/relationships/hyperlink" Target="https://arxiv.org/pdf/1802.01561.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7772400" cy="1143000"/>
          </a:xfrm>
        </p:spPr>
        <p:txBody>
          <a:bodyPr/>
          <a:lstStyle/>
          <a:p>
            <a:r>
              <a:rPr lang="fr-FR" dirty="0"/>
              <a:t>IFT 608 / IFT 702 </a:t>
            </a:r>
            <a:br>
              <a:rPr lang="fr-FR" dirty="0"/>
            </a:br>
            <a:r>
              <a:rPr lang="fr-FR" dirty="0"/>
              <a:t>Planification en intelligence artificielle</a:t>
            </a:r>
            <a:br>
              <a:rPr lang="fr-FR" dirty="0"/>
            </a:br>
            <a:br>
              <a:rPr lang="fr-FR" dirty="0"/>
            </a:br>
            <a:br>
              <a:rPr lang="fr-CA" sz="2000" dirty="0">
                <a:solidFill>
                  <a:schemeClr val="tx1"/>
                </a:solidFill>
              </a:rPr>
            </a:br>
            <a:br>
              <a:rPr lang="fr-CA" sz="2400" dirty="0"/>
            </a:br>
            <a:r>
              <a:rPr lang="fr-CA" sz="2400" dirty="0"/>
              <a:t>Planification multi-agents</a:t>
            </a:r>
          </a:p>
        </p:txBody>
      </p:sp>
      <p:sp>
        <p:nvSpPr>
          <p:cNvPr id="5123" name="Rectangle 3"/>
          <p:cNvSpPr>
            <a:spLocks noGrp="1" noChangeArrowheads="1"/>
          </p:cNvSpPr>
          <p:nvPr>
            <p:ph type="subTitle" idx="1"/>
          </p:nvPr>
        </p:nvSpPr>
        <p:spPr/>
        <p:txBody>
          <a:bodyPr/>
          <a:lstStyle/>
          <a:p>
            <a:r>
              <a:rPr lang="fr-CA" sz="2000" dirty="0"/>
              <a:t>Froduald Kabanza</a:t>
            </a:r>
          </a:p>
          <a:p>
            <a:r>
              <a:rPr lang="fr-CA" sz="2000" dirty="0"/>
              <a:t>Département d’informatique</a:t>
            </a:r>
          </a:p>
          <a:p>
            <a:r>
              <a:rPr lang="fr-CA" dirty="0"/>
              <a:t>Université de Sherbrooke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5BA4143-4C56-47BB-B972-03C8B6EC88AC}" type="slidenum">
              <a:rPr lang="en-US"/>
              <a:pPr>
                <a:defRPr/>
              </a:pPr>
              <a:t>10</a:t>
            </a:fld>
            <a:endParaRPr lang="en-US"/>
          </a:p>
        </p:txBody>
      </p:sp>
      <p:sp>
        <p:nvSpPr>
          <p:cNvPr id="3077" name="Rectangle 2"/>
          <p:cNvSpPr>
            <a:spLocks noGrp="1" noChangeArrowheads="1"/>
          </p:cNvSpPr>
          <p:nvPr>
            <p:ph type="title"/>
          </p:nvPr>
        </p:nvSpPr>
        <p:spPr>
          <a:xfrm>
            <a:off x="273766" y="139763"/>
            <a:ext cx="8683625" cy="570603"/>
          </a:xfrm>
        </p:spPr>
        <p:txBody>
          <a:bodyPr/>
          <a:lstStyle/>
          <a:p>
            <a:pPr algn="l"/>
            <a:r>
              <a:rPr lang="fr-CA" sz="2800" dirty="0" err="1"/>
              <a:t>Sensor</a:t>
            </a:r>
            <a:r>
              <a:rPr lang="fr-CA" sz="2800" dirty="0"/>
              <a:t> DCSP  - </a:t>
            </a:r>
            <a:r>
              <a:rPr lang="fr-CA" sz="2800" dirty="0" err="1"/>
              <a:t>Enoncé</a:t>
            </a:r>
            <a:r>
              <a:rPr lang="fr-CA" sz="2800" dirty="0"/>
              <a:t> du problème</a:t>
            </a:r>
            <a:endParaRPr lang="it-IT" sz="2800" dirty="0"/>
          </a:p>
        </p:txBody>
      </p:sp>
      <p:sp>
        <p:nvSpPr>
          <p:cNvPr id="12" name="Rectangle 3"/>
          <p:cNvSpPr txBox="1">
            <a:spLocks noChangeArrowheads="1"/>
          </p:cNvSpPr>
          <p:nvPr/>
        </p:nvSpPr>
        <p:spPr bwMode="auto">
          <a:xfrm>
            <a:off x="273765" y="822491"/>
            <a:ext cx="5746035" cy="542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rgbClr val="0033CC"/>
              </a:buClr>
              <a:buSzPct val="85000"/>
              <a:buFont typeface="Monotype Sorts" pitchFamily="2" charset="2"/>
              <a:buChar char="l"/>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SzPct val="85000"/>
              <a:buFont typeface="Monotype Sorts" pitchFamily="2" charset="2"/>
              <a:buChar char="u"/>
              <a:defRPr sz="2400">
                <a:solidFill>
                  <a:schemeClr val="tx1"/>
                </a:solidFill>
                <a:latin typeface="+mn-lt"/>
              </a:defRPr>
            </a:lvl2pPr>
            <a:lvl3pPr marL="1085850" indent="-228600" algn="l" rtl="0" eaLnBrk="0" fontAlgn="base" hangingPunct="0">
              <a:spcBef>
                <a:spcPct val="20000"/>
              </a:spcBef>
              <a:spcAft>
                <a:spcPct val="0"/>
              </a:spcAft>
              <a:buClr>
                <a:srgbClr val="0033CC"/>
              </a:buClr>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Char char="-"/>
              <a:defRPr sz="2400">
                <a:solidFill>
                  <a:schemeClr val="tx1"/>
                </a:solidFill>
                <a:latin typeface="+mn-lt"/>
              </a:defRPr>
            </a:lvl9pPr>
          </a:lstStyle>
          <a:p>
            <a:pPr>
              <a:defRPr/>
            </a:pPr>
            <a:r>
              <a:rPr lang="fr-CA" sz="2000" kern="0" dirty="0"/>
              <a:t>Plusieurs capteurs: </a:t>
            </a:r>
            <a:r>
              <a:rPr lang="fr-CA" sz="2000" i="1" kern="0" dirty="0"/>
              <a:t>s1, …, </a:t>
            </a:r>
            <a:r>
              <a:rPr lang="fr-CA" sz="2000" i="1" kern="0" dirty="0" err="1"/>
              <a:t>sm</a:t>
            </a:r>
            <a:endParaRPr lang="fr-CA" sz="2000" i="1" kern="0" dirty="0"/>
          </a:p>
          <a:p>
            <a:pPr lvl="1">
              <a:defRPr/>
            </a:pPr>
            <a:r>
              <a:rPr lang="fr-CA" sz="2000" kern="0" dirty="0"/>
              <a:t>Chaque capteur a un rayon d’action</a:t>
            </a:r>
          </a:p>
          <a:p>
            <a:pPr lvl="1">
              <a:defRPr/>
            </a:pPr>
            <a:r>
              <a:rPr lang="fr-CA" sz="2000" kern="0" dirty="0"/>
              <a:t>Peut être obstrué par des obstacles dans l’environnement</a:t>
            </a:r>
          </a:p>
          <a:p>
            <a:pPr lvl="1">
              <a:defRPr/>
            </a:pPr>
            <a:r>
              <a:rPr lang="fr-CA" sz="2000" kern="0" dirty="0"/>
              <a:t>Peut fonctionner sur des fréquences différentes</a:t>
            </a:r>
          </a:p>
          <a:p>
            <a:pPr lvl="1">
              <a:defRPr/>
            </a:pPr>
            <a:r>
              <a:rPr lang="fr-CA" sz="2000" kern="0" dirty="0"/>
              <a:t>Les rayons d’action des capteurs peuvent se chevaucher</a:t>
            </a:r>
          </a:p>
          <a:p>
            <a:pPr>
              <a:defRPr/>
            </a:pPr>
            <a:r>
              <a:rPr lang="fr-CA" sz="2000" kern="0" dirty="0"/>
              <a:t>Plusieurs cibles à suivre: </a:t>
            </a:r>
            <a:r>
              <a:rPr lang="fr-CA" sz="2000" i="1" kern="0" dirty="0"/>
              <a:t>t1, …, </a:t>
            </a:r>
            <a:r>
              <a:rPr lang="fr-CA" sz="2000" i="1" kern="0" dirty="0" err="1"/>
              <a:t>tn</a:t>
            </a:r>
            <a:r>
              <a:rPr lang="fr-CA" sz="2000" kern="0" dirty="0"/>
              <a:t>.</a:t>
            </a:r>
          </a:p>
          <a:p>
            <a:pPr>
              <a:defRPr/>
            </a:pPr>
            <a:r>
              <a:rPr lang="fr-CA" sz="2000" kern="0" dirty="0"/>
              <a:t>Problème: Allouer des capteurs aux cibles,  de sorte que l’on puisse suivre les cibles en tout temps et qu’il n’y ait pas d’interférences entre les capteurs.</a:t>
            </a:r>
          </a:p>
          <a:p>
            <a:pPr lvl="1">
              <a:defRPr/>
            </a:pPr>
            <a:r>
              <a:rPr lang="fr-CA" sz="2000" kern="0" dirty="0"/>
              <a:t>Il y a interférence lorsque deux capteurs avec des rayons d’action qui se chevauchent utilisent la même fréquence.</a:t>
            </a:r>
          </a:p>
          <a:p>
            <a:pPr>
              <a:defRPr/>
            </a:pPr>
            <a:r>
              <a:rPr lang="fr-CA" sz="2000" kern="0" dirty="0"/>
              <a:t>Peut se modéliser comme un problème CSP</a:t>
            </a:r>
          </a:p>
          <a:p>
            <a:pPr>
              <a:defRPr/>
            </a:pPr>
            <a:endParaRPr lang="fr-CA" sz="2000" kern="0" dirty="0"/>
          </a:p>
          <a:p>
            <a:pPr>
              <a:defRPr/>
            </a:pPr>
            <a:endParaRPr lang="fr-CA" sz="2000" kern="0" dirty="0"/>
          </a:p>
          <a:p>
            <a:pPr>
              <a:defRPr/>
            </a:pPr>
            <a:endParaRPr lang="fr-CA" sz="2000" kern="0" dirty="0"/>
          </a:p>
          <a:p>
            <a:pPr lvl="1">
              <a:defRPr/>
            </a:pPr>
            <a:endParaRPr lang="fr-CA" sz="2000" kern="0" dirty="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965" y="822492"/>
            <a:ext cx="2890035" cy="2846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2"/>
          </p:nvPr>
        </p:nvSpPr>
        <p:spPr/>
        <p:txBody>
          <a:bodyPr/>
          <a:lstStyle/>
          <a:p>
            <a:pPr>
              <a:defRPr/>
            </a:pPr>
            <a:r>
              <a:rPr lang="fr-FR"/>
              <a:t>IFT608 / IFT 702</a:t>
            </a:r>
            <a:endParaRPr lang="en-US"/>
          </a:p>
        </p:txBody>
      </p:sp>
      <p:sp>
        <p:nvSpPr>
          <p:cNvPr id="3" name="Footer Placeholder 2"/>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1057242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DACED6FE-8831-4BCF-B3AB-2DF37FAC94BC}" type="slidenum">
              <a:rPr lang="en-US"/>
              <a:pPr>
                <a:defRPr/>
              </a:pPr>
              <a:t>11</a:t>
            </a:fld>
            <a:endParaRPr lang="en-US"/>
          </a:p>
        </p:txBody>
      </p:sp>
      <p:sp>
        <p:nvSpPr>
          <p:cNvPr id="1172482" name="Rectangle 2"/>
          <p:cNvSpPr>
            <a:spLocks noGrp="1" noChangeArrowheads="1"/>
          </p:cNvSpPr>
          <p:nvPr>
            <p:ph type="title"/>
          </p:nvPr>
        </p:nvSpPr>
        <p:spPr>
          <a:xfrm>
            <a:off x="514350" y="114300"/>
            <a:ext cx="8080375" cy="514350"/>
          </a:xfrm>
        </p:spPr>
        <p:txBody>
          <a:bodyPr/>
          <a:lstStyle/>
          <a:p>
            <a:pPr>
              <a:defRPr/>
            </a:pPr>
            <a:r>
              <a:rPr lang="fr-CA" altLang="ko-KR" sz="2800" dirty="0">
                <a:effectLst>
                  <a:outerShdw blurRad="38100" dist="38100" dir="2700000" algn="tl">
                    <a:srgbClr val="C0C0C0"/>
                  </a:outerShdw>
                </a:effectLst>
                <a:latin typeface="Times New Roman" pitchFamily="18" charset="0"/>
                <a:ea typeface="굴림" pitchFamily="50" charset="-127"/>
              </a:rPr>
              <a:t>Rappel IFT615 – Problème CSP</a:t>
            </a:r>
          </a:p>
        </p:txBody>
      </p:sp>
      <p:sp>
        <p:nvSpPr>
          <p:cNvPr id="10246" name="Rectangle 3"/>
          <p:cNvSpPr>
            <a:spLocks noGrp="1" noChangeArrowheads="1"/>
          </p:cNvSpPr>
          <p:nvPr>
            <p:ph type="body" idx="1"/>
          </p:nvPr>
        </p:nvSpPr>
        <p:spPr>
          <a:xfrm>
            <a:off x="666750" y="676275"/>
            <a:ext cx="7915275" cy="5210175"/>
          </a:xfrm>
        </p:spPr>
        <p:txBody>
          <a:bodyPr/>
          <a:lstStyle/>
          <a:p>
            <a:pPr>
              <a:lnSpc>
                <a:spcPct val="130000"/>
              </a:lnSpc>
            </a:pPr>
            <a:r>
              <a:rPr lang="fr-CA" altLang="ko-KR" sz="1800">
                <a:ea typeface="굴림" pitchFamily="34" charset="-127"/>
              </a:rPr>
              <a:t>Formellement, </a:t>
            </a:r>
            <a:r>
              <a:rPr lang="fr-CA" altLang="ko-KR" sz="1800" i="1">
                <a:solidFill>
                  <a:srgbClr val="000099"/>
                </a:solidFill>
                <a:ea typeface="굴림" pitchFamily="34" charset="-127"/>
              </a:rPr>
              <a:t>un problème de satisfaction de contraintes</a:t>
            </a:r>
            <a:r>
              <a:rPr lang="fr-CA" altLang="ko-KR" sz="1800">
                <a:ea typeface="굴림" pitchFamily="34" charset="-127"/>
              </a:rPr>
              <a:t> (ou </a:t>
            </a:r>
            <a:r>
              <a:rPr lang="fr-CA" altLang="ko-KR" sz="1800" i="1">
                <a:solidFill>
                  <a:srgbClr val="000099"/>
                </a:solidFill>
                <a:ea typeface="굴림" pitchFamily="34" charset="-127"/>
              </a:rPr>
              <a:t>CSP</a:t>
            </a:r>
            <a:r>
              <a:rPr lang="fr-CA" altLang="ko-KR" sz="1800">
                <a:ea typeface="굴림" pitchFamily="34" charset="-127"/>
              </a:rPr>
              <a:t> pour </a:t>
            </a:r>
            <a:r>
              <a:rPr lang="en-CA" altLang="ko-KR" sz="1800" i="1">
                <a:ea typeface="굴림" pitchFamily="34" charset="-127"/>
              </a:rPr>
              <a:t>Constraint Satisfaction Problem</a:t>
            </a:r>
            <a:r>
              <a:rPr lang="fr-CA" altLang="ko-KR" sz="1800">
                <a:ea typeface="굴림" pitchFamily="34" charset="-127"/>
              </a:rPr>
              <a:t>) est défini par:</a:t>
            </a:r>
          </a:p>
          <a:p>
            <a:pPr lvl="1">
              <a:lnSpc>
                <a:spcPct val="130000"/>
              </a:lnSpc>
            </a:pPr>
            <a:r>
              <a:rPr lang="fr-CA" altLang="ko-KR" sz="1800">
                <a:ea typeface="굴림" pitchFamily="34" charset="-127"/>
              </a:rPr>
              <a:t>Un ensemble fini de </a:t>
            </a:r>
            <a:r>
              <a:rPr lang="fr-CA" altLang="ko-KR" sz="1800" i="1">
                <a:solidFill>
                  <a:srgbClr val="000099"/>
                </a:solidFill>
                <a:ea typeface="굴림" pitchFamily="34" charset="-127"/>
              </a:rPr>
              <a:t>variables</a:t>
            </a:r>
            <a:r>
              <a:rPr lang="fr-CA" altLang="ko-KR" sz="1800">
                <a:ea typeface="굴림" pitchFamily="34" charset="-127"/>
              </a:rPr>
              <a:t> </a:t>
            </a:r>
            <a:r>
              <a:rPr lang="fr-CA" altLang="ko-KR" sz="1800" i="1">
                <a:solidFill>
                  <a:srgbClr val="000099"/>
                </a:solidFill>
                <a:ea typeface="굴림" pitchFamily="34" charset="-127"/>
              </a:rPr>
              <a:t>X</a:t>
            </a:r>
            <a:r>
              <a:rPr lang="fr-CA" altLang="ko-KR" sz="1800" i="1" baseline="-25000">
                <a:solidFill>
                  <a:srgbClr val="000099"/>
                </a:solidFill>
                <a:ea typeface="굴림" pitchFamily="34" charset="-127"/>
              </a:rPr>
              <a:t>1</a:t>
            </a:r>
            <a:r>
              <a:rPr lang="fr-CA" altLang="ko-KR" sz="1800" i="1">
                <a:solidFill>
                  <a:srgbClr val="000099"/>
                </a:solidFill>
                <a:ea typeface="굴림" pitchFamily="34" charset="-127"/>
              </a:rPr>
              <a:t>, …, X</a:t>
            </a:r>
            <a:r>
              <a:rPr lang="fr-CA" altLang="ko-KR" sz="1800" i="1" baseline="-25000">
                <a:solidFill>
                  <a:srgbClr val="000099"/>
                </a:solidFill>
                <a:ea typeface="굴림" pitchFamily="34" charset="-127"/>
              </a:rPr>
              <a:t>n</a:t>
            </a:r>
            <a:r>
              <a:rPr lang="fr-CA" altLang="ko-KR" sz="1800">
                <a:ea typeface="굴림" pitchFamily="34" charset="-127"/>
              </a:rPr>
              <a:t>.</a:t>
            </a:r>
          </a:p>
          <a:p>
            <a:pPr lvl="2">
              <a:lnSpc>
                <a:spcPct val="130000"/>
              </a:lnSpc>
            </a:pPr>
            <a:r>
              <a:rPr lang="fr-CA" altLang="ko-KR" sz="1800">
                <a:ea typeface="굴림" pitchFamily="34" charset="-127"/>
              </a:rPr>
              <a:t>Chaque variable </a:t>
            </a:r>
            <a:r>
              <a:rPr lang="fr-CA" altLang="ko-KR" sz="1800" i="1">
                <a:solidFill>
                  <a:srgbClr val="000099"/>
                </a:solidFill>
                <a:ea typeface="굴림" pitchFamily="34" charset="-127"/>
              </a:rPr>
              <a:t>X</a:t>
            </a:r>
            <a:r>
              <a:rPr lang="fr-CA" altLang="ko-KR" sz="1800" i="1" baseline="-25000">
                <a:solidFill>
                  <a:srgbClr val="000099"/>
                </a:solidFill>
                <a:ea typeface="굴림" pitchFamily="34" charset="-127"/>
              </a:rPr>
              <a:t>i</a:t>
            </a:r>
            <a:r>
              <a:rPr lang="fr-CA" altLang="ko-KR" sz="1800">
                <a:ea typeface="굴림" pitchFamily="34" charset="-127"/>
              </a:rPr>
              <a:t> a un </a:t>
            </a:r>
            <a:r>
              <a:rPr lang="fr-CA" altLang="ko-KR" sz="1800" i="1">
                <a:solidFill>
                  <a:srgbClr val="000099"/>
                </a:solidFill>
                <a:ea typeface="굴림" pitchFamily="34" charset="-127"/>
              </a:rPr>
              <a:t>domaine</a:t>
            </a:r>
            <a:r>
              <a:rPr lang="fr-CA" altLang="ko-KR" sz="1800">
                <a:ea typeface="굴림" pitchFamily="34" charset="-127"/>
              </a:rPr>
              <a:t> </a:t>
            </a:r>
            <a:r>
              <a:rPr lang="fr-CA" altLang="ko-KR" sz="1800" i="1">
                <a:solidFill>
                  <a:srgbClr val="000099"/>
                </a:solidFill>
                <a:ea typeface="굴림" pitchFamily="34" charset="-127"/>
              </a:rPr>
              <a:t>D</a:t>
            </a:r>
            <a:r>
              <a:rPr lang="fr-CA" altLang="ko-KR" sz="1800" i="1" baseline="-25000">
                <a:solidFill>
                  <a:srgbClr val="000099"/>
                </a:solidFill>
                <a:ea typeface="굴림" pitchFamily="34" charset="-127"/>
              </a:rPr>
              <a:t>i</a:t>
            </a:r>
            <a:r>
              <a:rPr lang="fr-CA" altLang="ko-KR" sz="1800" i="1" baseline="-25000">
                <a:ea typeface="굴림" pitchFamily="34" charset="-127"/>
              </a:rPr>
              <a:t> </a:t>
            </a:r>
            <a:r>
              <a:rPr lang="fr-CA" altLang="ko-KR" sz="1800">
                <a:ea typeface="굴림" pitchFamily="34" charset="-127"/>
              </a:rPr>
              <a:t>de </a:t>
            </a:r>
            <a:r>
              <a:rPr lang="fr-CA" altLang="ko-KR" sz="1800" i="1">
                <a:solidFill>
                  <a:srgbClr val="000099"/>
                </a:solidFill>
                <a:ea typeface="굴림" pitchFamily="34" charset="-127"/>
              </a:rPr>
              <a:t>valeurs</a:t>
            </a:r>
            <a:r>
              <a:rPr lang="fr-CA" altLang="ko-KR" sz="1800">
                <a:ea typeface="굴림" pitchFamily="34" charset="-127"/>
              </a:rPr>
              <a:t> permises.</a:t>
            </a:r>
          </a:p>
          <a:p>
            <a:pPr lvl="1">
              <a:lnSpc>
                <a:spcPct val="130000"/>
              </a:lnSpc>
            </a:pPr>
            <a:r>
              <a:rPr lang="fr-CA" altLang="ko-KR" sz="1800">
                <a:ea typeface="굴림" pitchFamily="34" charset="-127"/>
              </a:rPr>
              <a:t>Un ensemble fini de </a:t>
            </a:r>
            <a:r>
              <a:rPr lang="fr-CA" altLang="ko-KR" sz="1800" i="1">
                <a:solidFill>
                  <a:srgbClr val="000099"/>
                </a:solidFill>
                <a:ea typeface="굴림" pitchFamily="34" charset="-127"/>
              </a:rPr>
              <a:t>contraintes </a:t>
            </a:r>
            <a:r>
              <a:rPr lang="fr-CA" altLang="ko-KR" sz="1800" i="1">
                <a:ea typeface="굴림" pitchFamily="34" charset="-127"/>
              </a:rPr>
              <a:t>C</a:t>
            </a:r>
            <a:r>
              <a:rPr lang="fr-CA" altLang="ko-KR" sz="1800" i="1" baseline="-25000">
                <a:ea typeface="굴림" pitchFamily="34" charset="-127"/>
              </a:rPr>
              <a:t>1</a:t>
            </a:r>
            <a:r>
              <a:rPr lang="fr-CA" altLang="ko-KR" sz="1800" i="1">
                <a:ea typeface="굴림" pitchFamily="34" charset="-127"/>
              </a:rPr>
              <a:t>, …, C</a:t>
            </a:r>
            <a:r>
              <a:rPr lang="fr-CA" altLang="ko-KR" sz="1800" i="1" baseline="-25000">
                <a:ea typeface="굴림" pitchFamily="34" charset="-127"/>
              </a:rPr>
              <a:t>m</a:t>
            </a:r>
            <a:r>
              <a:rPr lang="fr-CA" altLang="ko-KR" sz="1800">
                <a:ea typeface="굴림" pitchFamily="34" charset="-127"/>
              </a:rPr>
              <a:t> sur les variables.</a:t>
            </a:r>
          </a:p>
          <a:p>
            <a:pPr lvl="2">
              <a:lnSpc>
                <a:spcPct val="130000"/>
              </a:lnSpc>
            </a:pPr>
            <a:r>
              <a:rPr lang="fr-CA" altLang="ko-KR" sz="1800">
                <a:ea typeface="굴림" pitchFamily="34" charset="-127"/>
              </a:rPr>
              <a:t>Une contrainte restreint les valeurs pour un sous-ensemble de variables.</a:t>
            </a:r>
          </a:p>
          <a:p>
            <a:pPr>
              <a:lnSpc>
                <a:spcPct val="130000"/>
              </a:lnSpc>
            </a:pPr>
            <a:r>
              <a:rPr lang="fr-CA" altLang="ko-KR" sz="1800">
                <a:ea typeface="굴림" pitchFamily="34" charset="-127"/>
              </a:rPr>
              <a:t>Un </a:t>
            </a:r>
            <a:r>
              <a:rPr lang="fr-CA" altLang="ko-KR" sz="1800" i="1">
                <a:solidFill>
                  <a:srgbClr val="000099"/>
                </a:solidFill>
                <a:ea typeface="굴림" pitchFamily="34" charset="-127"/>
              </a:rPr>
              <a:t>état d’un problème CSP</a:t>
            </a:r>
            <a:r>
              <a:rPr lang="fr-CA" altLang="ko-KR" sz="1800">
                <a:ea typeface="굴림" pitchFamily="34" charset="-127"/>
              </a:rPr>
              <a:t> est défini par une </a:t>
            </a:r>
            <a:r>
              <a:rPr lang="fr-CA" altLang="ko-KR" sz="1800" i="1">
                <a:solidFill>
                  <a:srgbClr val="000099"/>
                </a:solidFill>
                <a:ea typeface="굴림" pitchFamily="34" charset="-127"/>
              </a:rPr>
              <a:t>assignation</a:t>
            </a:r>
            <a:r>
              <a:rPr lang="fr-CA" altLang="ko-KR" sz="1800" b="1" i="1">
                <a:solidFill>
                  <a:srgbClr val="000099"/>
                </a:solidFill>
                <a:ea typeface="굴림" pitchFamily="34" charset="-127"/>
              </a:rPr>
              <a:t> </a:t>
            </a:r>
            <a:r>
              <a:rPr lang="fr-CA" altLang="ko-KR" sz="1800">
                <a:ea typeface="굴림" pitchFamily="34" charset="-127"/>
              </a:rPr>
              <a:t>de valeurs à certaines variables ou à toutes les variables.</a:t>
            </a:r>
          </a:p>
          <a:p>
            <a:pPr lvl="1">
              <a:lnSpc>
                <a:spcPct val="130000"/>
              </a:lnSpc>
            </a:pPr>
            <a:r>
              <a:rPr lang="fr-CA" altLang="ko-KR" sz="1800" i="1">
                <a:solidFill>
                  <a:srgbClr val="000099"/>
                </a:solidFill>
                <a:ea typeface="굴림" pitchFamily="34" charset="-127"/>
              </a:rPr>
              <a:t>{X</a:t>
            </a:r>
            <a:r>
              <a:rPr lang="fr-CA" altLang="ko-KR" sz="1800" i="1" baseline="-25000">
                <a:solidFill>
                  <a:srgbClr val="000099"/>
                </a:solidFill>
                <a:ea typeface="굴림" pitchFamily="34" charset="-127"/>
              </a:rPr>
              <a:t>i</a:t>
            </a:r>
            <a:r>
              <a:rPr lang="fr-CA" altLang="ko-KR" sz="1800" i="1">
                <a:solidFill>
                  <a:srgbClr val="000099"/>
                </a:solidFill>
                <a:ea typeface="굴림" pitchFamily="34" charset="-127"/>
              </a:rPr>
              <a:t>=v</a:t>
            </a:r>
            <a:r>
              <a:rPr lang="fr-CA" altLang="ko-KR" sz="1800" i="1" baseline="-25000">
                <a:solidFill>
                  <a:srgbClr val="000099"/>
                </a:solidFill>
                <a:ea typeface="굴림" pitchFamily="34" charset="-127"/>
              </a:rPr>
              <a:t>i</a:t>
            </a:r>
            <a:r>
              <a:rPr lang="fr-CA" altLang="ko-KR" sz="1800" i="1">
                <a:solidFill>
                  <a:srgbClr val="000099"/>
                </a:solidFill>
                <a:ea typeface="굴림" pitchFamily="34" charset="-127"/>
              </a:rPr>
              <a:t>,X</a:t>
            </a:r>
            <a:r>
              <a:rPr lang="fr-CA" altLang="ko-KR" sz="1800" i="1" baseline="-25000">
                <a:solidFill>
                  <a:srgbClr val="000099"/>
                </a:solidFill>
                <a:ea typeface="굴림" pitchFamily="34" charset="-127"/>
              </a:rPr>
              <a:t>n</a:t>
            </a:r>
            <a:r>
              <a:rPr lang="fr-CA" altLang="ko-KR" sz="1800" i="1">
                <a:solidFill>
                  <a:srgbClr val="000099"/>
                </a:solidFill>
                <a:ea typeface="굴림" pitchFamily="34" charset="-127"/>
              </a:rPr>
              <a:t>=v</a:t>
            </a:r>
            <a:r>
              <a:rPr lang="fr-CA" altLang="ko-KR" sz="1800" i="1" baseline="-25000">
                <a:solidFill>
                  <a:srgbClr val="000099"/>
                </a:solidFill>
                <a:ea typeface="굴림" pitchFamily="34" charset="-127"/>
              </a:rPr>
              <a:t>1</a:t>
            </a:r>
            <a:r>
              <a:rPr lang="fr-CA" altLang="ko-KR" sz="1800" i="1">
                <a:solidFill>
                  <a:srgbClr val="000099"/>
                </a:solidFill>
                <a:ea typeface="굴림" pitchFamily="34" charset="-127"/>
              </a:rPr>
              <a:t>,…}.</a:t>
            </a:r>
          </a:p>
          <a:p>
            <a:pPr>
              <a:lnSpc>
                <a:spcPct val="130000"/>
              </a:lnSpc>
            </a:pPr>
            <a:r>
              <a:rPr lang="fr-CA" altLang="ko-KR" sz="1800">
                <a:ea typeface="굴림" pitchFamily="34" charset="-127"/>
              </a:rPr>
              <a:t>Une assignation qui ne viole aucune contrainte est dite </a:t>
            </a:r>
            <a:r>
              <a:rPr lang="fr-CA" altLang="ko-KR" sz="1800" i="1">
                <a:solidFill>
                  <a:srgbClr val="000099"/>
                </a:solidFill>
                <a:ea typeface="굴림" pitchFamily="34" charset="-127"/>
              </a:rPr>
              <a:t>consistante</a:t>
            </a:r>
            <a:r>
              <a:rPr lang="fr-CA" altLang="ko-KR" sz="1800">
                <a:ea typeface="굴림" pitchFamily="34" charset="-127"/>
              </a:rPr>
              <a:t> ou </a:t>
            </a:r>
            <a:r>
              <a:rPr lang="fr-CA" altLang="ko-KR" sz="1800" i="1">
                <a:solidFill>
                  <a:srgbClr val="000099"/>
                </a:solidFill>
                <a:ea typeface="굴림" pitchFamily="34" charset="-127"/>
              </a:rPr>
              <a:t>légale</a:t>
            </a:r>
            <a:r>
              <a:rPr lang="fr-CA" altLang="ko-KR" sz="1800">
                <a:ea typeface="굴림" pitchFamily="34" charset="-127"/>
              </a:rPr>
              <a:t>. </a:t>
            </a:r>
          </a:p>
          <a:p>
            <a:pPr>
              <a:lnSpc>
                <a:spcPct val="130000"/>
              </a:lnSpc>
            </a:pPr>
            <a:r>
              <a:rPr lang="fr-CA" altLang="ko-KR" sz="1800">
                <a:ea typeface="굴림" pitchFamily="34" charset="-127"/>
              </a:rPr>
              <a:t>Une </a:t>
            </a:r>
            <a:r>
              <a:rPr lang="fr-CA" altLang="ko-KR" sz="1800" i="1">
                <a:solidFill>
                  <a:srgbClr val="000099"/>
                </a:solidFill>
                <a:ea typeface="굴림" pitchFamily="34" charset="-127"/>
              </a:rPr>
              <a:t>assignation</a:t>
            </a:r>
            <a:r>
              <a:rPr lang="fr-CA" altLang="ko-KR" sz="1800">
                <a:ea typeface="굴림" pitchFamily="34" charset="-127"/>
              </a:rPr>
              <a:t> est </a:t>
            </a:r>
            <a:r>
              <a:rPr lang="fr-CA" altLang="ko-KR" sz="1800" i="1">
                <a:solidFill>
                  <a:srgbClr val="000099"/>
                </a:solidFill>
                <a:ea typeface="굴림" pitchFamily="34" charset="-127"/>
              </a:rPr>
              <a:t>complète</a:t>
            </a:r>
            <a:r>
              <a:rPr lang="fr-CA" altLang="ko-KR" sz="1800">
                <a:ea typeface="굴림" pitchFamily="34" charset="-127"/>
              </a:rPr>
              <a:t> si elle concerne toutes les variables.</a:t>
            </a:r>
          </a:p>
          <a:p>
            <a:pPr>
              <a:lnSpc>
                <a:spcPct val="130000"/>
              </a:lnSpc>
            </a:pPr>
            <a:r>
              <a:rPr lang="fr-CA" altLang="ko-KR" sz="1800">
                <a:ea typeface="굴림" pitchFamily="34" charset="-127"/>
              </a:rPr>
              <a:t>Une </a:t>
            </a:r>
            <a:r>
              <a:rPr lang="fr-CA" altLang="ko-KR" sz="1800" i="1">
                <a:solidFill>
                  <a:srgbClr val="000099"/>
                </a:solidFill>
                <a:ea typeface="굴림" pitchFamily="34" charset="-127"/>
              </a:rPr>
              <a:t>solution</a:t>
            </a:r>
            <a:r>
              <a:rPr lang="fr-CA" altLang="ko-KR" sz="1800">
                <a:ea typeface="굴림" pitchFamily="34" charset="-127"/>
              </a:rPr>
              <a:t> à un problème CSP est une </a:t>
            </a:r>
            <a:r>
              <a:rPr lang="fr-CA" altLang="ko-KR" sz="1800" i="1">
                <a:solidFill>
                  <a:srgbClr val="000099"/>
                </a:solidFill>
                <a:ea typeface="굴림" pitchFamily="34" charset="-127"/>
              </a:rPr>
              <a:t>assignation complète</a:t>
            </a:r>
            <a:r>
              <a:rPr lang="fr-CA" altLang="ko-KR" sz="1800">
                <a:ea typeface="굴림" pitchFamily="34" charset="-127"/>
              </a:rPr>
              <a:t> et </a:t>
            </a:r>
            <a:r>
              <a:rPr lang="fr-CA" altLang="ko-KR" sz="1800" i="1">
                <a:solidFill>
                  <a:srgbClr val="000099"/>
                </a:solidFill>
                <a:ea typeface="굴림" pitchFamily="34" charset="-127"/>
              </a:rPr>
              <a:t>consistante</a:t>
            </a:r>
            <a:r>
              <a:rPr lang="fr-CA" altLang="ko-KR" sz="1800">
                <a:ea typeface="굴림" pitchFamily="34" charset="-127"/>
              </a:rPr>
              <a:t>.</a:t>
            </a:r>
          </a:p>
          <a:p>
            <a:pPr>
              <a:lnSpc>
                <a:spcPct val="130000"/>
              </a:lnSpc>
            </a:pPr>
            <a:r>
              <a:rPr lang="fr-CA" altLang="ko-KR" sz="1800">
                <a:ea typeface="굴림" pitchFamily="34" charset="-127"/>
              </a:rPr>
              <a:t>Parfois, la solution doit en plus </a:t>
            </a:r>
            <a:r>
              <a:rPr lang="fr-CA" altLang="ko-KR" sz="1800" i="1">
                <a:solidFill>
                  <a:srgbClr val="000099"/>
                </a:solidFill>
                <a:ea typeface="굴림" pitchFamily="34" charset="-127"/>
              </a:rPr>
              <a:t>maximiser une fonction objective</a:t>
            </a:r>
            <a:r>
              <a:rPr lang="fr-CA" altLang="ko-KR" sz="1800">
                <a:ea typeface="굴림" pitchFamily="34" charset="-127"/>
              </a:rPr>
              <a:t> donnée.</a:t>
            </a:r>
          </a:p>
        </p:txBody>
      </p:sp>
      <p:sp>
        <p:nvSpPr>
          <p:cNvPr id="2" name="Date Placeholder 1"/>
          <p:cNvSpPr>
            <a:spLocks noGrp="1"/>
          </p:cNvSpPr>
          <p:nvPr>
            <p:ph type="dt" sz="half" idx="12"/>
          </p:nvPr>
        </p:nvSpPr>
        <p:spPr/>
        <p:txBody>
          <a:bodyPr/>
          <a:lstStyle/>
          <a:p>
            <a:pPr>
              <a:defRPr/>
            </a:pPr>
            <a:r>
              <a:rPr lang="fr-FR"/>
              <a:t>IFT608 / IFT 702</a:t>
            </a:r>
            <a:endParaRPr lang="en-US"/>
          </a:p>
        </p:txBody>
      </p:sp>
      <p:sp>
        <p:nvSpPr>
          <p:cNvPr id="3" name="Footer Placeholder 2"/>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3534483737"/>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pPr>
              <a:defRPr/>
            </a:pPr>
            <a:fld id="{91407849-CC99-4309-9A92-C8F681DB2C50}" type="slidenum">
              <a:rPr lang="en-US"/>
              <a:pPr>
                <a:defRPr/>
              </a:pPr>
              <a:t>12</a:t>
            </a:fld>
            <a:endParaRPr lang="en-US"/>
          </a:p>
        </p:txBody>
      </p:sp>
      <p:sp>
        <p:nvSpPr>
          <p:cNvPr id="1176578" name="Rectangle 2"/>
          <p:cNvSpPr>
            <a:spLocks noGrp="1" noChangeArrowheads="1"/>
          </p:cNvSpPr>
          <p:nvPr>
            <p:ph type="title"/>
          </p:nvPr>
        </p:nvSpPr>
        <p:spPr>
          <a:xfrm>
            <a:off x="514350" y="200025"/>
            <a:ext cx="8080375" cy="514350"/>
          </a:xfrm>
        </p:spPr>
        <p:txBody>
          <a:bodyPr/>
          <a:lstStyle/>
          <a:p>
            <a:pPr>
              <a:defRPr/>
            </a:pPr>
            <a:r>
              <a:rPr lang="fr-CA" altLang="ko-KR" sz="2800" dirty="0">
                <a:effectLst>
                  <a:outerShdw blurRad="38100" dist="38100" dir="2700000" algn="tl">
                    <a:srgbClr val="C0C0C0"/>
                  </a:outerShdw>
                </a:effectLst>
                <a:latin typeface="Times New Roman" pitchFamily="18" charset="0"/>
                <a:ea typeface="굴림" pitchFamily="50" charset="-127"/>
              </a:rPr>
              <a:t>Rappel IFT615 - Exemple : Colorier une carte</a:t>
            </a:r>
          </a:p>
        </p:txBody>
      </p:sp>
      <p:sp>
        <p:nvSpPr>
          <p:cNvPr id="11270" name="Rectangle 3"/>
          <p:cNvSpPr>
            <a:spLocks noGrp="1" noChangeArrowheads="1"/>
          </p:cNvSpPr>
          <p:nvPr>
            <p:ph type="body" idx="1"/>
          </p:nvPr>
        </p:nvSpPr>
        <p:spPr>
          <a:xfrm>
            <a:off x="638175" y="857250"/>
            <a:ext cx="7772400" cy="5210175"/>
          </a:xfrm>
        </p:spPr>
        <p:txBody>
          <a:bodyPr/>
          <a:lstStyle/>
          <a:p>
            <a:pPr>
              <a:lnSpc>
                <a:spcPct val="130000"/>
              </a:lnSpc>
            </a:pPr>
            <a:r>
              <a:rPr lang="fr-CA" altLang="ko-KR" sz="1800" dirty="0">
                <a:ea typeface="굴림" pitchFamily="34" charset="-127"/>
              </a:rPr>
              <a:t>On vous donne une carte de l’Australie :</a:t>
            </a:r>
          </a:p>
          <a:p>
            <a:pPr lvl="1">
              <a:lnSpc>
                <a:spcPct val="130000"/>
              </a:lnSpc>
            </a:pPr>
            <a:endParaRPr lang="fr-CA" altLang="ko-KR" sz="1800" dirty="0">
              <a:ea typeface="굴림" pitchFamily="34" charset="-127"/>
            </a:endParaRPr>
          </a:p>
          <a:p>
            <a:pPr lvl="1">
              <a:lnSpc>
                <a:spcPct val="130000"/>
              </a:lnSpc>
            </a:pPr>
            <a:endParaRPr lang="fr-CA" altLang="ko-KR" sz="1800" dirty="0">
              <a:ea typeface="굴림" pitchFamily="34" charset="-127"/>
            </a:endParaRPr>
          </a:p>
          <a:p>
            <a:pPr lvl="1">
              <a:lnSpc>
                <a:spcPct val="130000"/>
              </a:lnSpc>
            </a:pPr>
            <a:endParaRPr lang="fr-CA" altLang="ko-KR" sz="1800" dirty="0">
              <a:ea typeface="굴림" pitchFamily="34" charset="-127"/>
            </a:endParaRPr>
          </a:p>
          <a:p>
            <a:pPr lvl="1">
              <a:lnSpc>
                <a:spcPct val="130000"/>
              </a:lnSpc>
              <a:buFont typeface="Monotype Sorts" pitchFamily="2" charset="2"/>
              <a:buNone/>
            </a:pPr>
            <a:endParaRPr lang="fr-CA" altLang="ko-KR" sz="1800" dirty="0">
              <a:ea typeface="굴림" pitchFamily="34" charset="-127"/>
            </a:endParaRPr>
          </a:p>
          <a:p>
            <a:pPr lvl="1">
              <a:lnSpc>
                <a:spcPct val="130000"/>
              </a:lnSpc>
            </a:pPr>
            <a:endParaRPr lang="fr-CA" altLang="ko-KR" sz="1800" dirty="0">
              <a:ea typeface="굴림" pitchFamily="34" charset="-127"/>
            </a:endParaRPr>
          </a:p>
          <a:p>
            <a:pPr>
              <a:lnSpc>
                <a:spcPct val="130000"/>
              </a:lnSpc>
            </a:pPr>
            <a:endParaRPr lang="fr-CA" altLang="ko-KR" sz="1800" dirty="0">
              <a:ea typeface="굴림" pitchFamily="34" charset="-127"/>
            </a:endParaRPr>
          </a:p>
          <a:p>
            <a:pPr>
              <a:lnSpc>
                <a:spcPct val="130000"/>
              </a:lnSpc>
            </a:pPr>
            <a:endParaRPr lang="fr-CA" altLang="ko-KR" sz="1800" dirty="0">
              <a:ea typeface="굴림" pitchFamily="34" charset="-127"/>
            </a:endParaRPr>
          </a:p>
          <a:p>
            <a:pPr>
              <a:lnSpc>
                <a:spcPct val="130000"/>
              </a:lnSpc>
            </a:pPr>
            <a:endParaRPr lang="fr-CA" altLang="ko-KR" sz="1800" dirty="0">
              <a:ea typeface="굴림" pitchFamily="34" charset="-127"/>
            </a:endParaRPr>
          </a:p>
          <a:p>
            <a:pPr>
              <a:lnSpc>
                <a:spcPct val="130000"/>
              </a:lnSpc>
            </a:pPr>
            <a:r>
              <a:rPr lang="fr-CA" altLang="ko-KR" sz="1800" dirty="0">
                <a:ea typeface="굴림" pitchFamily="34" charset="-127"/>
              </a:rPr>
              <a:t>Et on vous demande d’utiliser seulement trois couleurs (</a:t>
            </a:r>
            <a:r>
              <a:rPr lang="fr-CA" altLang="ko-KR" sz="1800" i="1" dirty="0">
                <a:solidFill>
                  <a:srgbClr val="FF0000"/>
                </a:solidFill>
                <a:ea typeface="굴림" pitchFamily="34" charset="-127"/>
              </a:rPr>
              <a:t>rouge</a:t>
            </a:r>
            <a:r>
              <a:rPr lang="fr-CA" altLang="ko-KR" sz="1800" dirty="0">
                <a:ea typeface="굴림" pitchFamily="34" charset="-127"/>
              </a:rPr>
              <a:t>, </a:t>
            </a:r>
            <a:r>
              <a:rPr lang="fr-CA" altLang="ko-KR" sz="1800" i="1" dirty="0">
                <a:solidFill>
                  <a:srgbClr val="00FF00"/>
                </a:solidFill>
                <a:ea typeface="굴림" pitchFamily="34" charset="-127"/>
              </a:rPr>
              <a:t>vert</a:t>
            </a:r>
            <a:r>
              <a:rPr lang="fr-CA" altLang="ko-KR" sz="1800" dirty="0">
                <a:ea typeface="굴림" pitchFamily="34" charset="-127"/>
              </a:rPr>
              <a:t> et </a:t>
            </a:r>
            <a:r>
              <a:rPr lang="fr-CA" altLang="ko-KR" sz="1800" i="1" dirty="0">
                <a:solidFill>
                  <a:srgbClr val="003399"/>
                </a:solidFill>
                <a:ea typeface="굴림" pitchFamily="34" charset="-127"/>
              </a:rPr>
              <a:t>bleu</a:t>
            </a:r>
            <a:r>
              <a:rPr lang="fr-CA" altLang="ko-KR" sz="1800" dirty="0">
                <a:ea typeface="굴림" pitchFamily="34" charset="-127"/>
              </a:rPr>
              <a:t>) de sorte que deux états frontaliers n’aient jamais les mêmes couleurs. </a:t>
            </a:r>
          </a:p>
          <a:p>
            <a:pPr>
              <a:lnSpc>
                <a:spcPct val="130000"/>
              </a:lnSpc>
            </a:pPr>
            <a:r>
              <a:rPr lang="fr-CA" altLang="ko-KR" sz="1800" dirty="0">
                <a:ea typeface="굴림" pitchFamily="34" charset="-127"/>
              </a:rPr>
              <a:t>On peut facilement trouver une solution à ce problème en le formulant comme un problème CSP et en utilisant des algorithmes généraux pour CSP. </a:t>
            </a:r>
          </a:p>
        </p:txBody>
      </p:sp>
      <p:pic>
        <p:nvPicPr>
          <p:cNvPr id="1176580" name="Picture 4" descr="austr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7" y="1295400"/>
            <a:ext cx="37814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ustralia-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871" y="1469020"/>
            <a:ext cx="3096414" cy="25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2"/>
          </p:nvPr>
        </p:nvSpPr>
        <p:spPr/>
        <p:txBody>
          <a:bodyPr/>
          <a:lstStyle/>
          <a:p>
            <a:pPr>
              <a:defRPr/>
            </a:pPr>
            <a:r>
              <a:rPr lang="fr-FR"/>
              <a:t>IFT608 / IFT 702</a:t>
            </a:r>
            <a:endParaRPr lang="en-US"/>
          </a:p>
        </p:txBody>
      </p:sp>
      <p:sp>
        <p:nvSpPr>
          <p:cNvPr id="3" name="Footer Placeholder 2"/>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6379235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76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p:txBody>
          <a:bodyPr/>
          <a:lstStyle/>
          <a:p>
            <a:pPr>
              <a:defRPr/>
            </a:pPr>
            <a:fld id="{BE76B0D7-E542-49A6-828C-122FE2CFDEAF}" type="slidenum">
              <a:rPr lang="en-US"/>
              <a:pPr>
                <a:defRPr/>
              </a:pPr>
              <a:t>13</a:t>
            </a:fld>
            <a:endParaRPr lang="en-US"/>
          </a:p>
        </p:txBody>
      </p:sp>
      <p:sp>
        <p:nvSpPr>
          <p:cNvPr id="23557" name="Rectangle 2"/>
          <p:cNvSpPr>
            <a:spLocks noGrp="1" noChangeArrowheads="1"/>
          </p:cNvSpPr>
          <p:nvPr>
            <p:ph type="title"/>
          </p:nvPr>
        </p:nvSpPr>
        <p:spPr>
          <a:xfrm>
            <a:off x="227013" y="215900"/>
            <a:ext cx="8683625" cy="657225"/>
          </a:xfrm>
        </p:spPr>
        <p:txBody>
          <a:bodyPr/>
          <a:lstStyle/>
          <a:p>
            <a:r>
              <a:rPr lang="en-US" sz="2800" dirty="0"/>
              <a:t>Rappel IFT615 - Backtracking search</a:t>
            </a:r>
          </a:p>
        </p:txBody>
      </p:sp>
      <p:sp>
        <p:nvSpPr>
          <p:cNvPr id="10" name="Rectangle 9"/>
          <p:cNvSpPr/>
          <p:nvPr/>
        </p:nvSpPr>
        <p:spPr>
          <a:xfrm>
            <a:off x="542925" y="982663"/>
            <a:ext cx="8010525" cy="5367337"/>
          </a:xfrm>
          <a:prstGeom prst="rect">
            <a:avLst/>
          </a:prstGeom>
        </p:spPr>
        <p:txBody>
          <a:bodyPr>
            <a:spAutoFit/>
          </a:bodyPr>
          <a:lstStyle/>
          <a:p>
            <a:pPr marL="342900" indent="-342900" eaLnBrk="1" hangingPunct="1">
              <a:lnSpc>
                <a:spcPct val="90000"/>
              </a:lnSpc>
              <a:spcBef>
                <a:spcPct val="20000"/>
              </a:spcBef>
              <a:defRPr/>
            </a:pPr>
            <a:r>
              <a:rPr lang="en-US" sz="2000" b="1" kern="0" dirty="0">
                <a:solidFill>
                  <a:srgbClr val="333399"/>
                </a:solidFill>
                <a:latin typeface="Times New Roman"/>
              </a:rPr>
              <a:t>function</a:t>
            </a:r>
            <a:r>
              <a:rPr lang="en-US" sz="2000" kern="0" dirty="0">
                <a:solidFill>
                  <a:srgbClr val="000050"/>
                </a:solidFill>
                <a:latin typeface="Times New Roman"/>
              </a:rPr>
              <a:t> BACKTRACKING-SEARCH(</a:t>
            </a:r>
            <a:r>
              <a:rPr lang="en-US" sz="2000" i="1" kern="0" dirty="0" err="1">
                <a:solidFill>
                  <a:srgbClr val="000050"/>
                </a:solidFill>
                <a:latin typeface="Times New Roman"/>
              </a:rPr>
              <a:t>csp</a:t>
            </a:r>
            <a:r>
              <a:rPr lang="en-US" sz="2000" kern="0" dirty="0">
                <a:solidFill>
                  <a:srgbClr val="000050"/>
                </a:solidFill>
                <a:latin typeface="Times New Roman"/>
              </a:rPr>
              <a:t>) </a:t>
            </a:r>
            <a:r>
              <a:rPr lang="en-US" sz="2000" b="1" kern="0" dirty="0">
                <a:solidFill>
                  <a:srgbClr val="333399"/>
                </a:solidFill>
                <a:latin typeface="Times New Roman"/>
              </a:rPr>
              <a:t>return</a:t>
            </a:r>
            <a:r>
              <a:rPr lang="en-US" sz="2000" kern="0" dirty="0">
                <a:solidFill>
                  <a:srgbClr val="000050"/>
                </a:solidFill>
                <a:latin typeface="Times New Roman"/>
              </a:rPr>
              <a:t> a solution or failure</a:t>
            </a:r>
          </a:p>
          <a:p>
            <a:pPr marL="342900" indent="-342900" eaLnBrk="1" hangingPunct="1">
              <a:lnSpc>
                <a:spcPct val="90000"/>
              </a:lnSpc>
              <a:spcBef>
                <a:spcPct val="20000"/>
              </a:spcBef>
              <a:defRPr/>
            </a:pPr>
            <a:r>
              <a:rPr lang="en-US" sz="2000" kern="0" dirty="0">
                <a:solidFill>
                  <a:srgbClr val="000050"/>
                </a:solidFill>
                <a:latin typeface="Times New Roman"/>
              </a:rPr>
              <a:t>	</a:t>
            </a:r>
            <a:r>
              <a:rPr lang="en-US" sz="2000" b="1" kern="0" dirty="0">
                <a:solidFill>
                  <a:srgbClr val="333399"/>
                </a:solidFill>
                <a:latin typeface="Times New Roman"/>
              </a:rPr>
              <a:t>return</a:t>
            </a:r>
            <a:r>
              <a:rPr lang="en-US" sz="2000" kern="0" dirty="0">
                <a:solidFill>
                  <a:srgbClr val="333399"/>
                </a:solidFill>
                <a:latin typeface="Times New Roman"/>
              </a:rPr>
              <a:t> </a:t>
            </a:r>
            <a:r>
              <a:rPr lang="en-US" sz="2000" kern="0" dirty="0">
                <a:solidFill>
                  <a:srgbClr val="000050"/>
                </a:solidFill>
                <a:latin typeface="Times New Roman"/>
              </a:rPr>
              <a:t>BACKTRACK(</a:t>
            </a:r>
            <a:r>
              <a:rPr lang="en-US" sz="2000" i="1" kern="0" dirty="0">
                <a:solidFill>
                  <a:srgbClr val="000050"/>
                </a:solidFill>
                <a:latin typeface="Times New Roman"/>
              </a:rPr>
              <a:t>{} , </a:t>
            </a:r>
            <a:r>
              <a:rPr lang="en-US" sz="2000" i="1" kern="0" dirty="0" err="1">
                <a:solidFill>
                  <a:srgbClr val="000050"/>
                </a:solidFill>
                <a:latin typeface="Times New Roman"/>
              </a:rPr>
              <a:t>csp</a:t>
            </a:r>
            <a:r>
              <a:rPr lang="en-US" sz="2000" kern="0" dirty="0">
                <a:solidFill>
                  <a:srgbClr val="000050"/>
                </a:solidFill>
                <a:latin typeface="Times New Roman"/>
              </a:rPr>
              <a:t>)</a:t>
            </a:r>
          </a:p>
          <a:p>
            <a:pPr marL="342900" indent="-342900" eaLnBrk="1" hangingPunct="1">
              <a:spcBef>
                <a:spcPct val="20000"/>
              </a:spcBef>
              <a:defRPr/>
            </a:pPr>
            <a:r>
              <a:rPr lang="en-US" b="1" kern="0" dirty="0">
                <a:solidFill>
                  <a:srgbClr val="333399"/>
                </a:solidFill>
                <a:latin typeface="Times New Roman"/>
              </a:rPr>
              <a:t>function</a:t>
            </a:r>
            <a:r>
              <a:rPr lang="en-US" kern="0" dirty="0">
                <a:solidFill>
                  <a:srgbClr val="000050"/>
                </a:solidFill>
                <a:latin typeface="Times New Roman"/>
              </a:rPr>
              <a:t> BACKTRACK(</a:t>
            </a:r>
            <a:r>
              <a:rPr lang="en-US" i="1" kern="0" dirty="0">
                <a:solidFill>
                  <a:srgbClr val="000050"/>
                </a:solidFill>
                <a:latin typeface="Times New Roman"/>
              </a:rPr>
              <a:t>assignment, </a:t>
            </a:r>
            <a:r>
              <a:rPr lang="en-US" i="1" kern="0" dirty="0" err="1">
                <a:solidFill>
                  <a:srgbClr val="000050"/>
                </a:solidFill>
                <a:latin typeface="Times New Roman"/>
              </a:rPr>
              <a:t>csp</a:t>
            </a:r>
            <a:r>
              <a:rPr lang="en-US" kern="0" dirty="0">
                <a:solidFill>
                  <a:srgbClr val="000050"/>
                </a:solidFill>
                <a:latin typeface="Times New Roman"/>
              </a:rPr>
              <a:t>) </a:t>
            </a:r>
            <a:r>
              <a:rPr lang="en-US" b="1" kern="0" dirty="0">
                <a:solidFill>
                  <a:srgbClr val="333399"/>
                </a:solidFill>
                <a:latin typeface="Times New Roman"/>
              </a:rPr>
              <a:t>return</a:t>
            </a:r>
            <a:r>
              <a:rPr lang="en-US" kern="0" dirty="0">
                <a:solidFill>
                  <a:srgbClr val="333399"/>
                </a:solidFill>
                <a:latin typeface="Times New Roman"/>
              </a:rPr>
              <a:t> </a:t>
            </a:r>
            <a:r>
              <a:rPr lang="en-US" kern="0" dirty="0">
                <a:solidFill>
                  <a:srgbClr val="000050"/>
                </a:solidFill>
                <a:latin typeface="Times New Roman"/>
              </a:rPr>
              <a:t>a solution or failure</a:t>
            </a:r>
          </a:p>
          <a:p>
            <a:pPr marL="342900" indent="-342900" eaLnBrk="1" hangingPunct="1">
              <a:spcBef>
                <a:spcPct val="20000"/>
              </a:spcBef>
              <a:defRPr/>
            </a:pPr>
            <a:r>
              <a:rPr lang="en-US" kern="0" dirty="0">
                <a:solidFill>
                  <a:srgbClr val="000050"/>
                </a:solidFill>
                <a:latin typeface="Times New Roman"/>
              </a:rPr>
              <a:t>	</a:t>
            </a:r>
            <a:r>
              <a:rPr lang="en-US" b="1" kern="0" dirty="0">
                <a:solidFill>
                  <a:srgbClr val="333399"/>
                </a:solidFill>
                <a:latin typeface="Times New Roman"/>
              </a:rPr>
              <a:t>if</a:t>
            </a:r>
            <a:r>
              <a:rPr lang="en-US" kern="0" dirty="0">
                <a:solidFill>
                  <a:srgbClr val="000050"/>
                </a:solidFill>
                <a:latin typeface="Times New Roman"/>
              </a:rPr>
              <a:t> </a:t>
            </a:r>
            <a:r>
              <a:rPr lang="en-US" i="1" kern="0" dirty="0">
                <a:solidFill>
                  <a:srgbClr val="000050"/>
                </a:solidFill>
                <a:latin typeface="Times New Roman"/>
              </a:rPr>
              <a:t>assignment</a:t>
            </a:r>
            <a:r>
              <a:rPr lang="en-US" kern="0" dirty="0">
                <a:solidFill>
                  <a:srgbClr val="000050"/>
                </a:solidFill>
                <a:latin typeface="Times New Roman"/>
              </a:rPr>
              <a:t> is complete </a:t>
            </a:r>
            <a:r>
              <a:rPr lang="en-US" b="1" kern="0" dirty="0">
                <a:solidFill>
                  <a:srgbClr val="333399"/>
                </a:solidFill>
                <a:latin typeface="Times New Roman"/>
              </a:rPr>
              <a:t>then return</a:t>
            </a:r>
            <a:r>
              <a:rPr lang="en-US" b="1" kern="0" dirty="0">
                <a:solidFill>
                  <a:srgbClr val="000050"/>
                </a:solidFill>
                <a:latin typeface="Times New Roman"/>
              </a:rPr>
              <a:t> </a:t>
            </a:r>
            <a:r>
              <a:rPr lang="en-US" i="1" kern="0" dirty="0">
                <a:solidFill>
                  <a:srgbClr val="000050"/>
                </a:solidFill>
                <a:latin typeface="Times New Roman"/>
              </a:rPr>
              <a:t>assignment</a:t>
            </a:r>
            <a:endParaRPr lang="en-US" kern="0" dirty="0">
              <a:solidFill>
                <a:srgbClr val="000050"/>
              </a:solidFill>
              <a:latin typeface="Times New Roman"/>
            </a:endParaRPr>
          </a:p>
          <a:p>
            <a:pPr marL="342900" indent="-342900" eaLnBrk="1" hangingPunct="1">
              <a:spcBef>
                <a:spcPct val="20000"/>
              </a:spcBef>
              <a:defRPr/>
            </a:pPr>
            <a:r>
              <a:rPr lang="en-US" kern="0" dirty="0">
                <a:solidFill>
                  <a:srgbClr val="000050"/>
                </a:solidFill>
                <a:latin typeface="Times New Roman"/>
              </a:rPr>
              <a:t>	</a:t>
            </a:r>
            <a:r>
              <a:rPr lang="en-US" i="1" kern="0" dirty="0" err="1">
                <a:solidFill>
                  <a:srgbClr val="000050"/>
                </a:solidFill>
                <a:latin typeface="Times New Roman"/>
              </a:rPr>
              <a:t>var</a:t>
            </a:r>
            <a:r>
              <a:rPr lang="en-US" kern="0" dirty="0">
                <a:solidFill>
                  <a:srgbClr val="000050"/>
                </a:solidFill>
                <a:latin typeface="Times New Roman"/>
              </a:rPr>
              <a:t> </a:t>
            </a:r>
            <a:r>
              <a:rPr lang="en-US" kern="0" dirty="0">
                <a:solidFill>
                  <a:srgbClr val="000050"/>
                </a:solidFill>
                <a:latin typeface="Times New Roman"/>
                <a:sym typeface="Symbol" pitchFamily="18" charset="2"/>
              </a:rPr>
              <a:t> </a:t>
            </a:r>
            <a:r>
              <a:rPr lang="en-US" kern="0" dirty="0">
                <a:solidFill>
                  <a:srgbClr val="000050"/>
                </a:solidFill>
                <a:latin typeface="Times New Roman"/>
              </a:rPr>
              <a:t>SELECT-UNASSIGNED-VARIABLE(</a:t>
            </a:r>
            <a:r>
              <a:rPr lang="en-US" i="1" kern="0" dirty="0" err="1">
                <a:solidFill>
                  <a:srgbClr val="000050"/>
                </a:solidFill>
                <a:latin typeface="Times New Roman"/>
              </a:rPr>
              <a:t>var</a:t>
            </a:r>
            <a:r>
              <a:rPr lang="en-US" kern="0" dirty="0">
                <a:solidFill>
                  <a:srgbClr val="000050"/>
                </a:solidFill>
                <a:latin typeface="Times New Roman"/>
              </a:rPr>
              <a:t>, </a:t>
            </a:r>
            <a:r>
              <a:rPr lang="en-US" i="1" kern="0" dirty="0">
                <a:solidFill>
                  <a:srgbClr val="000050"/>
                </a:solidFill>
                <a:latin typeface="Times New Roman"/>
              </a:rPr>
              <a:t>assignment</a:t>
            </a:r>
            <a:r>
              <a:rPr lang="en-US" kern="0" dirty="0">
                <a:solidFill>
                  <a:srgbClr val="000050"/>
                </a:solidFill>
                <a:latin typeface="Times New Roman"/>
              </a:rPr>
              <a:t>, </a:t>
            </a:r>
            <a:r>
              <a:rPr lang="en-US" i="1" kern="0" dirty="0" err="1">
                <a:solidFill>
                  <a:srgbClr val="000050"/>
                </a:solidFill>
                <a:latin typeface="Times New Roman"/>
              </a:rPr>
              <a:t>csp</a:t>
            </a:r>
            <a:r>
              <a:rPr lang="en-US" kern="0" dirty="0">
                <a:solidFill>
                  <a:srgbClr val="000050"/>
                </a:solidFill>
                <a:latin typeface="Times New Roman"/>
              </a:rPr>
              <a:t>)</a:t>
            </a:r>
          </a:p>
          <a:p>
            <a:pPr marL="342900" indent="-342900" eaLnBrk="1" hangingPunct="1">
              <a:spcBef>
                <a:spcPct val="20000"/>
              </a:spcBef>
              <a:defRPr/>
            </a:pPr>
            <a:r>
              <a:rPr lang="en-US" kern="0" dirty="0">
                <a:solidFill>
                  <a:srgbClr val="000050"/>
                </a:solidFill>
                <a:latin typeface="Times New Roman"/>
              </a:rPr>
              <a:t>	</a:t>
            </a:r>
            <a:r>
              <a:rPr lang="en-US" b="1" kern="0" dirty="0">
                <a:solidFill>
                  <a:srgbClr val="333399"/>
                </a:solidFill>
                <a:latin typeface="Times New Roman"/>
              </a:rPr>
              <a:t>for each</a:t>
            </a:r>
            <a:r>
              <a:rPr lang="en-US" b="1" kern="0" dirty="0">
                <a:solidFill>
                  <a:srgbClr val="000050"/>
                </a:solidFill>
                <a:latin typeface="Times New Roman"/>
              </a:rPr>
              <a:t> </a:t>
            </a:r>
            <a:r>
              <a:rPr lang="en-US" i="1" kern="0" dirty="0">
                <a:solidFill>
                  <a:srgbClr val="000050"/>
                </a:solidFill>
                <a:latin typeface="Times New Roman"/>
              </a:rPr>
              <a:t>value </a:t>
            </a:r>
            <a:r>
              <a:rPr lang="en-US" b="1" kern="0" dirty="0">
                <a:solidFill>
                  <a:srgbClr val="333399"/>
                </a:solidFill>
                <a:latin typeface="Times New Roman"/>
              </a:rPr>
              <a:t>in</a:t>
            </a:r>
            <a:r>
              <a:rPr lang="en-US" b="1" kern="0" dirty="0">
                <a:solidFill>
                  <a:srgbClr val="000050"/>
                </a:solidFill>
                <a:latin typeface="Times New Roman"/>
              </a:rPr>
              <a:t> </a:t>
            </a:r>
            <a:r>
              <a:rPr lang="en-US" kern="0" dirty="0">
                <a:solidFill>
                  <a:srgbClr val="000050"/>
                </a:solidFill>
                <a:latin typeface="Times New Roman"/>
              </a:rPr>
              <a:t>ORDER-DOMAIN-VALUES(</a:t>
            </a:r>
            <a:r>
              <a:rPr lang="en-US" i="1" kern="0" dirty="0" err="1">
                <a:solidFill>
                  <a:srgbClr val="000050"/>
                </a:solidFill>
                <a:latin typeface="Times New Roman"/>
              </a:rPr>
              <a:t>var</a:t>
            </a:r>
            <a:r>
              <a:rPr lang="en-US" i="1" kern="0" dirty="0">
                <a:solidFill>
                  <a:srgbClr val="000050"/>
                </a:solidFill>
                <a:latin typeface="Times New Roman"/>
              </a:rPr>
              <a:t>, assignment, </a:t>
            </a:r>
            <a:r>
              <a:rPr lang="en-US" i="1" kern="0" dirty="0" err="1">
                <a:solidFill>
                  <a:srgbClr val="000050"/>
                </a:solidFill>
                <a:latin typeface="Times New Roman"/>
              </a:rPr>
              <a:t>csp</a:t>
            </a:r>
            <a:r>
              <a:rPr lang="en-US" kern="0" dirty="0">
                <a:solidFill>
                  <a:srgbClr val="000050"/>
                </a:solidFill>
                <a:latin typeface="Times New Roman"/>
              </a:rPr>
              <a:t>)</a:t>
            </a:r>
            <a:r>
              <a:rPr lang="en-US" i="1" kern="0" dirty="0">
                <a:solidFill>
                  <a:srgbClr val="000050"/>
                </a:solidFill>
                <a:latin typeface="Times New Roman"/>
              </a:rPr>
              <a:t> </a:t>
            </a:r>
            <a:r>
              <a:rPr lang="en-US" b="1" kern="0" dirty="0">
                <a:solidFill>
                  <a:srgbClr val="333399"/>
                </a:solidFill>
                <a:latin typeface="Times New Roman"/>
              </a:rPr>
              <a:t>do</a:t>
            </a:r>
            <a:endParaRPr lang="en-US" kern="0" dirty="0">
              <a:solidFill>
                <a:srgbClr val="333399"/>
              </a:solidFill>
              <a:latin typeface="Times New Roman"/>
            </a:endParaRPr>
          </a:p>
          <a:p>
            <a:pPr marL="342900" indent="-342900" eaLnBrk="1" hangingPunct="1">
              <a:spcBef>
                <a:spcPct val="20000"/>
              </a:spcBef>
              <a:defRPr/>
            </a:pPr>
            <a:r>
              <a:rPr lang="en-US" kern="0" dirty="0">
                <a:solidFill>
                  <a:srgbClr val="000050"/>
                </a:solidFill>
                <a:latin typeface="Times New Roman"/>
              </a:rPr>
              <a:t>            </a:t>
            </a:r>
            <a:r>
              <a:rPr lang="en-US" b="1" kern="0" dirty="0">
                <a:solidFill>
                  <a:srgbClr val="333399"/>
                </a:solidFill>
                <a:latin typeface="Times New Roman"/>
              </a:rPr>
              <a:t>if</a:t>
            </a:r>
            <a:r>
              <a:rPr lang="en-US" kern="0" dirty="0">
                <a:solidFill>
                  <a:srgbClr val="000050"/>
                </a:solidFill>
                <a:latin typeface="Times New Roman"/>
              </a:rPr>
              <a:t> </a:t>
            </a:r>
            <a:r>
              <a:rPr lang="en-US" i="1" kern="0" dirty="0">
                <a:solidFill>
                  <a:srgbClr val="000050"/>
                </a:solidFill>
                <a:latin typeface="Times New Roman"/>
              </a:rPr>
              <a:t>value</a:t>
            </a:r>
            <a:r>
              <a:rPr lang="en-US" kern="0" dirty="0">
                <a:solidFill>
                  <a:srgbClr val="000050"/>
                </a:solidFill>
                <a:latin typeface="Times New Roman"/>
              </a:rPr>
              <a:t> is consistent with </a:t>
            </a:r>
            <a:r>
              <a:rPr lang="en-US" i="1" kern="0" dirty="0">
                <a:solidFill>
                  <a:srgbClr val="000050"/>
                </a:solidFill>
                <a:latin typeface="Times New Roman"/>
              </a:rPr>
              <a:t>assignment</a:t>
            </a:r>
            <a:r>
              <a:rPr lang="en-US" kern="0" dirty="0">
                <a:solidFill>
                  <a:srgbClr val="000050"/>
                </a:solidFill>
                <a:latin typeface="Times New Roman"/>
              </a:rPr>
              <a:t> </a:t>
            </a:r>
            <a:r>
              <a:rPr lang="en-US" b="1" kern="0" dirty="0">
                <a:solidFill>
                  <a:srgbClr val="333399"/>
                </a:solidFill>
                <a:latin typeface="Times New Roman"/>
              </a:rPr>
              <a:t>then</a:t>
            </a:r>
            <a:endParaRPr lang="en-US" kern="0" dirty="0">
              <a:solidFill>
                <a:srgbClr val="333399"/>
              </a:solidFill>
              <a:latin typeface="Times New Roman"/>
            </a:endParaRPr>
          </a:p>
          <a:p>
            <a:pPr marL="342900" indent="-342900" eaLnBrk="1" hangingPunct="1">
              <a:spcBef>
                <a:spcPct val="20000"/>
              </a:spcBef>
              <a:defRPr/>
            </a:pPr>
            <a:r>
              <a:rPr lang="en-US" kern="0" dirty="0">
                <a:solidFill>
                  <a:srgbClr val="000050"/>
                </a:solidFill>
                <a:latin typeface="Times New Roman"/>
              </a:rPr>
              <a:t>		  add </a:t>
            </a:r>
            <a:r>
              <a:rPr lang="en-US" i="1" kern="0" dirty="0">
                <a:solidFill>
                  <a:srgbClr val="000050"/>
                </a:solidFill>
                <a:latin typeface="Times New Roman"/>
              </a:rPr>
              <a:t>{</a:t>
            </a:r>
            <a:r>
              <a:rPr lang="en-US" i="1" kern="0" dirty="0" err="1">
                <a:solidFill>
                  <a:srgbClr val="000050"/>
                </a:solidFill>
                <a:latin typeface="Times New Roman"/>
              </a:rPr>
              <a:t>var</a:t>
            </a:r>
            <a:r>
              <a:rPr lang="en-US" i="1" kern="0" dirty="0">
                <a:solidFill>
                  <a:srgbClr val="000050"/>
                </a:solidFill>
                <a:latin typeface="Times New Roman"/>
              </a:rPr>
              <a:t>=value}</a:t>
            </a:r>
            <a:r>
              <a:rPr lang="en-US" kern="0" dirty="0">
                <a:solidFill>
                  <a:srgbClr val="000050"/>
                </a:solidFill>
                <a:latin typeface="Times New Roman"/>
              </a:rPr>
              <a:t> to assignment </a:t>
            </a:r>
          </a:p>
          <a:p>
            <a:pPr marL="342900" indent="-342900" eaLnBrk="1" hangingPunct="1">
              <a:spcBef>
                <a:spcPct val="20000"/>
              </a:spcBef>
              <a:defRPr/>
            </a:pPr>
            <a:r>
              <a:rPr lang="en-US" kern="0" dirty="0">
                <a:solidFill>
                  <a:srgbClr val="000050"/>
                </a:solidFill>
                <a:latin typeface="Times New Roman"/>
              </a:rPr>
              <a:t>                  </a:t>
            </a:r>
            <a:r>
              <a:rPr lang="en-US" i="1" kern="0" dirty="0">
                <a:solidFill>
                  <a:srgbClr val="000050"/>
                </a:solidFill>
                <a:latin typeface="Times New Roman"/>
              </a:rPr>
              <a:t>inferences</a:t>
            </a:r>
            <a:r>
              <a:rPr lang="en-US" kern="0" dirty="0">
                <a:solidFill>
                  <a:srgbClr val="000050"/>
                </a:solidFill>
                <a:latin typeface="Times New Roman"/>
              </a:rPr>
              <a:t> </a:t>
            </a:r>
            <a:r>
              <a:rPr lang="en-US" kern="0" dirty="0">
                <a:solidFill>
                  <a:srgbClr val="000050"/>
                </a:solidFill>
                <a:latin typeface="Times New Roman"/>
                <a:sym typeface="Symbol" pitchFamily="18" charset="2"/>
              </a:rPr>
              <a:t> INFERENCES(</a:t>
            </a:r>
            <a:r>
              <a:rPr lang="en-US" i="1" kern="0" dirty="0" err="1">
                <a:solidFill>
                  <a:srgbClr val="000050"/>
                </a:solidFill>
                <a:latin typeface="Times New Roman"/>
                <a:sym typeface="Symbol" pitchFamily="18" charset="2"/>
              </a:rPr>
              <a:t>csp</a:t>
            </a:r>
            <a:r>
              <a:rPr lang="en-US" i="1" kern="0" dirty="0">
                <a:solidFill>
                  <a:srgbClr val="000050"/>
                </a:solidFill>
                <a:latin typeface="Times New Roman"/>
                <a:sym typeface="Symbol" pitchFamily="18" charset="2"/>
              </a:rPr>
              <a:t>, </a:t>
            </a:r>
            <a:r>
              <a:rPr lang="en-US" i="1" kern="0" dirty="0" err="1">
                <a:solidFill>
                  <a:srgbClr val="000050"/>
                </a:solidFill>
                <a:latin typeface="Times New Roman"/>
                <a:sym typeface="Symbol" pitchFamily="18" charset="2"/>
              </a:rPr>
              <a:t>var</a:t>
            </a:r>
            <a:r>
              <a:rPr lang="en-US" i="1" kern="0" dirty="0">
                <a:solidFill>
                  <a:srgbClr val="000050"/>
                </a:solidFill>
                <a:latin typeface="Times New Roman"/>
                <a:sym typeface="Symbol" pitchFamily="18" charset="2"/>
              </a:rPr>
              <a:t>, value</a:t>
            </a:r>
            <a:r>
              <a:rPr lang="en-US" kern="0" dirty="0">
                <a:solidFill>
                  <a:srgbClr val="000050"/>
                </a:solidFill>
                <a:latin typeface="Times New Roman"/>
                <a:sym typeface="Symbol" pitchFamily="18" charset="2"/>
              </a:rPr>
              <a:t>) // e.g., AC-3</a:t>
            </a:r>
          </a:p>
          <a:p>
            <a:pPr marL="342900" indent="-342900" eaLnBrk="1" hangingPunct="1">
              <a:spcBef>
                <a:spcPct val="20000"/>
              </a:spcBef>
              <a:defRPr/>
            </a:pPr>
            <a:r>
              <a:rPr lang="en-US" kern="0" dirty="0">
                <a:solidFill>
                  <a:srgbClr val="000050"/>
                </a:solidFill>
                <a:latin typeface="Times New Roman"/>
                <a:sym typeface="Symbol" pitchFamily="18" charset="2"/>
              </a:rPr>
              <a:t>                  </a:t>
            </a:r>
            <a:r>
              <a:rPr lang="en-US" b="1" kern="0" dirty="0">
                <a:solidFill>
                  <a:srgbClr val="333399"/>
                </a:solidFill>
                <a:latin typeface="Times New Roman"/>
              </a:rPr>
              <a:t>if </a:t>
            </a:r>
            <a:r>
              <a:rPr lang="en-US" i="1" kern="0" dirty="0">
                <a:solidFill>
                  <a:srgbClr val="000050"/>
                </a:solidFill>
                <a:latin typeface="Times New Roman"/>
              </a:rPr>
              <a:t>inferences </a:t>
            </a:r>
            <a:r>
              <a:rPr lang="en-US" i="1" kern="0" dirty="0">
                <a:solidFill>
                  <a:srgbClr val="000050"/>
                </a:solidFill>
                <a:latin typeface="Times New Roman"/>
                <a:sym typeface="Symbol" pitchFamily="18" charset="2"/>
              </a:rPr>
              <a:t> f</a:t>
            </a:r>
            <a:r>
              <a:rPr lang="en-US" i="1" kern="0" dirty="0">
                <a:solidFill>
                  <a:srgbClr val="000050"/>
                </a:solidFill>
                <a:latin typeface="Times New Roman"/>
              </a:rPr>
              <a:t>ailure </a:t>
            </a:r>
            <a:r>
              <a:rPr lang="en-US" b="1" kern="0" dirty="0">
                <a:solidFill>
                  <a:srgbClr val="333399"/>
                </a:solidFill>
                <a:latin typeface="Times New Roman"/>
              </a:rPr>
              <a:t>then</a:t>
            </a:r>
            <a:endParaRPr lang="en-US" kern="0" dirty="0">
              <a:solidFill>
                <a:srgbClr val="000050"/>
              </a:solidFill>
              <a:latin typeface="Times New Roman"/>
              <a:sym typeface="Symbol" pitchFamily="18" charset="2"/>
            </a:endParaRPr>
          </a:p>
          <a:p>
            <a:pPr marL="342900" indent="-342900" eaLnBrk="1" hangingPunct="1">
              <a:spcBef>
                <a:spcPct val="20000"/>
              </a:spcBef>
              <a:defRPr/>
            </a:pPr>
            <a:r>
              <a:rPr lang="en-US" kern="0" dirty="0">
                <a:solidFill>
                  <a:srgbClr val="000050"/>
                </a:solidFill>
                <a:latin typeface="Times New Roman"/>
                <a:sym typeface="Symbol" pitchFamily="18" charset="2"/>
              </a:rPr>
              <a:t>                         add </a:t>
            </a:r>
            <a:r>
              <a:rPr lang="en-US" i="1" kern="0" dirty="0">
                <a:solidFill>
                  <a:srgbClr val="000050"/>
                </a:solidFill>
                <a:latin typeface="Times New Roman"/>
                <a:sym typeface="Symbol" pitchFamily="18" charset="2"/>
              </a:rPr>
              <a:t>inferences</a:t>
            </a:r>
            <a:r>
              <a:rPr lang="en-US" kern="0" dirty="0">
                <a:solidFill>
                  <a:srgbClr val="000050"/>
                </a:solidFill>
                <a:latin typeface="Times New Roman"/>
                <a:sym typeface="Symbol" pitchFamily="18" charset="2"/>
              </a:rPr>
              <a:t> to </a:t>
            </a:r>
            <a:r>
              <a:rPr lang="en-US" i="1" kern="0" dirty="0">
                <a:solidFill>
                  <a:srgbClr val="000050"/>
                </a:solidFill>
                <a:latin typeface="Times New Roman"/>
                <a:sym typeface="Symbol" pitchFamily="18" charset="2"/>
              </a:rPr>
              <a:t>assignment</a:t>
            </a:r>
            <a:endParaRPr lang="en-US" i="1" kern="0" dirty="0">
              <a:solidFill>
                <a:srgbClr val="000050"/>
              </a:solidFill>
              <a:latin typeface="Times New Roman"/>
            </a:endParaRPr>
          </a:p>
          <a:p>
            <a:pPr marL="342900" indent="-342900" eaLnBrk="1" hangingPunct="1">
              <a:spcBef>
                <a:spcPct val="20000"/>
              </a:spcBef>
              <a:defRPr/>
            </a:pPr>
            <a:r>
              <a:rPr lang="en-US" kern="0" dirty="0">
                <a:solidFill>
                  <a:srgbClr val="000050"/>
                </a:solidFill>
                <a:latin typeface="Times New Roman"/>
              </a:rPr>
              <a:t>		          </a:t>
            </a:r>
            <a:r>
              <a:rPr lang="en-US" i="1" kern="0" dirty="0">
                <a:solidFill>
                  <a:srgbClr val="000050"/>
                </a:solidFill>
                <a:latin typeface="Times New Roman"/>
              </a:rPr>
              <a:t>result</a:t>
            </a:r>
            <a:r>
              <a:rPr lang="en-US" kern="0" dirty="0">
                <a:solidFill>
                  <a:srgbClr val="000050"/>
                </a:solidFill>
                <a:latin typeface="Times New Roman"/>
              </a:rPr>
              <a:t> </a:t>
            </a:r>
            <a:r>
              <a:rPr lang="en-US" kern="0" dirty="0">
                <a:solidFill>
                  <a:srgbClr val="000050"/>
                </a:solidFill>
                <a:latin typeface="Times New Roman"/>
                <a:sym typeface="Symbol" pitchFamily="18" charset="2"/>
              </a:rPr>
              <a:t> </a:t>
            </a:r>
            <a:r>
              <a:rPr lang="en-US" kern="0" dirty="0">
                <a:solidFill>
                  <a:srgbClr val="000050"/>
                </a:solidFill>
                <a:latin typeface="Times New Roman"/>
              </a:rPr>
              <a:t>BACTRACK (</a:t>
            </a:r>
            <a:r>
              <a:rPr lang="en-US" i="1" kern="0" dirty="0">
                <a:solidFill>
                  <a:srgbClr val="000050"/>
                </a:solidFill>
                <a:latin typeface="Times New Roman"/>
              </a:rPr>
              <a:t>assignment, </a:t>
            </a:r>
            <a:r>
              <a:rPr lang="en-US" i="1" kern="0" dirty="0" err="1">
                <a:solidFill>
                  <a:srgbClr val="000050"/>
                </a:solidFill>
                <a:latin typeface="Times New Roman"/>
              </a:rPr>
              <a:t>csp</a:t>
            </a:r>
            <a:r>
              <a:rPr lang="en-US" kern="0" dirty="0">
                <a:solidFill>
                  <a:srgbClr val="000050"/>
                </a:solidFill>
                <a:latin typeface="Times New Roman"/>
              </a:rPr>
              <a:t>)</a:t>
            </a:r>
          </a:p>
          <a:p>
            <a:pPr marL="342900" indent="-342900" eaLnBrk="1" hangingPunct="1">
              <a:spcBef>
                <a:spcPct val="20000"/>
              </a:spcBef>
              <a:defRPr/>
            </a:pPr>
            <a:r>
              <a:rPr lang="en-US" kern="0" dirty="0">
                <a:solidFill>
                  <a:srgbClr val="000050"/>
                </a:solidFill>
                <a:latin typeface="Times New Roman"/>
              </a:rPr>
              <a:t>	                   </a:t>
            </a:r>
            <a:r>
              <a:rPr lang="en-US" b="1" kern="0" dirty="0">
                <a:solidFill>
                  <a:srgbClr val="333399"/>
                </a:solidFill>
                <a:latin typeface="Times New Roman"/>
              </a:rPr>
              <a:t>if</a:t>
            </a:r>
            <a:r>
              <a:rPr lang="en-US" i="1" kern="0" dirty="0">
                <a:solidFill>
                  <a:srgbClr val="000050"/>
                </a:solidFill>
                <a:latin typeface="Times New Roman"/>
              </a:rPr>
              <a:t> result </a:t>
            </a:r>
            <a:r>
              <a:rPr lang="en-US" i="1" kern="0" dirty="0">
                <a:solidFill>
                  <a:srgbClr val="000050"/>
                </a:solidFill>
                <a:latin typeface="Times New Roman"/>
                <a:sym typeface="Symbol" pitchFamily="18" charset="2"/>
              </a:rPr>
              <a:t> f</a:t>
            </a:r>
            <a:r>
              <a:rPr lang="en-US" i="1" kern="0" dirty="0">
                <a:solidFill>
                  <a:srgbClr val="000050"/>
                </a:solidFill>
                <a:latin typeface="Times New Roman"/>
              </a:rPr>
              <a:t>ailure  </a:t>
            </a:r>
            <a:r>
              <a:rPr lang="en-US" b="1" kern="0" dirty="0">
                <a:solidFill>
                  <a:srgbClr val="333399"/>
                </a:solidFill>
                <a:latin typeface="Times New Roman"/>
              </a:rPr>
              <a:t>then return</a:t>
            </a:r>
            <a:r>
              <a:rPr lang="en-US" i="1" kern="0" dirty="0">
                <a:solidFill>
                  <a:srgbClr val="000050"/>
                </a:solidFill>
                <a:latin typeface="Times New Roman"/>
              </a:rPr>
              <a:t> result</a:t>
            </a:r>
          </a:p>
          <a:p>
            <a:pPr marL="342900" indent="-342900" eaLnBrk="1" hangingPunct="1">
              <a:spcBef>
                <a:spcPct val="20000"/>
              </a:spcBef>
              <a:defRPr/>
            </a:pPr>
            <a:r>
              <a:rPr lang="en-US" kern="0" dirty="0">
                <a:solidFill>
                  <a:srgbClr val="000050"/>
                </a:solidFill>
                <a:latin typeface="Times New Roman"/>
              </a:rPr>
              <a:t>	      remove </a:t>
            </a:r>
            <a:r>
              <a:rPr lang="en-US" i="1" kern="0" dirty="0">
                <a:solidFill>
                  <a:srgbClr val="000050"/>
                </a:solidFill>
                <a:latin typeface="Times New Roman"/>
              </a:rPr>
              <a:t>{</a:t>
            </a:r>
            <a:r>
              <a:rPr lang="en-US" i="1" kern="0" dirty="0" err="1">
                <a:solidFill>
                  <a:srgbClr val="000050"/>
                </a:solidFill>
                <a:latin typeface="Times New Roman"/>
              </a:rPr>
              <a:t>var</a:t>
            </a:r>
            <a:r>
              <a:rPr lang="en-US" i="1" kern="0" dirty="0">
                <a:solidFill>
                  <a:srgbClr val="000050"/>
                </a:solidFill>
                <a:latin typeface="Times New Roman"/>
              </a:rPr>
              <a:t>=value}</a:t>
            </a:r>
            <a:r>
              <a:rPr lang="en-US" kern="0" dirty="0">
                <a:solidFill>
                  <a:srgbClr val="000050"/>
                </a:solidFill>
                <a:latin typeface="Times New Roman"/>
              </a:rPr>
              <a:t> and </a:t>
            </a:r>
            <a:r>
              <a:rPr lang="en-US" i="1" kern="0" dirty="0">
                <a:solidFill>
                  <a:srgbClr val="000050"/>
                </a:solidFill>
                <a:latin typeface="Times New Roman"/>
                <a:sym typeface="Symbol" pitchFamily="18" charset="2"/>
              </a:rPr>
              <a:t>inferences </a:t>
            </a:r>
            <a:r>
              <a:rPr lang="en-US" kern="0" dirty="0">
                <a:solidFill>
                  <a:srgbClr val="000050"/>
                </a:solidFill>
                <a:latin typeface="Times New Roman"/>
              </a:rPr>
              <a:t>from </a:t>
            </a:r>
            <a:r>
              <a:rPr lang="en-US" i="1" kern="0" dirty="0">
                <a:solidFill>
                  <a:srgbClr val="000050"/>
                </a:solidFill>
                <a:latin typeface="Times New Roman"/>
              </a:rPr>
              <a:t>assignment</a:t>
            </a:r>
            <a:endParaRPr lang="en-US" kern="0" dirty="0">
              <a:solidFill>
                <a:srgbClr val="000050"/>
              </a:solidFill>
              <a:latin typeface="Times New Roman"/>
            </a:endParaRPr>
          </a:p>
          <a:p>
            <a:pPr marL="342900" indent="-342900" eaLnBrk="1" hangingPunct="1">
              <a:spcBef>
                <a:spcPct val="20000"/>
              </a:spcBef>
              <a:defRPr/>
            </a:pPr>
            <a:r>
              <a:rPr lang="en-US" kern="0" dirty="0">
                <a:solidFill>
                  <a:srgbClr val="000050"/>
                </a:solidFill>
                <a:latin typeface="Times New Roman"/>
              </a:rPr>
              <a:t>	</a:t>
            </a:r>
            <a:r>
              <a:rPr lang="en-US" kern="0" dirty="0">
                <a:solidFill>
                  <a:srgbClr val="333399"/>
                </a:solidFill>
                <a:latin typeface="Times New Roman"/>
              </a:rPr>
              <a:t>return</a:t>
            </a:r>
            <a:r>
              <a:rPr lang="en-US" kern="0" dirty="0">
                <a:solidFill>
                  <a:srgbClr val="000050"/>
                </a:solidFill>
                <a:latin typeface="Times New Roman"/>
              </a:rPr>
              <a:t> </a:t>
            </a:r>
            <a:r>
              <a:rPr lang="en-US" i="1" kern="0" dirty="0">
                <a:solidFill>
                  <a:srgbClr val="000050"/>
                </a:solidFill>
                <a:latin typeface="Times New Roman"/>
              </a:rPr>
              <a:t>failure</a:t>
            </a:r>
            <a:endParaRPr lang="en-US" kern="0" dirty="0">
              <a:solidFill>
                <a:srgbClr val="000050"/>
              </a:solidFill>
              <a:latin typeface="Times New Roman"/>
            </a:endParaRPr>
          </a:p>
          <a:p>
            <a:pPr marL="342900" indent="-342900" eaLnBrk="1" hangingPunct="1">
              <a:lnSpc>
                <a:spcPct val="90000"/>
              </a:lnSpc>
              <a:spcBef>
                <a:spcPct val="20000"/>
              </a:spcBef>
              <a:defRPr/>
            </a:pPr>
            <a:endParaRPr lang="en-US" sz="2000" kern="0" dirty="0">
              <a:solidFill>
                <a:srgbClr val="000050"/>
              </a:solidFill>
              <a:latin typeface="Times New Roman"/>
            </a:endParaRPr>
          </a:p>
        </p:txBody>
      </p:sp>
      <p:sp>
        <p:nvSpPr>
          <p:cNvPr id="2" name="Date Placeholder 1"/>
          <p:cNvSpPr>
            <a:spLocks noGrp="1"/>
          </p:cNvSpPr>
          <p:nvPr>
            <p:ph type="dt" sz="half" idx="12"/>
          </p:nvPr>
        </p:nvSpPr>
        <p:spPr/>
        <p:txBody>
          <a:bodyPr/>
          <a:lstStyle/>
          <a:p>
            <a:pPr>
              <a:defRPr/>
            </a:pPr>
            <a:r>
              <a:rPr lang="fr-FR"/>
              <a:t>IFT608 / IFT 702</a:t>
            </a:r>
            <a:endParaRPr lang="en-US"/>
          </a:p>
        </p:txBody>
      </p:sp>
      <p:sp>
        <p:nvSpPr>
          <p:cNvPr id="3" name="Footer Placeholder 2"/>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971781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5BA4143-4C56-47BB-B972-03C8B6EC88AC}" type="slidenum">
              <a:rPr lang="en-US"/>
              <a:pPr>
                <a:defRPr/>
              </a:pPr>
              <a:t>14</a:t>
            </a:fld>
            <a:endParaRPr lang="en-US"/>
          </a:p>
        </p:txBody>
      </p:sp>
      <p:sp>
        <p:nvSpPr>
          <p:cNvPr id="3077" name="Rectangle 2"/>
          <p:cNvSpPr>
            <a:spLocks noGrp="1" noChangeArrowheads="1"/>
          </p:cNvSpPr>
          <p:nvPr>
            <p:ph type="title"/>
          </p:nvPr>
        </p:nvSpPr>
        <p:spPr>
          <a:xfrm>
            <a:off x="273766" y="139763"/>
            <a:ext cx="8683625" cy="570603"/>
          </a:xfrm>
        </p:spPr>
        <p:txBody>
          <a:bodyPr/>
          <a:lstStyle/>
          <a:p>
            <a:pPr algn="l"/>
            <a:r>
              <a:rPr lang="fr-CA" sz="2800" dirty="0"/>
              <a:t>DCSP</a:t>
            </a:r>
            <a:endParaRPr lang="it-IT" sz="2800" dirty="0"/>
          </a:p>
        </p:txBody>
      </p:sp>
      <p:sp>
        <p:nvSpPr>
          <p:cNvPr id="12" name="Rectangle 3"/>
          <p:cNvSpPr txBox="1">
            <a:spLocks noChangeArrowheads="1"/>
          </p:cNvSpPr>
          <p:nvPr/>
        </p:nvSpPr>
        <p:spPr bwMode="auto">
          <a:xfrm>
            <a:off x="273765" y="822492"/>
            <a:ext cx="8476696" cy="517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rgbClr val="0033CC"/>
              </a:buClr>
              <a:buSzPct val="85000"/>
              <a:buFont typeface="Monotype Sorts" pitchFamily="2" charset="2"/>
              <a:buChar char="l"/>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SzPct val="85000"/>
              <a:buFont typeface="Monotype Sorts" pitchFamily="2" charset="2"/>
              <a:buChar char="u"/>
              <a:defRPr sz="2400">
                <a:solidFill>
                  <a:schemeClr val="tx1"/>
                </a:solidFill>
                <a:latin typeface="+mn-lt"/>
              </a:defRPr>
            </a:lvl2pPr>
            <a:lvl3pPr marL="1085850" indent="-228600" algn="l" rtl="0" eaLnBrk="0" fontAlgn="base" hangingPunct="0">
              <a:spcBef>
                <a:spcPct val="20000"/>
              </a:spcBef>
              <a:spcAft>
                <a:spcPct val="0"/>
              </a:spcAft>
              <a:buClr>
                <a:srgbClr val="0033CC"/>
              </a:buClr>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Char char="-"/>
              <a:defRPr sz="2400">
                <a:solidFill>
                  <a:schemeClr val="tx1"/>
                </a:solidFill>
                <a:latin typeface="+mn-lt"/>
              </a:defRPr>
            </a:lvl9pPr>
          </a:lstStyle>
          <a:p>
            <a:pPr>
              <a:defRPr/>
            </a:pPr>
            <a:r>
              <a:rPr lang="fr-CA" sz="1800" kern="0" dirty="0"/>
              <a:t>Dans DCSP, chaque variable est gérée  par un agent.</a:t>
            </a:r>
          </a:p>
          <a:p>
            <a:pPr>
              <a:defRPr/>
            </a:pPr>
            <a:r>
              <a:rPr lang="fr-CA" sz="1800" kern="0" dirty="0"/>
              <a:t>Le problème demeure de trouver une assignation qui satisfait</a:t>
            </a:r>
          </a:p>
          <a:p>
            <a:pPr marL="0" indent="0">
              <a:buNone/>
              <a:defRPr/>
            </a:pPr>
            <a:r>
              <a:rPr lang="fr-CA" sz="1800" kern="0" dirty="0"/>
              <a:t>      les contraintes.</a:t>
            </a:r>
          </a:p>
          <a:p>
            <a:pPr>
              <a:defRPr/>
            </a:pPr>
            <a:r>
              <a:rPr lang="fr-CA" sz="1800" kern="0" dirty="0"/>
              <a:t>Chaque agent décide de la valeur de sa variable</a:t>
            </a:r>
          </a:p>
          <a:p>
            <a:pPr marL="0" indent="0">
              <a:buNone/>
              <a:defRPr/>
            </a:pPr>
            <a:r>
              <a:rPr lang="fr-CA" sz="1800" kern="0" dirty="0"/>
              <a:t>      avec une certaine autonomie.</a:t>
            </a:r>
          </a:p>
          <a:p>
            <a:pPr>
              <a:defRPr/>
            </a:pPr>
            <a:r>
              <a:rPr lang="fr-CA" sz="1800" kern="0" dirty="0"/>
              <a:t>Les agents se coordonnent en </a:t>
            </a:r>
            <a:r>
              <a:rPr lang="fr-CA" sz="1800" kern="0" dirty="0" err="1"/>
              <a:t>parllèle</a:t>
            </a:r>
            <a:r>
              <a:rPr lang="fr-CA" sz="1800" kern="0" dirty="0"/>
              <a:t>.</a:t>
            </a:r>
          </a:p>
          <a:p>
            <a:pPr>
              <a:defRPr/>
            </a:pPr>
            <a:endParaRPr lang="fr-CA" sz="1800" kern="0" dirty="0"/>
          </a:p>
          <a:p>
            <a:pPr>
              <a:defRPr/>
            </a:pPr>
            <a:r>
              <a:rPr lang="fr-CA" sz="1800" kern="0" dirty="0"/>
              <a:t>Chaque agent n’a pas une vue globale des assignations, mais il peut communiquer avec les agents voisins (selon le graphe des contraintes) pour connaître leurs valeurs.</a:t>
            </a:r>
          </a:p>
          <a:p>
            <a:pPr>
              <a:defRPr/>
            </a:pPr>
            <a:endParaRPr lang="fr-CA" sz="1800" kern="0" dirty="0"/>
          </a:p>
          <a:p>
            <a:pPr>
              <a:defRPr/>
            </a:pPr>
            <a:r>
              <a:rPr lang="fr-CA" sz="1800" kern="0" dirty="0"/>
              <a:t>Un algorithme DCSP consiste à avoir les agents qui communiquent avec leurs voisins, chacun mettant à jour sa valeur, de sorte que le processus converge éventuellement vers une assignation complète et satisfaisante.</a:t>
            </a:r>
          </a:p>
          <a:p>
            <a:pPr>
              <a:defRPr/>
            </a:pPr>
            <a:endParaRPr lang="fr-CA" sz="1800" kern="0" dirty="0"/>
          </a:p>
          <a:p>
            <a:pPr>
              <a:defRPr/>
            </a:pPr>
            <a:r>
              <a:rPr lang="fr-CA" sz="1800" dirty="0">
                <a:solidFill>
                  <a:schemeClr val="accent5">
                    <a:lumMod val="50000"/>
                  </a:schemeClr>
                </a:solidFill>
              </a:rPr>
              <a:t>Le chapitre 1 [</a:t>
            </a:r>
            <a:r>
              <a:rPr lang="fr-CA" sz="1800" dirty="0" err="1">
                <a:solidFill>
                  <a:schemeClr val="accent5">
                    <a:lumMod val="50000"/>
                  </a:schemeClr>
                </a:solidFill>
              </a:rPr>
              <a:t>Shoam</a:t>
            </a:r>
            <a:r>
              <a:rPr lang="fr-CA" sz="1800" dirty="0">
                <a:solidFill>
                  <a:schemeClr val="accent5">
                    <a:lumMod val="50000"/>
                  </a:schemeClr>
                </a:solidFill>
              </a:rPr>
              <a:t> et </a:t>
            </a:r>
            <a:r>
              <a:rPr lang="fr-CA" sz="1800" dirty="0" err="1">
                <a:solidFill>
                  <a:schemeClr val="accent5">
                    <a:lumMod val="50000"/>
                  </a:schemeClr>
                </a:solidFill>
              </a:rPr>
              <a:t>Leyton</a:t>
            </a:r>
            <a:r>
              <a:rPr lang="fr-CA" sz="1800" dirty="0">
                <a:solidFill>
                  <a:schemeClr val="accent5">
                    <a:lumMod val="50000"/>
                  </a:schemeClr>
                </a:solidFill>
              </a:rPr>
              <a:t>-Brown] décrit deux algorithmes en détail.</a:t>
            </a:r>
          </a:p>
          <a:p>
            <a:pPr>
              <a:defRPr/>
            </a:pPr>
            <a:endParaRPr lang="fr-CA" sz="1800" kern="0" dirty="0"/>
          </a:p>
          <a:p>
            <a:pPr>
              <a:defRPr/>
            </a:pPr>
            <a:endParaRPr lang="fr-CA" sz="1800" kern="0" dirty="0"/>
          </a:p>
          <a:p>
            <a:pPr>
              <a:defRPr/>
            </a:pPr>
            <a:endParaRPr lang="fr-CA" sz="1800" kern="0" dirty="0"/>
          </a:p>
          <a:p>
            <a:pPr lvl="1">
              <a:defRPr/>
            </a:pPr>
            <a:endParaRPr lang="fr-CA" sz="1800" kern="0" dirty="0"/>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6791" y="602573"/>
            <a:ext cx="1593670" cy="156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2"/>
          </p:nvPr>
        </p:nvSpPr>
        <p:spPr/>
        <p:txBody>
          <a:bodyPr/>
          <a:lstStyle/>
          <a:p>
            <a:pPr>
              <a:defRPr/>
            </a:pPr>
            <a:r>
              <a:rPr lang="fr-FR"/>
              <a:t>IFT608 / IFT 702</a:t>
            </a:r>
            <a:endParaRPr lang="en-US"/>
          </a:p>
        </p:txBody>
      </p:sp>
      <p:sp>
        <p:nvSpPr>
          <p:cNvPr id="3" name="Footer Placeholder 2"/>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2278654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Planification</a:t>
            </a:r>
            <a:r>
              <a:rPr lang="en-CA" dirty="0"/>
              <a:t> </a:t>
            </a:r>
            <a:r>
              <a:rPr lang="en-CA" dirty="0" err="1"/>
              <a:t>adversariale</a:t>
            </a:r>
            <a:endParaRPr lang="en-CA" dirty="0"/>
          </a:p>
        </p:txBody>
      </p:sp>
      <p:sp>
        <p:nvSpPr>
          <p:cNvPr id="3" name="Text Placeholder 2"/>
          <p:cNvSpPr>
            <a:spLocks noGrp="1"/>
          </p:cNvSpPr>
          <p:nvPr>
            <p:ph type="body" idx="1"/>
          </p:nvPr>
        </p:nvSpPr>
        <p:spPr/>
        <p:txBody>
          <a:bodyPr/>
          <a:lstStyle/>
          <a:p>
            <a:endParaRPr lang="en-CA"/>
          </a:p>
        </p:txBody>
      </p:sp>
      <p:sp>
        <p:nvSpPr>
          <p:cNvPr id="6" name="Slide Number Placeholder 5"/>
          <p:cNvSpPr>
            <a:spLocks noGrp="1"/>
          </p:cNvSpPr>
          <p:nvPr>
            <p:ph type="sldNum" sz="quarter" idx="12"/>
          </p:nvPr>
        </p:nvSpPr>
        <p:spPr/>
        <p:txBody>
          <a:bodyPr/>
          <a:lstStyle/>
          <a:p>
            <a:pPr>
              <a:defRPr/>
            </a:pPr>
            <a:fld id="{B8E9D511-327E-4A23-8A15-8E35E1F8BC83}" type="slidenum">
              <a:rPr lang="en-US" smtClean="0"/>
              <a:pPr>
                <a:defRPr/>
              </a:pPr>
              <a:t>15</a:t>
            </a:fld>
            <a:endParaRPr lang="en-US"/>
          </a:p>
        </p:txBody>
      </p:sp>
      <p:sp>
        <p:nvSpPr>
          <p:cNvPr id="7" name="Date Placeholder 6"/>
          <p:cNvSpPr>
            <a:spLocks noGrp="1"/>
          </p:cNvSpPr>
          <p:nvPr>
            <p:ph type="dt" sz="half" idx="12"/>
          </p:nvPr>
        </p:nvSpPr>
        <p:spPr/>
        <p:txBody>
          <a:bodyPr/>
          <a:lstStyle/>
          <a:p>
            <a:pPr>
              <a:defRPr/>
            </a:pPr>
            <a:r>
              <a:rPr lang="fr-FR"/>
              <a:t>IFT608 / IFT 702</a:t>
            </a:r>
            <a:endParaRPr lang="en-US"/>
          </a:p>
        </p:txBody>
      </p:sp>
      <p:sp>
        <p:nvSpPr>
          <p:cNvPr id="8" name="Footer Placeholder 7"/>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2991764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1073150" y="-100013"/>
            <a:ext cx="6958013" cy="855663"/>
          </a:xfrm>
        </p:spPr>
        <p:txBody>
          <a:bodyPr lIns="90487" tIns="44450" rIns="90487" bIns="44450" anchor="b"/>
          <a:lstStyle/>
          <a:p>
            <a:r>
              <a:rPr lang="fr-CA" sz="3600" dirty="0"/>
              <a:t>Concepts basiques</a:t>
            </a:r>
          </a:p>
        </p:txBody>
      </p:sp>
      <p:sp>
        <p:nvSpPr>
          <p:cNvPr id="124931" name="Rectangle 3"/>
          <p:cNvSpPr>
            <a:spLocks noGrp="1" noChangeArrowheads="1"/>
          </p:cNvSpPr>
          <p:nvPr>
            <p:ph type="body" idx="4294967295"/>
          </p:nvPr>
        </p:nvSpPr>
        <p:spPr>
          <a:xfrm>
            <a:off x="539750" y="1125538"/>
            <a:ext cx="7667548" cy="5119687"/>
          </a:xfrm>
        </p:spPr>
        <p:txBody>
          <a:bodyPr lIns="90487" tIns="44450" rIns="90487" bIns="44450"/>
          <a:lstStyle/>
          <a:p>
            <a:r>
              <a:rPr lang="fr-CA" sz="1800" dirty="0"/>
              <a:t>Comme dans la planification MDP, le but est pour chaque agent de </a:t>
            </a:r>
            <a:r>
              <a:rPr lang="fr-CA" sz="1800" b="1" dirty="0"/>
              <a:t>maximiser sa fonction d’utilité</a:t>
            </a:r>
            <a:r>
              <a:rPr lang="fr-CA" sz="1800" dirty="0"/>
              <a:t>.</a:t>
            </a:r>
          </a:p>
          <a:p>
            <a:pPr marL="0" indent="0">
              <a:buNone/>
            </a:pPr>
            <a:endParaRPr lang="fr-CA" sz="1800" dirty="0"/>
          </a:p>
          <a:p>
            <a:pPr lvl="1"/>
            <a:r>
              <a:rPr lang="fr-CA" sz="1800" dirty="0"/>
              <a:t>La différente notable est que nous avons maintenant plusieurs agents (deux dans l’exemple) possiblement avec des fonctions d’utilité opposées.</a:t>
            </a:r>
          </a:p>
          <a:p>
            <a:endParaRPr lang="fr-CA" sz="1800" dirty="0"/>
          </a:p>
          <a:p>
            <a:r>
              <a:rPr lang="fr-CA" sz="1800" dirty="0"/>
              <a:t>L’équivalent d’un plan ou politique dans les jeux est </a:t>
            </a:r>
            <a:r>
              <a:rPr lang="fr-CA" sz="1800" b="1" dirty="0"/>
              <a:t>une stratégie</a:t>
            </a:r>
          </a:p>
          <a:p>
            <a:pPr lvl="1"/>
            <a:r>
              <a:rPr lang="fr-CA" sz="1800" dirty="0"/>
              <a:t>Choix d’actions pour un jouer pour toutes les phases du jeu, autrement dit pour chaque état.</a:t>
            </a:r>
          </a:p>
          <a:p>
            <a:pPr marL="457200" lvl="1" indent="0">
              <a:buNone/>
            </a:pPr>
            <a:endParaRPr lang="fr-CA" sz="1800" dirty="0"/>
          </a:p>
          <a:p>
            <a:r>
              <a:rPr lang="fr-CA" sz="1800" b="1" dirty="0"/>
              <a:t>Stratégie pure </a:t>
            </a:r>
            <a:r>
              <a:rPr lang="fr-CA" sz="1800" dirty="0"/>
              <a:t>(fixée pour chaque état du jeu) vs </a:t>
            </a:r>
            <a:r>
              <a:rPr lang="fr-CA" sz="1800" b="1" dirty="0"/>
              <a:t>stratégie mixte </a:t>
            </a:r>
            <a:r>
              <a:rPr lang="fr-CA" sz="1800" dirty="0"/>
              <a:t>(aléatoire)</a:t>
            </a:r>
          </a:p>
          <a:p>
            <a:endParaRPr lang="fr-CA" sz="1800" dirty="0"/>
          </a:p>
          <a:p>
            <a:r>
              <a:rPr lang="fr-CA" sz="1800" dirty="0"/>
              <a:t>Au lieu de plan/stratégie optimal, on parle de </a:t>
            </a:r>
            <a:r>
              <a:rPr lang="fr-CA" sz="1800" b="1" dirty="0"/>
              <a:t>concept d’équilibre</a:t>
            </a:r>
            <a:r>
              <a:rPr lang="fr-CA" sz="1800" dirty="0"/>
              <a:t>.</a:t>
            </a:r>
          </a:p>
          <a:p>
            <a:pPr marL="0" indent="0">
              <a:buNone/>
            </a:pPr>
            <a:endParaRPr lang="fr-CA" sz="1800" dirty="0"/>
          </a:p>
          <a:p>
            <a:r>
              <a:rPr lang="fr-CA" sz="1800" dirty="0"/>
              <a:t>Il y a plusieurs concepts d’équilibre.</a:t>
            </a:r>
          </a:p>
        </p:txBody>
      </p:sp>
      <p:sp>
        <p:nvSpPr>
          <p:cNvPr id="5"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101D0C5B-02A3-4AC6-9689-545FDD369ECD}" type="slidenum">
              <a:rPr lang="en-US" sz="1400">
                <a:latin typeface="+mn-lt"/>
                <a:ea typeface="+mn-ea"/>
              </a:rPr>
              <a:pPr algn="r">
                <a:defRPr/>
              </a:pPr>
              <a:t>16</a:t>
            </a:fld>
            <a:endParaRPr lang="en-US" sz="1400">
              <a:latin typeface="+mn-lt"/>
              <a:ea typeface="+mn-ea"/>
            </a:endParaRPr>
          </a:p>
        </p:txBody>
      </p:sp>
      <p:sp>
        <p:nvSpPr>
          <p:cNvPr id="6" name="Date Placeholder 5"/>
          <p:cNvSpPr txBox="1">
            <a:spLocks noGrp="1"/>
          </p:cNvSpPr>
          <p:nvPr/>
        </p:nvSpPr>
        <p:spPr bwMode="auto">
          <a:xfrm>
            <a:off x="457200" y="6245225"/>
            <a:ext cx="2133600" cy="476250"/>
          </a:xfrm>
          <a:prstGeom prst="rect">
            <a:avLst/>
          </a:prstGeom>
          <a:noFill/>
          <a:ln>
            <a:miter lim="800000"/>
            <a:headEnd/>
            <a:tailEnd/>
          </a:ln>
        </p:spPr>
        <p:txBody>
          <a:bodyPr/>
          <a:lstStyle/>
          <a:p>
            <a:pPr algn="l">
              <a:defRPr/>
            </a:pPr>
            <a:endParaRPr lang="en-US" sz="1400" dirty="0">
              <a:latin typeface="+mn-lt"/>
              <a:ea typeface="+mn-ea"/>
            </a:endParaRPr>
          </a:p>
        </p:txBody>
      </p:sp>
      <p:sp>
        <p:nvSpPr>
          <p:cNvPr id="4" name="Slide Number Placeholder 3"/>
          <p:cNvSpPr>
            <a:spLocks noGrp="1"/>
          </p:cNvSpPr>
          <p:nvPr>
            <p:ph type="sldNum" sz="quarter" idx="11"/>
          </p:nvPr>
        </p:nvSpPr>
        <p:spPr/>
        <p:txBody>
          <a:bodyPr/>
          <a:lstStyle/>
          <a:p>
            <a:pPr>
              <a:defRPr/>
            </a:pPr>
            <a:fld id="{5ABC542F-C8C5-48B3-BC1F-473E2E0E22AB}" type="slidenum">
              <a:rPr lang="en-US" smtClean="0"/>
              <a:pPr>
                <a:defRPr/>
              </a:pPr>
              <a:t>16</a:t>
            </a:fld>
            <a:endParaRPr lang="en-US"/>
          </a:p>
        </p:txBody>
      </p:sp>
      <p:sp>
        <p:nvSpPr>
          <p:cNvPr id="7" name="Date Placeholder 6"/>
          <p:cNvSpPr>
            <a:spLocks noGrp="1"/>
          </p:cNvSpPr>
          <p:nvPr>
            <p:ph type="dt" sz="half" idx="12"/>
          </p:nvPr>
        </p:nvSpPr>
        <p:spPr/>
        <p:txBody>
          <a:bodyPr/>
          <a:lstStyle/>
          <a:p>
            <a:pPr>
              <a:defRPr/>
            </a:pPr>
            <a:r>
              <a:rPr lang="fr-FR"/>
              <a:t>IFT608 / IFT 702</a:t>
            </a:r>
            <a:endParaRPr lang="en-US"/>
          </a:p>
        </p:txBody>
      </p:sp>
      <p:sp>
        <p:nvSpPr>
          <p:cNvPr id="8" name="Footer Placeholder 7"/>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1820873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1073150" y="-100013"/>
            <a:ext cx="6958013" cy="855663"/>
          </a:xfrm>
        </p:spPr>
        <p:txBody>
          <a:bodyPr lIns="90487" tIns="44450" rIns="90487" bIns="44450" anchor="b"/>
          <a:lstStyle/>
          <a:p>
            <a:r>
              <a:rPr lang="fr-CA" sz="3600"/>
              <a:t>Théorie des jeux</a:t>
            </a:r>
          </a:p>
        </p:txBody>
      </p:sp>
      <p:sp>
        <p:nvSpPr>
          <p:cNvPr id="124931" name="Rectangle 3"/>
          <p:cNvSpPr>
            <a:spLocks noGrp="1" noChangeArrowheads="1"/>
          </p:cNvSpPr>
          <p:nvPr>
            <p:ph type="body" idx="4294967295"/>
          </p:nvPr>
        </p:nvSpPr>
        <p:spPr>
          <a:xfrm>
            <a:off x="539750" y="1125538"/>
            <a:ext cx="7667548" cy="5119687"/>
          </a:xfrm>
        </p:spPr>
        <p:txBody>
          <a:bodyPr lIns="90487" tIns="44450" rIns="90487" bIns="44450"/>
          <a:lstStyle/>
          <a:p>
            <a:r>
              <a:rPr lang="fr-CA" dirty="0"/>
              <a:t>Types de jeux</a:t>
            </a:r>
          </a:p>
          <a:p>
            <a:pPr lvl="1"/>
            <a:r>
              <a:rPr lang="fr-CA" dirty="0"/>
              <a:t>Coopératif / Non coopératif</a:t>
            </a:r>
          </a:p>
          <a:p>
            <a:pPr lvl="1"/>
            <a:r>
              <a:rPr lang="fr-CA" dirty="0"/>
              <a:t>Somme nulle / Somme générale</a:t>
            </a:r>
          </a:p>
          <a:p>
            <a:pPr lvl="1"/>
            <a:r>
              <a:rPr lang="fr-CA" dirty="0"/>
              <a:t>Simultanés / Séquentiels</a:t>
            </a:r>
          </a:p>
          <a:p>
            <a:pPr lvl="1"/>
            <a:r>
              <a:rPr lang="fr-CA" dirty="0"/>
              <a:t>Information complète / incomplète</a:t>
            </a:r>
          </a:p>
          <a:p>
            <a:pPr lvl="1"/>
            <a:r>
              <a:rPr lang="fr-CA" dirty="0"/>
              <a:t>Information parfaite / imparfaite</a:t>
            </a:r>
          </a:p>
          <a:p>
            <a:endParaRPr lang="fr-CA" sz="2400" dirty="0"/>
          </a:p>
          <a:p>
            <a:r>
              <a:rPr lang="fr-CA" dirty="0"/>
              <a:t>Types de représentation </a:t>
            </a:r>
          </a:p>
          <a:p>
            <a:pPr lvl="1"/>
            <a:r>
              <a:rPr lang="fr-CA" dirty="0"/>
              <a:t>Normale (matricielle)</a:t>
            </a:r>
          </a:p>
          <a:p>
            <a:pPr lvl="1"/>
            <a:r>
              <a:rPr lang="fr-CA" dirty="0"/>
              <a:t>Extensive (arbre de jeu)</a:t>
            </a:r>
          </a:p>
        </p:txBody>
      </p:sp>
      <p:sp>
        <p:nvSpPr>
          <p:cNvPr id="5"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101D0C5B-02A3-4AC6-9689-545FDD369ECD}" type="slidenum">
              <a:rPr lang="en-US" sz="1400">
                <a:latin typeface="+mn-lt"/>
                <a:ea typeface="+mn-ea"/>
              </a:rPr>
              <a:pPr algn="r">
                <a:defRPr/>
              </a:pPr>
              <a:t>17</a:t>
            </a:fld>
            <a:endParaRPr lang="en-US" sz="1400">
              <a:latin typeface="+mn-lt"/>
              <a:ea typeface="+mn-ea"/>
            </a:endParaRPr>
          </a:p>
        </p:txBody>
      </p:sp>
      <p:sp>
        <p:nvSpPr>
          <p:cNvPr id="6" name="Date Placeholder 5"/>
          <p:cNvSpPr txBox="1">
            <a:spLocks noGrp="1"/>
          </p:cNvSpPr>
          <p:nvPr/>
        </p:nvSpPr>
        <p:spPr bwMode="auto">
          <a:xfrm>
            <a:off x="457200" y="6245225"/>
            <a:ext cx="2133600" cy="476250"/>
          </a:xfrm>
          <a:prstGeom prst="rect">
            <a:avLst/>
          </a:prstGeom>
          <a:noFill/>
          <a:ln>
            <a:miter lim="800000"/>
            <a:headEnd/>
            <a:tailEnd/>
          </a:ln>
        </p:spPr>
        <p:txBody>
          <a:bodyPr/>
          <a:lstStyle/>
          <a:p>
            <a:pPr algn="l">
              <a:defRPr/>
            </a:pPr>
            <a:endParaRPr lang="en-US" sz="1400" dirty="0">
              <a:latin typeface="+mn-lt"/>
              <a:ea typeface="+mn-ea"/>
            </a:endParaRPr>
          </a:p>
        </p:txBody>
      </p:sp>
      <p:sp>
        <p:nvSpPr>
          <p:cNvPr id="4" name="Slide Number Placeholder 3"/>
          <p:cNvSpPr>
            <a:spLocks noGrp="1"/>
          </p:cNvSpPr>
          <p:nvPr>
            <p:ph type="sldNum" sz="quarter" idx="11"/>
          </p:nvPr>
        </p:nvSpPr>
        <p:spPr/>
        <p:txBody>
          <a:bodyPr/>
          <a:lstStyle/>
          <a:p>
            <a:pPr>
              <a:defRPr/>
            </a:pPr>
            <a:fld id="{5ABC542F-C8C5-48B3-BC1F-473E2E0E22AB}" type="slidenum">
              <a:rPr lang="en-US" smtClean="0"/>
              <a:pPr>
                <a:defRPr/>
              </a:pPr>
              <a:t>17</a:t>
            </a:fld>
            <a:endParaRPr lang="en-US"/>
          </a:p>
        </p:txBody>
      </p:sp>
      <p:sp>
        <p:nvSpPr>
          <p:cNvPr id="7" name="Date Placeholder 6"/>
          <p:cNvSpPr>
            <a:spLocks noGrp="1"/>
          </p:cNvSpPr>
          <p:nvPr>
            <p:ph type="dt" sz="half" idx="12"/>
          </p:nvPr>
        </p:nvSpPr>
        <p:spPr/>
        <p:txBody>
          <a:bodyPr/>
          <a:lstStyle/>
          <a:p>
            <a:pPr>
              <a:defRPr/>
            </a:pPr>
            <a:r>
              <a:rPr lang="fr-FR"/>
              <a:t>IFT608 / IFT 702</a:t>
            </a:r>
            <a:endParaRPr lang="en-US"/>
          </a:p>
        </p:txBody>
      </p:sp>
      <p:sp>
        <p:nvSpPr>
          <p:cNvPr id="8" name="Footer Placeholder 7"/>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17744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827088" y="-100013"/>
            <a:ext cx="7820025" cy="855663"/>
          </a:xfrm>
        </p:spPr>
        <p:txBody>
          <a:bodyPr lIns="90487" tIns="44450" rIns="90487" bIns="44450" anchor="b"/>
          <a:lstStyle/>
          <a:p>
            <a:r>
              <a:rPr lang="fr-CA" sz="3600" dirty="0"/>
              <a:t>Équilibre de Nash</a:t>
            </a:r>
          </a:p>
        </p:txBody>
      </p:sp>
      <p:sp>
        <p:nvSpPr>
          <p:cNvPr id="131075" name="Rectangle 3"/>
          <p:cNvSpPr>
            <a:spLocks noGrp="1" noChangeArrowheads="1"/>
          </p:cNvSpPr>
          <p:nvPr>
            <p:ph type="body" idx="4294967295"/>
          </p:nvPr>
        </p:nvSpPr>
        <p:spPr>
          <a:xfrm>
            <a:off x="539750" y="1125538"/>
            <a:ext cx="7857118" cy="4762306"/>
          </a:xfrm>
        </p:spPr>
        <p:txBody>
          <a:bodyPr lIns="90487" tIns="44450" rIns="90487" bIns="44450"/>
          <a:lstStyle/>
          <a:p>
            <a:pPr latinLnBrk="1">
              <a:buFontTx/>
              <a:buChar char="•"/>
            </a:pPr>
            <a:r>
              <a:rPr lang="fr-CA" sz="2000" dirty="0"/>
              <a:t>Étant donné un ensemble de stratégies (une pour chaque agent), elles    sont en équilibre de Nash si et seulement si chaque stratégie est la        meilleure réponse face aux autres stratégies</a:t>
            </a:r>
          </a:p>
          <a:p>
            <a:pPr latinLnBrk="1">
              <a:buFontTx/>
              <a:buChar char="•"/>
            </a:pPr>
            <a:endParaRPr lang="fr-CA" sz="2000" dirty="0"/>
          </a:p>
          <a:p>
            <a:pPr latinLnBrk="1">
              <a:buFontTx/>
              <a:buChar char="–"/>
            </a:pPr>
            <a:r>
              <a:rPr lang="fr-CA" sz="2000" dirty="0"/>
              <a:t>Autrement dit, aucun agent n’a intérêt à dévier de sa stratégie si les       stratégies des adversaires restent fixes.</a:t>
            </a:r>
          </a:p>
          <a:p>
            <a:pPr latinLnBrk="1">
              <a:buFontTx/>
              <a:buChar char="–"/>
            </a:pPr>
            <a:endParaRPr lang="fr-CA" sz="2000" dirty="0"/>
          </a:p>
          <a:p>
            <a:pPr latinLnBrk="1">
              <a:buFontTx/>
              <a:buChar char="–"/>
            </a:pPr>
            <a:r>
              <a:rPr lang="fr-CA" sz="2000" dirty="0"/>
              <a:t>L’équilibre de Nash est conservatrice</a:t>
            </a:r>
          </a:p>
          <a:p>
            <a:pPr marL="0" indent="0" latinLnBrk="1">
              <a:buNone/>
            </a:pPr>
            <a:endParaRPr lang="fr-CA" sz="2000" dirty="0"/>
          </a:p>
          <a:p>
            <a:pPr marL="800100" lvl="1" latinLnBrk="1">
              <a:buFontTx/>
              <a:buChar char="•"/>
            </a:pPr>
            <a:r>
              <a:rPr lang="fr-CA" sz="2000" dirty="0"/>
              <a:t>Donne une stratégie optimale si effectivement les autres agents       jouent selon l’équilibre (jouent de façon optimale)</a:t>
            </a:r>
          </a:p>
          <a:p>
            <a:pPr marL="514350" lvl="1" indent="0" latinLnBrk="1">
              <a:buNone/>
            </a:pPr>
            <a:endParaRPr lang="fr-CA" sz="2000" dirty="0"/>
          </a:p>
          <a:p>
            <a:pPr marL="800100" lvl="1" latinLnBrk="1">
              <a:buFontTx/>
              <a:buChar char="•"/>
            </a:pPr>
            <a:r>
              <a:rPr lang="fr-CA" sz="2000" dirty="0"/>
              <a:t>Elle n’exploite pas les faiblesses éventuelles des autres agents</a:t>
            </a:r>
          </a:p>
          <a:p>
            <a:endParaRPr lang="fr-CA" sz="2000" dirty="0"/>
          </a:p>
          <a:p>
            <a:pPr>
              <a:buFontTx/>
              <a:buNone/>
            </a:pPr>
            <a:endParaRPr lang="fr-CA" sz="2000" dirty="0"/>
          </a:p>
        </p:txBody>
      </p:sp>
      <p:sp>
        <p:nvSpPr>
          <p:cNvPr id="5"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2CC11338-83BF-49A7-8EEF-0F6053B1806C}" type="slidenum">
              <a:rPr lang="en-US" sz="1400">
                <a:latin typeface="+mn-lt"/>
                <a:ea typeface="+mn-ea"/>
              </a:rPr>
              <a:pPr algn="r">
                <a:defRPr/>
              </a:pPr>
              <a:t>18</a:t>
            </a:fld>
            <a:endParaRPr lang="en-US" sz="1400">
              <a:latin typeface="+mn-lt"/>
              <a:ea typeface="+mn-ea"/>
            </a:endParaRPr>
          </a:p>
        </p:txBody>
      </p:sp>
      <p:sp>
        <p:nvSpPr>
          <p:cNvPr id="6" name="Date Placeholder 5"/>
          <p:cNvSpPr txBox="1">
            <a:spLocks noGrp="1"/>
          </p:cNvSpPr>
          <p:nvPr/>
        </p:nvSpPr>
        <p:spPr bwMode="auto">
          <a:xfrm>
            <a:off x="457200" y="6245225"/>
            <a:ext cx="2133600" cy="476250"/>
          </a:xfrm>
          <a:prstGeom prst="rect">
            <a:avLst/>
          </a:prstGeom>
          <a:noFill/>
          <a:ln>
            <a:miter lim="800000"/>
            <a:headEnd/>
            <a:tailEnd/>
          </a:ln>
        </p:spPr>
        <p:txBody>
          <a:bodyPr/>
          <a:lstStyle/>
          <a:p>
            <a:pPr algn="l">
              <a:defRPr/>
            </a:pPr>
            <a:endParaRPr lang="en-US" sz="1400" dirty="0">
              <a:latin typeface="+mn-lt"/>
              <a:ea typeface="+mn-ea"/>
            </a:endParaRPr>
          </a:p>
        </p:txBody>
      </p:sp>
      <p:sp>
        <p:nvSpPr>
          <p:cNvPr id="131110" name="Rectangle 3"/>
          <p:cNvSpPr>
            <a:spLocks noChangeArrowheads="1"/>
          </p:cNvSpPr>
          <p:nvPr/>
        </p:nvSpPr>
        <p:spPr bwMode="auto">
          <a:xfrm>
            <a:off x="539750" y="3286125"/>
            <a:ext cx="8064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marL="342900" indent="-342900" algn="l" latinLnBrk="1">
              <a:spcBef>
                <a:spcPct val="20000"/>
              </a:spcBef>
            </a:pPr>
            <a:endParaRPr lang="fr-CA" dirty="0"/>
          </a:p>
        </p:txBody>
      </p:sp>
      <p:sp>
        <p:nvSpPr>
          <p:cNvPr id="4" name="Slide Number Placeholder 3"/>
          <p:cNvSpPr>
            <a:spLocks noGrp="1"/>
          </p:cNvSpPr>
          <p:nvPr>
            <p:ph type="sldNum" sz="quarter" idx="11"/>
          </p:nvPr>
        </p:nvSpPr>
        <p:spPr/>
        <p:txBody>
          <a:bodyPr/>
          <a:lstStyle/>
          <a:p>
            <a:pPr>
              <a:defRPr/>
            </a:pPr>
            <a:fld id="{5ABC542F-C8C5-48B3-BC1F-473E2E0E22AB}" type="slidenum">
              <a:rPr lang="en-US" smtClean="0"/>
              <a:pPr>
                <a:defRPr/>
              </a:pPr>
              <a:t>18</a:t>
            </a:fld>
            <a:endParaRPr lang="en-US"/>
          </a:p>
        </p:txBody>
      </p:sp>
      <p:sp>
        <p:nvSpPr>
          <p:cNvPr id="7" name="Date Placeholder 6"/>
          <p:cNvSpPr>
            <a:spLocks noGrp="1"/>
          </p:cNvSpPr>
          <p:nvPr>
            <p:ph type="dt" sz="half" idx="12"/>
          </p:nvPr>
        </p:nvSpPr>
        <p:spPr/>
        <p:txBody>
          <a:bodyPr/>
          <a:lstStyle/>
          <a:p>
            <a:pPr>
              <a:defRPr/>
            </a:pPr>
            <a:r>
              <a:rPr lang="fr-FR"/>
              <a:t>IFT608 / IFT 702</a:t>
            </a:r>
            <a:endParaRPr lang="en-US"/>
          </a:p>
        </p:txBody>
      </p:sp>
      <p:sp>
        <p:nvSpPr>
          <p:cNvPr id="8" name="Footer Placeholder 7"/>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242337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701675" y="367131"/>
            <a:ext cx="7820025" cy="855663"/>
          </a:xfrm>
        </p:spPr>
        <p:txBody>
          <a:bodyPr lIns="90487" tIns="44450" rIns="90487" bIns="44450" anchor="b"/>
          <a:lstStyle/>
          <a:p>
            <a:r>
              <a:rPr lang="fr-CA" altLang="en-US" sz="3600" dirty="0"/>
              <a:t>Approches algorithmiques en général</a:t>
            </a:r>
          </a:p>
        </p:txBody>
      </p:sp>
      <p:sp>
        <p:nvSpPr>
          <p:cNvPr id="137219" name="Rectangle 3"/>
          <p:cNvSpPr>
            <a:spLocks noGrp="1" noChangeArrowheads="1"/>
          </p:cNvSpPr>
          <p:nvPr>
            <p:ph type="body" idx="4294967295"/>
          </p:nvPr>
        </p:nvSpPr>
        <p:spPr>
          <a:xfrm>
            <a:off x="457200" y="1285291"/>
            <a:ext cx="8064500" cy="4897437"/>
          </a:xfrm>
        </p:spPr>
        <p:txBody>
          <a:bodyPr lIns="90487" tIns="44450" rIns="90487" bIns="44450"/>
          <a:lstStyle/>
          <a:p>
            <a:pPr>
              <a:lnSpc>
                <a:spcPct val="90000"/>
              </a:lnSpc>
            </a:pPr>
            <a:r>
              <a:rPr lang="fr-CA" altLang="en-US" sz="2400" dirty="0"/>
              <a:t>Jeu matriciel à 2 joueurs à somme nulle</a:t>
            </a:r>
          </a:p>
          <a:p>
            <a:pPr lvl="1">
              <a:lnSpc>
                <a:spcPct val="90000"/>
              </a:lnSpc>
            </a:pPr>
            <a:r>
              <a:rPr lang="fr-CA" altLang="en-US" sz="2000" dirty="0"/>
              <a:t>Problème d’optimisation linéaire</a:t>
            </a:r>
          </a:p>
          <a:p>
            <a:pPr>
              <a:lnSpc>
                <a:spcPct val="90000"/>
              </a:lnSpc>
            </a:pPr>
            <a:r>
              <a:rPr lang="fr-CA" altLang="en-US" sz="2400" dirty="0"/>
              <a:t>Jeu matriciel à 2 joueurs à somme générale</a:t>
            </a:r>
          </a:p>
          <a:p>
            <a:pPr lvl="1">
              <a:lnSpc>
                <a:spcPct val="90000"/>
              </a:lnSpc>
            </a:pPr>
            <a:r>
              <a:rPr lang="fr-CA" altLang="en-US" sz="2000" dirty="0"/>
              <a:t>Problème d’optimisation quadratique</a:t>
            </a:r>
          </a:p>
          <a:p>
            <a:pPr lvl="1">
              <a:lnSpc>
                <a:spcPct val="90000"/>
              </a:lnSpc>
            </a:pPr>
            <a:r>
              <a:rPr lang="fr-CA" altLang="en-US" sz="2000" dirty="0"/>
              <a:t>Algorithme de </a:t>
            </a:r>
            <a:r>
              <a:rPr lang="fr-CA" altLang="en-US" sz="2000" dirty="0" err="1"/>
              <a:t>Lemke-Howson</a:t>
            </a:r>
            <a:endParaRPr lang="fr-CA" altLang="en-US" sz="2000" dirty="0"/>
          </a:p>
          <a:p>
            <a:pPr lvl="1">
              <a:lnSpc>
                <a:spcPct val="90000"/>
              </a:lnSpc>
            </a:pPr>
            <a:r>
              <a:rPr lang="fr-CA" altLang="en-US" sz="2000" dirty="0"/>
              <a:t>Algorithme d’énumération des supports (</a:t>
            </a:r>
            <a:r>
              <a:rPr lang="fr-CA" altLang="en-US" sz="2000" i="1" dirty="0"/>
              <a:t>Support </a:t>
            </a:r>
            <a:r>
              <a:rPr lang="fr-CA" altLang="en-US" sz="2000" i="1" dirty="0" err="1"/>
              <a:t>enumeration</a:t>
            </a:r>
            <a:r>
              <a:rPr lang="fr-CA" altLang="en-US" sz="2000" dirty="0"/>
              <a:t>)</a:t>
            </a:r>
          </a:p>
          <a:p>
            <a:pPr>
              <a:lnSpc>
                <a:spcPct val="90000"/>
              </a:lnSpc>
            </a:pPr>
            <a:r>
              <a:rPr lang="fr-CA" altLang="en-US" sz="2400" dirty="0"/>
              <a:t>Jeu matriciel à </a:t>
            </a:r>
            <a:r>
              <a:rPr lang="fr-CA" altLang="en-US" sz="2400" i="1" dirty="0"/>
              <a:t>n</a:t>
            </a:r>
            <a:r>
              <a:rPr lang="fr-CA" altLang="en-US" sz="2400" dirty="0"/>
              <a:t> joueurs</a:t>
            </a:r>
          </a:p>
          <a:p>
            <a:pPr lvl="1">
              <a:lnSpc>
                <a:spcPct val="90000"/>
              </a:lnSpc>
            </a:pPr>
            <a:r>
              <a:rPr lang="en-CA" altLang="ko-KR" sz="2000" i="1" dirty="0" err="1"/>
              <a:t>Govindan</a:t>
            </a:r>
            <a:r>
              <a:rPr lang="en-CA" altLang="ko-KR" sz="2000" i="1" dirty="0"/>
              <a:t> and Wilson’s continuation method</a:t>
            </a:r>
          </a:p>
          <a:p>
            <a:pPr>
              <a:lnSpc>
                <a:spcPct val="90000"/>
              </a:lnSpc>
            </a:pPr>
            <a:r>
              <a:rPr lang="fr-CA" altLang="en-US" sz="2400" dirty="0"/>
              <a:t>Jeux extensifs (représentation sous-forme d’arbres de jeu)</a:t>
            </a:r>
          </a:p>
          <a:p>
            <a:pPr lvl="1">
              <a:lnSpc>
                <a:spcPct val="90000"/>
              </a:lnSpc>
            </a:pPr>
            <a:r>
              <a:rPr lang="fr-CA" altLang="en-US" sz="2000" dirty="0" err="1"/>
              <a:t>Minmax</a:t>
            </a:r>
            <a:r>
              <a:rPr lang="fr-CA" altLang="en-US" sz="2000" dirty="0"/>
              <a:t> (jeu séquentiel à information parfaite)</a:t>
            </a:r>
          </a:p>
          <a:p>
            <a:pPr lvl="1">
              <a:lnSpc>
                <a:spcPct val="90000"/>
              </a:lnSpc>
            </a:pPr>
            <a:r>
              <a:rPr lang="fr-CA" altLang="en-US" sz="2000" dirty="0"/>
              <a:t>Élagage (</a:t>
            </a:r>
            <a:r>
              <a:rPr lang="fr-CA" altLang="en-US" sz="2000" i="1" dirty="0" err="1"/>
              <a:t>pruning</a:t>
            </a:r>
            <a:r>
              <a:rPr lang="fr-CA" altLang="en-US" sz="2000" dirty="0"/>
              <a:t>) de stratégies strictement dominées</a:t>
            </a:r>
          </a:p>
          <a:p>
            <a:pPr lvl="1">
              <a:lnSpc>
                <a:spcPct val="90000"/>
              </a:lnSpc>
            </a:pPr>
            <a:r>
              <a:rPr lang="en-CA" altLang="en-US" sz="2000" dirty="0" err="1"/>
              <a:t>Expectimax</a:t>
            </a:r>
            <a:r>
              <a:rPr lang="en-CA" altLang="en-US" sz="2000" dirty="0"/>
              <a:t> (</a:t>
            </a:r>
            <a:r>
              <a:rPr lang="en-CA" altLang="en-US" sz="2000" dirty="0" err="1"/>
              <a:t>jeu</a:t>
            </a:r>
            <a:r>
              <a:rPr lang="en-CA" altLang="en-US" sz="2000" dirty="0"/>
              <a:t> à information </a:t>
            </a:r>
            <a:r>
              <a:rPr lang="en-CA" altLang="en-US" sz="2000" dirty="0" err="1"/>
              <a:t>incomplète</a:t>
            </a:r>
            <a:r>
              <a:rPr lang="en-CA" altLang="en-US" sz="2000" dirty="0"/>
              <a:t>)</a:t>
            </a:r>
            <a:endParaRPr lang="fr-CA" altLang="en-US" sz="2000" dirty="0"/>
          </a:p>
          <a:p>
            <a:pPr lvl="1">
              <a:lnSpc>
                <a:spcPct val="90000"/>
              </a:lnSpc>
            </a:pPr>
            <a:r>
              <a:rPr lang="fr-CA" altLang="en-US" sz="2000" dirty="0"/>
              <a:t>Échantillonnage </a:t>
            </a:r>
            <a:r>
              <a:rPr lang="fr-CA" altLang="en-US" sz="2000" i="1" dirty="0"/>
              <a:t>Monte Carlo</a:t>
            </a:r>
          </a:p>
          <a:p>
            <a:pPr lvl="1">
              <a:lnSpc>
                <a:spcPct val="90000"/>
              </a:lnSpc>
            </a:pPr>
            <a:r>
              <a:rPr lang="fr-CA" altLang="en-US" sz="2000" dirty="0"/>
              <a:t>Recherche heuristique</a:t>
            </a:r>
          </a:p>
          <a:p>
            <a:pPr lvl="1">
              <a:lnSpc>
                <a:spcPct val="90000"/>
              </a:lnSpc>
            </a:pPr>
            <a:endParaRPr lang="fr-CA" altLang="en-US" sz="2000" dirty="0"/>
          </a:p>
          <a:p>
            <a:pPr lvl="1">
              <a:lnSpc>
                <a:spcPct val="90000"/>
              </a:lnSpc>
            </a:pPr>
            <a:endParaRPr lang="fr-CA" altLang="en-US" sz="2000" i="1" dirty="0"/>
          </a:p>
        </p:txBody>
      </p:sp>
      <p:sp>
        <p:nvSpPr>
          <p:cNvPr id="5"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E5414CB1-4926-4DAB-9455-364D03140A27}" type="slidenum">
              <a:rPr lang="en-US" sz="1400">
                <a:latin typeface="+mn-lt"/>
                <a:ea typeface="+mn-ea"/>
              </a:rPr>
              <a:pPr algn="r">
                <a:defRPr/>
              </a:pPr>
              <a:t>19</a:t>
            </a:fld>
            <a:endParaRPr lang="en-US" sz="1400">
              <a:latin typeface="+mn-lt"/>
              <a:ea typeface="+mn-ea"/>
            </a:endParaRPr>
          </a:p>
        </p:txBody>
      </p:sp>
      <p:sp>
        <p:nvSpPr>
          <p:cNvPr id="6" name="Date Placeholder 5"/>
          <p:cNvSpPr txBox="1">
            <a:spLocks noGrp="1"/>
          </p:cNvSpPr>
          <p:nvPr/>
        </p:nvSpPr>
        <p:spPr bwMode="auto">
          <a:xfrm>
            <a:off x="457200" y="6245225"/>
            <a:ext cx="2133600" cy="476250"/>
          </a:xfrm>
          <a:prstGeom prst="rect">
            <a:avLst/>
          </a:prstGeom>
          <a:noFill/>
          <a:ln>
            <a:miter lim="800000"/>
            <a:headEnd/>
            <a:tailEnd/>
          </a:ln>
        </p:spPr>
        <p:txBody>
          <a:bodyPr/>
          <a:lstStyle/>
          <a:p>
            <a:pPr algn="l">
              <a:defRPr/>
            </a:pPr>
            <a:endParaRPr lang="en-US" sz="1400" dirty="0">
              <a:latin typeface="+mn-lt"/>
              <a:ea typeface="+mn-ea"/>
            </a:endParaRPr>
          </a:p>
        </p:txBody>
      </p:sp>
      <p:sp>
        <p:nvSpPr>
          <p:cNvPr id="4" name="Slide Number Placeholder 3"/>
          <p:cNvSpPr>
            <a:spLocks noGrp="1"/>
          </p:cNvSpPr>
          <p:nvPr>
            <p:ph type="sldNum" sz="quarter" idx="11"/>
          </p:nvPr>
        </p:nvSpPr>
        <p:spPr/>
        <p:txBody>
          <a:bodyPr/>
          <a:lstStyle/>
          <a:p>
            <a:pPr>
              <a:defRPr/>
            </a:pPr>
            <a:fld id="{5ABC542F-C8C5-48B3-BC1F-473E2E0E22AB}" type="slidenum">
              <a:rPr lang="en-US" smtClean="0"/>
              <a:pPr>
                <a:defRPr/>
              </a:pPr>
              <a:t>19</a:t>
            </a:fld>
            <a:endParaRPr lang="en-US" dirty="0"/>
          </a:p>
        </p:txBody>
      </p:sp>
      <p:sp>
        <p:nvSpPr>
          <p:cNvPr id="7" name="Date Placeholder 6"/>
          <p:cNvSpPr>
            <a:spLocks noGrp="1"/>
          </p:cNvSpPr>
          <p:nvPr>
            <p:ph type="dt" sz="half" idx="12"/>
          </p:nvPr>
        </p:nvSpPr>
        <p:spPr/>
        <p:txBody>
          <a:bodyPr/>
          <a:lstStyle/>
          <a:p>
            <a:pPr>
              <a:defRPr/>
            </a:pPr>
            <a:r>
              <a:rPr lang="fr-FR"/>
              <a:t>IFT608 / IFT 702</a:t>
            </a:r>
            <a:endParaRPr lang="en-US"/>
          </a:p>
        </p:txBody>
      </p:sp>
      <p:sp>
        <p:nvSpPr>
          <p:cNvPr id="8" name="Footer Placeholder 7"/>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152352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algn="l"/>
            <a:r>
              <a:rPr lang="fr-CA" sz="2800" dirty="0"/>
              <a:t>Sujets couverts</a:t>
            </a:r>
            <a:endParaRPr lang="it-IT" sz="2800" dirty="0"/>
          </a:p>
        </p:txBody>
      </p:sp>
      <p:sp>
        <p:nvSpPr>
          <p:cNvPr id="3078" name="Rectangle 3"/>
          <p:cNvSpPr>
            <a:spLocks noGrp="1" noChangeArrowheads="1"/>
          </p:cNvSpPr>
          <p:nvPr>
            <p:ph type="body" idx="1"/>
          </p:nvPr>
        </p:nvSpPr>
        <p:spPr>
          <a:xfrm>
            <a:off x="227013" y="1244601"/>
            <a:ext cx="8683625" cy="5000624"/>
          </a:xfrm>
        </p:spPr>
        <p:txBody>
          <a:bodyPr/>
          <a:lstStyle/>
          <a:p>
            <a:pPr>
              <a:defRPr/>
            </a:pPr>
            <a:r>
              <a:rPr lang="fr-CA" dirty="0"/>
              <a:t>Types de problèmes de planification multi-agents</a:t>
            </a:r>
          </a:p>
          <a:p>
            <a:pPr>
              <a:defRPr/>
            </a:pPr>
            <a:r>
              <a:rPr lang="fr-CA" dirty="0"/>
              <a:t>Planification coopérative</a:t>
            </a:r>
            <a:endParaRPr lang="fr-CA" sz="1800" dirty="0"/>
          </a:p>
          <a:p>
            <a:pPr>
              <a:defRPr/>
            </a:pPr>
            <a:r>
              <a:rPr lang="fr-CA" dirty="0"/>
              <a:t>Planification contre des adversaires et la théorie des jeux</a:t>
            </a:r>
            <a:endParaRPr lang="fr-CA" sz="1800" dirty="0"/>
          </a:p>
          <a:p>
            <a:pPr marL="0" indent="0">
              <a:buNone/>
              <a:defRPr/>
            </a:pPr>
            <a:endParaRPr lang="fr-CA" sz="1800" dirty="0"/>
          </a:p>
          <a:p>
            <a:pPr marL="0" indent="0">
              <a:buNone/>
              <a:defRPr/>
            </a:pPr>
            <a:r>
              <a:rPr lang="fr-CA" sz="2000" dirty="0"/>
              <a:t>Références:</a:t>
            </a:r>
          </a:p>
          <a:p>
            <a:pPr marL="0" indent="0">
              <a:buNone/>
              <a:defRPr/>
            </a:pPr>
            <a:endParaRPr lang="fr-CA" sz="2000" dirty="0"/>
          </a:p>
          <a:p>
            <a:pPr marL="0" indent="0">
              <a:buNone/>
              <a:defRPr/>
            </a:pPr>
            <a:r>
              <a:rPr lang="en-CA" sz="2000" dirty="0" err="1"/>
              <a:t>Yoav</a:t>
            </a:r>
            <a:r>
              <a:rPr lang="en-CA" sz="2000" dirty="0"/>
              <a:t> </a:t>
            </a:r>
            <a:r>
              <a:rPr lang="en-CA" sz="2000" dirty="0" err="1"/>
              <a:t>Shoham</a:t>
            </a:r>
            <a:r>
              <a:rPr lang="en-CA" sz="2000" dirty="0"/>
              <a:t> and Kevin Leyton-Brown. </a:t>
            </a:r>
            <a:r>
              <a:rPr lang="en-CA" sz="2000" i="1" dirty="0">
                <a:hlinkClick r:id="rId3"/>
              </a:rPr>
              <a:t>Multiagent Systems: Algorithmic, Game-Theoretic, and Logical Foundations</a:t>
            </a:r>
            <a:r>
              <a:rPr lang="en-CA" sz="2000" i="1" dirty="0"/>
              <a:t>. </a:t>
            </a:r>
            <a:r>
              <a:rPr lang="en-CA" sz="2000" i="1" dirty="0" err="1"/>
              <a:t>Chapitres</a:t>
            </a:r>
            <a:r>
              <a:rPr lang="en-CA" sz="2000" i="1" dirty="0"/>
              <a:t> 1 à 2 et </a:t>
            </a:r>
            <a:r>
              <a:rPr lang="en-CA" sz="2000" i="1" dirty="0" err="1"/>
              <a:t>Chapitre</a:t>
            </a:r>
            <a:r>
              <a:rPr lang="en-CA" sz="2000" i="1" dirty="0"/>
              <a:t> 5.</a:t>
            </a:r>
            <a:endParaRPr lang="fr-CA" sz="2000" dirty="0"/>
          </a:p>
          <a:p>
            <a:pPr marL="0" indent="0">
              <a:buNone/>
              <a:defRPr/>
            </a:pPr>
            <a:endParaRPr lang="fr-CA" sz="2000" dirty="0"/>
          </a:p>
          <a:p>
            <a:pPr marL="0" lvl="0" indent="0">
              <a:buNone/>
              <a:defRPr/>
            </a:pPr>
            <a:r>
              <a:rPr lang="en-CA" sz="2000" dirty="0"/>
              <a:t>Browne </a:t>
            </a:r>
            <a:r>
              <a:rPr lang="en-CA" sz="2000" i="1" dirty="0"/>
              <a:t>et al. </a:t>
            </a:r>
            <a:r>
              <a:rPr lang="en-CA" sz="2000" dirty="0">
                <a:hlinkClick r:id="rId4"/>
              </a:rPr>
              <a:t>A Survey of Monte Carlo Tree Search Methods</a:t>
            </a:r>
            <a:r>
              <a:rPr lang="en-CA" sz="2000" i="1" dirty="0"/>
              <a:t>. IEEE Transactions on Computational Intelligence and AI in Games, VOL. 4, NO. 1, March 2012</a:t>
            </a:r>
            <a:endParaRPr lang="en-CA" sz="2000" b="1" dirty="0"/>
          </a:p>
          <a:p>
            <a:pPr marL="0" indent="0">
              <a:buNone/>
              <a:defRPr/>
            </a:pPr>
            <a:endParaRPr lang="en-CA" sz="1800" dirty="0"/>
          </a:p>
          <a:p>
            <a:pPr marL="0" indent="0">
              <a:buNone/>
              <a:defRPr/>
            </a:pPr>
            <a:r>
              <a:rPr lang="en-CA" sz="1800" dirty="0"/>
              <a:t>+ Lectures </a:t>
            </a:r>
            <a:r>
              <a:rPr lang="en-CA" sz="1800" dirty="0" err="1"/>
              <a:t>suggérées</a:t>
            </a:r>
            <a:r>
              <a:rPr lang="en-CA" sz="1800" dirty="0"/>
              <a:t> à la fin</a:t>
            </a:r>
            <a:endParaRPr lang="fr-CA" sz="1800" dirty="0"/>
          </a:p>
        </p:txBody>
      </p:sp>
      <p:sp>
        <p:nvSpPr>
          <p:cNvPr id="2" name="Date Placeholder 1"/>
          <p:cNvSpPr>
            <a:spLocks noGrp="1"/>
          </p:cNvSpPr>
          <p:nvPr>
            <p:ph type="dt" sz="half" idx="12"/>
          </p:nvPr>
        </p:nvSpPr>
        <p:spPr/>
        <p:txBody>
          <a:bodyPr/>
          <a:lstStyle/>
          <a:p>
            <a:pPr>
              <a:defRPr/>
            </a:pPr>
            <a:r>
              <a:rPr lang="fr-FR"/>
              <a:t>IFT608 / IFT 702</a:t>
            </a:r>
            <a:endParaRPr lang="en-US"/>
          </a:p>
        </p:txBody>
      </p:sp>
      <p:sp>
        <p:nvSpPr>
          <p:cNvPr id="3" name="Footer Placeholder 2"/>
          <p:cNvSpPr>
            <a:spLocks noGrp="1"/>
          </p:cNvSpPr>
          <p:nvPr>
            <p:ph type="ftr" sz="quarter" idx="10"/>
          </p:nvPr>
        </p:nvSpPr>
        <p:spPr/>
        <p:txBody>
          <a:bodyPr/>
          <a:lstStyle/>
          <a:p>
            <a:pPr>
              <a:defRPr/>
            </a:pPr>
            <a:r>
              <a:rPr lang="en-US"/>
              <a:t>Planification multi-agents</a:t>
            </a:r>
          </a:p>
        </p:txBody>
      </p:sp>
      <p:sp>
        <p:nvSpPr>
          <p:cNvPr id="7" name="Slide Number Placeholder 6"/>
          <p:cNvSpPr>
            <a:spLocks noGrp="1"/>
          </p:cNvSpPr>
          <p:nvPr>
            <p:ph type="sldNum" sz="quarter" idx="11"/>
          </p:nvPr>
        </p:nvSpPr>
        <p:spPr/>
        <p:txBody>
          <a:bodyPr/>
          <a:lstStyle/>
          <a:p>
            <a:pPr>
              <a:defRPr/>
            </a:pPr>
            <a:fld id="{0EBF4740-38A9-4808-B83F-17286D84049B}" type="slidenum">
              <a:rPr lang="en-US" smtClean="0"/>
              <a:pPr>
                <a:defRPr/>
              </a:pPr>
              <a:t>2</a:t>
            </a:fld>
            <a:endParaRPr lang="en-US"/>
          </a:p>
        </p:txBody>
      </p:sp>
    </p:spTree>
    <p:extLst>
      <p:ext uri="{BB962C8B-B14F-4D97-AF65-F5344CB8AC3E}">
        <p14:creationId xmlns:p14="http://schemas.microsoft.com/office/powerpoint/2010/main" val="3210321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273766" y="139763"/>
            <a:ext cx="8683625" cy="570603"/>
          </a:xfrm>
        </p:spPr>
        <p:txBody>
          <a:bodyPr/>
          <a:lstStyle/>
          <a:p>
            <a:r>
              <a:rPr lang="fr-CA" sz="2800" dirty="0"/>
              <a:t>Résumé</a:t>
            </a:r>
            <a:endParaRPr lang="it-IT" sz="2800" dirty="0"/>
          </a:p>
        </p:txBody>
      </p:sp>
      <p:sp>
        <p:nvSpPr>
          <p:cNvPr id="12" name="Rectangle 3"/>
          <p:cNvSpPr txBox="1">
            <a:spLocks noChangeArrowheads="1"/>
          </p:cNvSpPr>
          <p:nvPr/>
        </p:nvSpPr>
        <p:spPr bwMode="auto">
          <a:xfrm>
            <a:off x="273765" y="822492"/>
            <a:ext cx="8476696" cy="517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rgbClr val="0033CC"/>
              </a:buClr>
              <a:buSzPct val="85000"/>
              <a:buFont typeface="Monotype Sorts" pitchFamily="2" charset="2"/>
              <a:buChar char="l"/>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SzPct val="85000"/>
              <a:buFont typeface="Monotype Sorts" pitchFamily="2" charset="2"/>
              <a:buChar char="u"/>
              <a:defRPr sz="2400">
                <a:solidFill>
                  <a:schemeClr val="tx1"/>
                </a:solidFill>
                <a:latin typeface="+mn-lt"/>
              </a:defRPr>
            </a:lvl2pPr>
            <a:lvl3pPr marL="1085850" indent="-228600" algn="l" rtl="0" eaLnBrk="0" fontAlgn="base" hangingPunct="0">
              <a:spcBef>
                <a:spcPct val="20000"/>
              </a:spcBef>
              <a:spcAft>
                <a:spcPct val="0"/>
              </a:spcAft>
              <a:buClr>
                <a:srgbClr val="0033CC"/>
              </a:buClr>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Char char="-"/>
              <a:defRPr sz="2400">
                <a:solidFill>
                  <a:schemeClr val="tx1"/>
                </a:solidFill>
                <a:latin typeface="+mn-lt"/>
              </a:defRPr>
            </a:lvl9pPr>
          </a:lstStyle>
          <a:p>
            <a:pPr>
              <a:defRPr/>
            </a:pPr>
            <a:r>
              <a:rPr lang="fr-CA" sz="2000" kern="0" dirty="0"/>
              <a:t>La planification multi-agents concerne la planification pour plusieurs agents.</a:t>
            </a:r>
          </a:p>
          <a:p>
            <a:pPr>
              <a:defRPr/>
            </a:pPr>
            <a:endParaRPr lang="fr-CA" sz="2000" kern="0" dirty="0">
              <a:solidFill>
                <a:schemeClr val="accent5">
                  <a:lumMod val="50000"/>
                </a:schemeClr>
              </a:solidFill>
            </a:endParaRPr>
          </a:p>
          <a:p>
            <a:pPr>
              <a:defRPr/>
            </a:pPr>
            <a:r>
              <a:rPr lang="fr-CA" sz="2000" kern="0" dirty="0"/>
              <a:t>La théorie des jeux fournit les concepts de solution (équilibres) et les algorithmes de prise de décision.</a:t>
            </a:r>
          </a:p>
          <a:p>
            <a:pPr marL="0" indent="0">
              <a:buNone/>
              <a:defRPr/>
            </a:pPr>
            <a:endParaRPr lang="fr-CA" sz="2000" kern="0" dirty="0"/>
          </a:p>
          <a:p>
            <a:pPr>
              <a:defRPr/>
            </a:pPr>
            <a:r>
              <a:rPr lang="fr-CA" sz="2000" kern="0" dirty="0"/>
              <a:t>L’intelligence artificielle distribuées fournit des méthodes de coordination centralisées, décentralisées, ou hybrides.</a:t>
            </a:r>
          </a:p>
          <a:p>
            <a:pPr marL="0" indent="0">
              <a:buNone/>
              <a:defRPr/>
            </a:pPr>
            <a:endParaRPr lang="fr-CA" sz="2000" dirty="0"/>
          </a:p>
          <a:p>
            <a:pPr>
              <a:defRPr/>
            </a:pPr>
            <a:r>
              <a:rPr lang="fr-CA" sz="2000" dirty="0"/>
              <a:t>Pour la planification coopérative, les approches de planification par recherche dans l’espace de plans, combinées avec DCSP offrent un cadre de résolution fréquemment rencontré dans la littérature.</a:t>
            </a:r>
          </a:p>
          <a:p>
            <a:pPr>
              <a:defRPr/>
            </a:pPr>
            <a:endParaRPr lang="en-CA" sz="2000" kern="0" dirty="0"/>
          </a:p>
          <a:p>
            <a:pPr>
              <a:defRPr/>
            </a:pPr>
            <a:r>
              <a:rPr lang="fr-FR" sz="2000" b="1" kern="0" dirty="0"/>
              <a:t>Pour l’examen</a:t>
            </a:r>
            <a:r>
              <a:rPr lang="fr-FR" sz="2000" kern="0" dirty="0"/>
              <a:t>: retenir les différents concepts (définitions), types de problèmes et types d’approches de solutions correspondantes.</a:t>
            </a:r>
          </a:p>
        </p:txBody>
      </p:sp>
      <p:sp>
        <p:nvSpPr>
          <p:cNvPr id="2" name="Date Placeholder 1"/>
          <p:cNvSpPr>
            <a:spLocks noGrp="1"/>
          </p:cNvSpPr>
          <p:nvPr>
            <p:ph type="dt" sz="half" idx="12"/>
          </p:nvPr>
        </p:nvSpPr>
        <p:spPr>
          <a:xfrm>
            <a:off x="499241" y="6245225"/>
            <a:ext cx="2133600" cy="476250"/>
          </a:xfrm>
        </p:spPr>
        <p:txBody>
          <a:bodyPr/>
          <a:lstStyle/>
          <a:p>
            <a:pPr>
              <a:defRPr/>
            </a:pPr>
            <a:r>
              <a:rPr lang="fr-FR" dirty="0"/>
              <a:t>IFT608 / IFT 702</a:t>
            </a:r>
            <a:endParaRPr lang="en-US" dirty="0"/>
          </a:p>
        </p:txBody>
      </p:sp>
      <p:sp>
        <p:nvSpPr>
          <p:cNvPr id="3" name="Footer Placeholder 2"/>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2790543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273766" y="139763"/>
            <a:ext cx="8683625" cy="570603"/>
          </a:xfrm>
        </p:spPr>
        <p:txBody>
          <a:bodyPr/>
          <a:lstStyle/>
          <a:p>
            <a:r>
              <a:rPr lang="fr-CA" sz="2800" dirty="0"/>
              <a:t>Articles suggérés</a:t>
            </a:r>
            <a:endParaRPr lang="it-IT" sz="2800" dirty="0"/>
          </a:p>
        </p:txBody>
      </p:sp>
      <p:sp>
        <p:nvSpPr>
          <p:cNvPr id="12" name="Rectangle 3"/>
          <p:cNvSpPr txBox="1">
            <a:spLocks noChangeArrowheads="1"/>
          </p:cNvSpPr>
          <p:nvPr/>
        </p:nvSpPr>
        <p:spPr bwMode="auto">
          <a:xfrm>
            <a:off x="273765" y="822492"/>
            <a:ext cx="8476696" cy="517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rgbClr val="0033CC"/>
              </a:buClr>
              <a:buSzPct val="85000"/>
              <a:buFont typeface="Monotype Sorts" pitchFamily="2" charset="2"/>
              <a:buChar char="l"/>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SzPct val="85000"/>
              <a:buFont typeface="Monotype Sorts" pitchFamily="2" charset="2"/>
              <a:buChar char="u"/>
              <a:defRPr sz="2400">
                <a:solidFill>
                  <a:schemeClr val="tx1"/>
                </a:solidFill>
                <a:latin typeface="+mn-lt"/>
              </a:defRPr>
            </a:lvl2pPr>
            <a:lvl3pPr marL="1085850" indent="-228600" algn="l" rtl="0" eaLnBrk="0" fontAlgn="base" hangingPunct="0">
              <a:spcBef>
                <a:spcPct val="20000"/>
              </a:spcBef>
              <a:spcAft>
                <a:spcPct val="0"/>
              </a:spcAft>
              <a:buClr>
                <a:srgbClr val="0033CC"/>
              </a:buClr>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Char char="-"/>
              <a:defRPr sz="2400">
                <a:solidFill>
                  <a:schemeClr val="tx1"/>
                </a:solidFill>
                <a:latin typeface="+mn-lt"/>
              </a:defRPr>
            </a:lvl9pPr>
          </a:lstStyle>
          <a:p>
            <a:r>
              <a:rPr lang="en-CA" sz="2000" kern="0" dirty="0"/>
              <a:t> </a:t>
            </a:r>
            <a:r>
              <a:rPr lang="en-CA" sz="2000" kern="0" dirty="0" err="1"/>
              <a:t>Arulkumaramn</a:t>
            </a:r>
            <a:r>
              <a:rPr lang="en-CA" sz="2000" kern="0" dirty="0"/>
              <a:t> et al. </a:t>
            </a:r>
            <a:r>
              <a:rPr lang="en-CA" sz="2000" kern="0" dirty="0">
                <a:hlinkClick r:id="rId3"/>
              </a:rPr>
              <a:t>AlphaStar: An Evolutionary Computation Perspective</a:t>
            </a:r>
            <a:r>
              <a:rPr lang="en-CA" sz="2000" kern="0" dirty="0"/>
              <a:t>. arXiv:1902.01724, 2019.</a:t>
            </a:r>
          </a:p>
          <a:p>
            <a:endParaRPr lang="en-CA" sz="2000" kern="0" dirty="0"/>
          </a:p>
          <a:p>
            <a:r>
              <a:rPr lang="en-CA" sz="2000" kern="0" dirty="0" err="1"/>
              <a:t>Espeholt</a:t>
            </a:r>
            <a:r>
              <a:rPr lang="en-CA" sz="2000" kern="0" dirty="0"/>
              <a:t> et al. </a:t>
            </a:r>
            <a:r>
              <a:rPr lang="en-CA" sz="2000" kern="0" dirty="0">
                <a:hlinkClick r:id="rId4"/>
              </a:rPr>
              <a:t>MPALA: Scalable Distributed Deep-RL with Importance Weighted Actor-Learner Architectures</a:t>
            </a:r>
            <a:r>
              <a:rPr lang="en-CA" sz="2000" kern="0" dirty="0"/>
              <a:t>. arXiv:1802.01561v3 [</a:t>
            </a:r>
            <a:r>
              <a:rPr lang="en-CA" sz="2000" kern="0" dirty="0" err="1"/>
              <a:t>cs.LG</a:t>
            </a:r>
            <a:r>
              <a:rPr lang="en-CA" sz="2000" kern="0" dirty="0"/>
              <a:t>] 28 Jun 2018.</a:t>
            </a:r>
          </a:p>
          <a:p>
            <a:endParaRPr lang="en-CA" sz="2000" kern="0" dirty="0"/>
          </a:p>
          <a:p>
            <a:r>
              <a:rPr lang="en-CA" sz="2000" kern="0" dirty="0" err="1"/>
              <a:t>Jaderberg</a:t>
            </a:r>
            <a:r>
              <a:rPr lang="en-CA" sz="2000" kern="0" dirty="0"/>
              <a:t> et al. </a:t>
            </a:r>
            <a:r>
              <a:rPr lang="en-CA" sz="2000" kern="0" dirty="0">
                <a:hlinkClick r:id="rId5"/>
              </a:rPr>
              <a:t>Human-level performance in first-person multiplayer games with population-based deep reinforcement learning</a:t>
            </a:r>
            <a:r>
              <a:rPr lang="en-CA" sz="2000" kern="0" dirty="0"/>
              <a:t>. </a:t>
            </a:r>
            <a:r>
              <a:rPr lang="fr-CA" sz="2000" dirty="0"/>
              <a:t>arXiv:1807.01281 [cs.AI] </a:t>
            </a:r>
          </a:p>
          <a:p>
            <a:pPr>
              <a:defRPr/>
            </a:pPr>
            <a:endParaRPr lang="en-CA" sz="2000" kern="0" dirty="0"/>
          </a:p>
          <a:p>
            <a:pPr>
              <a:defRPr/>
            </a:pPr>
            <a:r>
              <a:rPr lang="en-CA" sz="2000" kern="0" dirty="0" err="1"/>
              <a:t>Lanctot</a:t>
            </a:r>
            <a:r>
              <a:rPr lang="en-CA" sz="2000" kern="0" dirty="0"/>
              <a:t> et al. </a:t>
            </a:r>
            <a:r>
              <a:rPr lang="en-CA" sz="2000" kern="0" dirty="0">
                <a:hlinkClick r:id="rId6"/>
              </a:rPr>
              <a:t>A Unified Game-Theoretic Approach to </a:t>
            </a:r>
            <a:r>
              <a:rPr lang="en-CA" sz="2000" kern="0" dirty="0" err="1">
                <a:hlinkClick r:id="rId6"/>
              </a:rPr>
              <a:t>Multiagent</a:t>
            </a:r>
            <a:r>
              <a:rPr lang="en-CA" sz="2000" kern="0" dirty="0">
                <a:hlinkClick r:id="rId6"/>
              </a:rPr>
              <a:t> Reinforcement Learning</a:t>
            </a:r>
            <a:r>
              <a:rPr lang="en-CA" sz="2000" kern="0" dirty="0"/>
              <a:t>. arXiv:1711.00832v2 [cs.AI] 7 Nov 2017.</a:t>
            </a:r>
          </a:p>
          <a:p>
            <a:pPr>
              <a:defRPr/>
            </a:pPr>
            <a:endParaRPr lang="fr-CA" sz="2000" kern="0" dirty="0"/>
          </a:p>
          <a:p>
            <a:pPr>
              <a:defRPr/>
            </a:pPr>
            <a:endParaRPr lang="fr-CA" sz="2000" kern="0" dirty="0"/>
          </a:p>
          <a:p>
            <a:pPr lvl="1">
              <a:defRPr/>
            </a:pPr>
            <a:endParaRPr lang="fr-CA" sz="2000" kern="0" dirty="0"/>
          </a:p>
        </p:txBody>
      </p:sp>
      <p:sp>
        <p:nvSpPr>
          <p:cNvPr id="2" name="Date Placeholder 1"/>
          <p:cNvSpPr>
            <a:spLocks noGrp="1"/>
          </p:cNvSpPr>
          <p:nvPr>
            <p:ph type="dt" sz="half" idx="12"/>
          </p:nvPr>
        </p:nvSpPr>
        <p:spPr>
          <a:xfrm>
            <a:off x="273765" y="6107812"/>
            <a:ext cx="2133600" cy="476250"/>
          </a:xfrm>
        </p:spPr>
        <p:txBody>
          <a:bodyPr/>
          <a:lstStyle/>
          <a:p>
            <a:pPr>
              <a:defRPr/>
            </a:pPr>
            <a:r>
              <a:rPr lang="fr-FR" dirty="0"/>
              <a:t>IFT608 / IFT 702</a:t>
            </a:r>
            <a:endParaRPr lang="en-US" dirty="0"/>
          </a:p>
        </p:txBody>
      </p:sp>
      <p:sp>
        <p:nvSpPr>
          <p:cNvPr id="3" name="Footer Placeholder 2"/>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1831755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Types de </a:t>
            </a:r>
            <a:r>
              <a:rPr lang="en-CA" dirty="0" err="1"/>
              <a:t>problèmes</a:t>
            </a:r>
            <a:endParaRPr lang="en-CA" dirty="0"/>
          </a:p>
        </p:txBody>
      </p:sp>
      <p:sp>
        <p:nvSpPr>
          <p:cNvPr id="3" name="Text Placeholder 2"/>
          <p:cNvSpPr>
            <a:spLocks noGrp="1"/>
          </p:cNvSpPr>
          <p:nvPr>
            <p:ph type="body" idx="1"/>
          </p:nvPr>
        </p:nvSpPr>
        <p:spPr/>
        <p:txBody>
          <a:bodyPr/>
          <a:lstStyle/>
          <a:p>
            <a:endParaRPr lang="en-CA"/>
          </a:p>
        </p:txBody>
      </p:sp>
      <p:sp>
        <p:nvSpPr>
          <p:cNvPr id="6" name="Slide Number Placeholder 5"/>
          <p:cNvSpPr>
            <a:spLocks noGrp="1"/>
          </p:cNvSpPr>
          <p:nvPr>
            <p:ph type="sldNum" sz="quarter" idx="12"/>
          </p:nvPr>
        </p:nvSpPr>
        <p:spPr/>
        <p:txBody>
          <a:bodyPr/>
          <a:lstStyle/>
          <a:p>
            <a:pPr>
              <a:defRPr/>
            </a:pPr>
            <a:fld id="{B8E9D511-327E-4A23-8A15-8E35E1F8BC83}" type="slidenum">
              <a:rPr lang="en-US" smtClean="0"/>
              <a:pPr>
                <a:defRPr/>
              </a:pPr>
              <a:t>3</a:t>
            </a:fld>
            <a:endParaRPr lang="en-US"/>
          </a:p>
        </p:txBody>
      </p:sp>
      <p:sp>
        <p:nvSpPr>
          <p:cNvPr id="7" name="Date Placeholder 6"/>
          <p:cNvSpPr>
            <a:spLocks noGrp="1"/>
          </p:cNvSpPr>
          <p:nvPr>
            <p:ph type="dt" sz="half" idx="10"/>
          </p:nvPr>
        </p:nvSpPr>
        <p:spPr/>
        <p:txBody>
          <a:bodyPr/>
          <a:lstStyle/>
          <a:p>
            <a:pPr>
              <a:defRPr/>
            </a:pPr>
            <a:r>
              <a:rPr lang="fr-FR"/>
              <a:t>IFT608 / IFT 702</a:t>
            </a:r>
            <a:endParaRPr lang="en-US"/>
          </a:p>
        </p:txBody>
      </p:sp>
      <p:sp>
        <p:nvSpPr>
          <p:cNvPr id="8" name="Footer Placeholder 7"/>
          <p:cNvSpPr>
            <a:spLocks noGrp="1"/>
          </p:cNvSpPr>
          <p:nvPr>
            <p:ph type="ftr" sz="quarter" idx="11"/>
          </p:nvPr>
        </p:nvSpPr>
        <p:spPr/>
        <p:txBody>
          <a:bodyPr/>
          <a:lstStyle/>
          <a:p>
            <a:pPr>
              <a:defRPr/>
            </a:pPr>
            <a:r>
              <a:rPr lang="en-US"/>
              <a:t>Planification multi-agents</a:t>
            </a:r>
          </a:p>
        </p:txBody>
      </p:sp>
    </p:spTree>
    <p:extLst>
      <p:ext uri="{BB962C8B-B14F-4D97-AF65-F5344CB8AC3E}">
        <p14:creationId xmlns:p14="http://schemas.microsoft.com/office/powerpoint/2010/main" val="221004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5BA4143-4C56-47BB-B972-03C8B6EC88AC}" type="slidenum">
              <a:rPr lang="en-US"/>
              <a:pPr>
                <a:defRPr/>
              </a:pPr>
              <a:t>4</a:t>
            </a:fld>
            <a:endParaRPr lang="en-US"/>
          </a:p>
        </p:txBody>
      </p:sp>
      <p:sp>
        <p:nvSpPr>
          <p:cNvPr id="3077" name="Rectangle 2"/>
          <p:cNvSpPr>
            <a:spLocks noGrp="1" noChangeArrowheads="1"/>
          </p:cNvSpPr>
          <p:nvPr>
            <p:ph type="title"/>
          </p:nvPr>
        </p:nvSpPr>
        <p:spPr>
          <a:xfrm>
            <a:off x="227013" y="74901"/>
            <a:ext cx="8683625" cy="802833"/>
          </a:xfrm>
        </p:spPr>
        <p:txBody>
          <a:bodyPr/>
          <a:lstStyle/>
          <a:p>
            <a:pPr algn="l"/>
            <a:r>
              <a:rPr lang="fr-CA" sz="2800" dirty="0"/>
              <a:t>Planification multi-agents</a:t>
            </a:r>
            <a:endParaRPr lang="it-IT" sz="2800" dirty="0"/>
          </a:p>
        </p:txBody>
      </p:sp>
      <p:sp>
        <p:nvSpPr>
          <p:cNvPr id="3078" name="Rectangle 3"/>
          <p:cNvSpPr>
            <a:spLocks noGrp="1" noChangeArrowheads="1"/>
          </p:cNvSpPr>
          <p:nvPr>
            <p:ph type="body" idx="1"/>
          </p:nvPr>
        </p:nvSpPr>
        <p:spPr>
          <a:xfrm>
            <a:off x="161363" y="1177658"/>
            <a:ext cx="5159431" cy="5104452"/>
          </a:xfrm>
        </p:spPr>
        <p:txBody>
          <a:bodyPr/>
          <a:lstStyle/>
          <a:p>
            <a:pPr marL="0" indent="0">
              <a:buNone/>
              <a:defRPr/>
            </a:pPr>
            <a:r>
              <a:rPr lang="fr-FR" sz="2000" dirty="0"/>
              <a:t>Planification par ou pour plusieurs agents</a:t>
            </a:r>
          </a:p>
          <a:p>
            <a:pPr>
              <a:defRPr/>
            </a:pPr>
            <a:endParaRPr lang="fr-FR" sz="2000" b="1" dirty="0"/>
          </a:p>
          <a:p>
            <a:pPr>
              <a:defRPr/>
            </a:pPr>
            <a:r>
              <a:rPr lang="fr-FR" sz="2000" b="1" dirty="0"/>
              <a:t>Coopératif </a:t>
            </a:r>
            <a:r>
              <a:rPr lang="fr-FR" sz="2000" dirty="0"/>
              <a:t>: but commun, fonction d’utilité commune.</a:t>
            </a:r>
          </a:p>
          <a:p>
            <a:pPr lvl="1">
              <a:defRPr/>
            </a:pPr>
            <a:r>
              <a:rPr lang="fr-FR" sz="2000" dirty="0"/>
              <a:t>Plusieurs robots coopératifs</a:t>
            </a:r>
          </a:p>
          <a:p>
            <a:pPr marL="514350" lvl="1" indent="0">
              <a:buNone/>
              <a:defRPr/>
            </a:pPr>
            <a:endParaRPr lang="fr-FR" sz="2000" dirty="0"/>
          </a:p>
          <a:p>
            <a:pPr>
              <a:defRPr/>
            </a:pPr>
            <a:r>
              <a:rPr lang="fr-FR" sz="2000" b="1" dirty="0"/>
              <a:t>Compétitif</a:t>
            </a:r>
            <a:r>
              <a:rPr lang="fr-FR" sz="2000" dirty="0"/>
              <a:t> : buts opposés</a:t>
            </a:r>
          </a:p>
          <a:p>
            <a:pPr lvl="1">
              <a:defRPr/>
            </a:pPr>
            <a:r>
              <a:rPr lang="fr-FR" sz="2000" dirty="0"/>
              <a:t>Jeux de stratégie temps réel (RTS)</a:t>
            </a:r>
          </a:p>
          <a:p>
            <a:pPr lvl="1">
              <a:defRPr/>
            </a:pPr>
            <a:r>
              <a:rPr lang="fr-FR" sz="2000" dirty="0"/>
              <a:t>Opérations militaires</a:t>
            </a:r>
          </a:p>
          <a:p>
            <a:pPr marL="514350" lvl="1" indent="0">
              <a:buNone/>
              <a:defRPr/>
            </a:pPr>
            <a:endParaRPr lang="fr-FR" sz="2000" dirty="0"/>
          </a:p>
          <a:p>
            <a:pPr marL="514350" lvl="1" indent="0">
              <a:buNone/>
              <a:defRPr/>
            </a:pPr>
            <a:endParaRPr lang="fr-FR" sz="2000" dirty="0"/>
          </a:p>
          <a:p>
            <a:pPr>
              <a:defRPr/>
            </a:pPr>
            <a:r>
              <a:rPr lang="fr-FR" sz="2000" b="1" dirty="0"/>
              <a:t>Coalition</a:t>
            </a:r>
            <a:r>
              <a:rPr lang="fr-FR" sz="2000" dirty="0"/>
              <a:t>: coopératif et compétitif</a:t>
            </a:r>
          </a:p>
          <a:p>
            <a:pPr lvl="1">
              <a:defRPr/>
            </a:pPr>
            <a:r>
              <a:rPr lang="fr-FR" sz="2000" dirty="0"/>
              <a:t>Jeux RTS multi-joueurs</a:t>
            </a:r>
          </a:p>
          <a:p>
            <a:pPr lvl="1">
              <a:defRPr/>
            </a:pPr>
            <a:r>
              <a:rPr lang="fr-FR" sz="2000" dirty="0"/>
              <a:t>Jeux d’équipe comme le soccer</a:t>
            </a:r>
          </a:p>
        </p:txBody>
      </p:sp>
      <p:sp>
        <p:nvSpPr>
          <p:cNvPr id="2" name="Date Placeholder 1"/>
          <p:cNvSpPr>
            <a:spLocks noGrp="1"/>
          </p:cNvSpPr>
          <p:nvPr>
            <p:ph type="dt" sz="half" idx="12"/>
          </p:nvPr>
        </p:nvSpPr>
        <p:spPr/>
        <p:txBody>
          <a:bodyPr/>
          <a:lstStyle/>
          <a:p>
            <a:pPr>
              <a:defRPr/>
            </a:pPr>
            <a:r>
              <a:rPr lang="fr-FR"/>
              <a:t>IFT608 / IFT 702</a:t>
            </a:r>
            <a:endParaRPr lang="en-US"/>
          </a:p>
        </p:txBody>
      </p:sp>
      <p:sp>
        <p:nvSpPr>
          <p:cNvPr id="3" name="Footer Placeholder 2"/>
          <p:cNvSpPr>
            <a:spLocks noGrp="1"/>
          </p:cNvSpPr>
          <p:nvPr>
            <p:ph type="ftr" sz="quarter" idx="10"/>
          </p:nvPr>
        </p:nvSpPr>
        <p:spPr/>
        <p:txBody>
          <a:bodyPr/>
          <a:lstStyle/>
          <a:p>
            <a:pPr>
              <a:defRPr/>
            </a:pPr>
            <a:r>
              <a:rPr lang="en-US" dirty="0" err="1"/>
              <a:t>Planification</a:t>
            </a:r>
            <a:r>
              <a:rPr lang="en-US" dirty="0"/>
              <a:t> multi-agents</a:t>
            </a:r>
          </a:p>
        </p:txBody>
      </p:sp>
      <p:pic>
        <p:nvPicPr>
          <p:cNvPr id="4" name="mpk-jcl-many-robo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4195" y="608609"/>
            <a:ext cx="1854295" cy="179426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195" y="5106740"/>
            <a:ext cx="1907764" cy="142898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7677" y="2702793"/>
            <a:ext cx="3860800" cy="2171700"/>
          </a:xfrm>
          <a:prstGeom prst="rect">
            <a:avLst/>
          </a:prstGeom>
        </p:spPr>
      </p:pic>
    </p:spTree>
    <p:extLst>
      <p:ext uri="{BB962C8B-B14F-4D97-AF65-F5344CB8AC3E}">
        <p14:creationId xmlns:p14="http://schemas.microsoft.com/office/powerpoint/2010/main" val="998550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Planification </a:t>
            </a:r>
            <a:r>
              <a:rPr lang="fr-FR" dirty="0" err="1"/>
              <a:t>CoopératiVE</a:t>
            </a:r>
            <a:endParaRPr lang="fr-FR" dirty="0"/>
          </a:p>
        </p:txBody>
      </p:sp>
      <p:sp>
        <p:nvSpPr>
          <p:cNvPr id="3" name="Text Placeholder 2"/>
          <p:cNvSpPr>
            <a:spLocks noGrp="1"/>
          </p:cNvSpPr>
          <p:nvPr>
            <p:ph type="body" idx="1"/>
          </p:nvPr>
        </p:nvSpPr>
        <p:spPr/>
        <p:txBody>
          <a:bodyPr/>
          <a:lstStyle/>
          <a:p>
            <a:endParaRPr lang="en-CA"/>
          </a:p>
        </p:txBody>
      </p:sp>
      <p:sp>
        <p:nvSpPr>
          <p:cNvPr id="6" name="Slide Number Placeholder 5"/>
          <p:cNvSpPr>
            <a:spLocks noGrp="1"/>
          </p:cNvSpPr>
          <p:nvPr>
            <p:ph type="sldNum" sz="quarter" idx="12"/>
          </p:nvPr>
        </p:nvSpPr>
        <p:spPr/>
        <p:txBody>
          <a:bodyPr/>
          <a:lstStyle/>
          <a:p>
            <a:pPr>
              <a:defRPr/>
            </a:pPr>
            <a:fld id="{B8E9D511-327E-4A23-8A15-8E35E1F8BC83}" type="slidenum">
              <a:rPr lang="en-US" smtClean="0"/>
              <a:pPr>
                <a:defRPr/>
              </a:pPr>
              <a:t>5</a:t>
            </a:fld>
            <a:endParaRPr lang="en-US"/>
          </a:p>
        </p:txBody>
      </p:sp>
      <p:sp>
        <p:nvSpPr>
          <p:cNvPr id="7" name="Date Placeholder 6"/>
          <p:cNvSpPr>
            <a:spLocks noGrp="1"/>
          </p:cNvSpPr>
          <p:nvPr>
            <p:ph type="dt" sz="half" idx="12"/>
          </p:nvPr>
        </p:nvSpPr>
        <p:spPr/>
        <p:txBody>
          <a:bodyPr/>
          <a:lstStyle/>
          <a:p>
            <a:pPr>
              <a:defRPr/>
            </a:pPr>
            <a:r>
              <a:rPr lang="fr-FR"/>
              <a:t>IFT608 / IFT 702</a:t>
            </a:r>
            <a:endParaRPr lang="en-US"/>
          </a:p>
        </p:txBody>
      </p:sp>
      <p:sp>
        <p:nvSpPr>
          <p:cNvPr id="8" name="Footer Placeholder 7"/>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3586742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971386" y="340714"/>
            <a:ext cx="6958013" cy="855663"/>
          </a:xfrm>
        </p:spPr>
        <p:txBody>
          <a:bodyPr lIns="90487" tIns="44450" rIns="90487" bIns="44450" anchor="b"/>
          <a:lstStyle/>
          <a:p>
            <a:r>
              <a:rPr lang="fr-CA" sz="3600" dirty="0"/>
              <a:t>Planification coopérative centralisée</a:t>
            </a:r>
          </a:p>
        </p:txBody>
      </p:sp>
      <p:sp>
        <p:nvSpPr>
          <p:cNvPr id="109571" name="Rectangle 3"/>
          <p:cNvSpPr>
            <a:spLocks noGrp="1" noChangeArrowheads="1"/>
          </p:cNvSpPr>
          <p:nvPr>
            <p:ph type="body" idx="4294967295"/>
          </p:nvPr>
        </p:nvSpPr>
        <p:spPr>
          <a:xfrm>
            <a:off x="1013160" y="2827589"/>
            <a:ext cx="7371682" cy="3343275"/>
          </a:xfrm>
        </p:spPr>
        <p:txBody>
          <a:bodyPr lIns="90487" tIns="44450" rIns="90487" bIns="44450"/>
          <a:lstStyle/>
          <a:p>
            <a:pPr>
              <a:lnSpc>
                <a:spcPct val="90000"/>
              </a:lnSpc>
            </a:pPr>
            <a:r>
              <a:rPr lang="fr-CA" sz="2000" dirty="0"/>
              <a:t>Planification centralisée, exécution décentralisé</a:t>
            </a:r>
          </a:p>
          <a:p>
            <a:pPr marL="0" indent="0">
              <a:lnSpc>
                <a:spcPct val="90000"/>
              </a:lnSpc>
              <a:buNone/>
            </a:pPr>
            <a:endParaRPr lang="fr-CA" sz="2000" dirty="0"/>
          </a:p>
          <a:p>
            <a:pPr lvl="1">
              <a:lnSpc>
                <a:spcPct val="90000"/>
              </a:lnSpc>
            </a:pPr>
            <a:r>
              <a:rPr lang="fr-CA" sz="2000" dirty="0"/>
              <a:t>Le planificateur central doit être capable de traiter des</a:t>
            </a:r>
          </a:p>
          <a:p>
            <a:pPr lvl="2">
              <a:lnSpc>
                <a:spcPct val="90000"/>
              </a:lnSpc>
            </a:pPr>
            <a:r>
              <a:rPr lang="fr-CA" sz="1800" dirty="0"/>
              <a:t>Activités concurrentes</a:t>
            </a:r>
          </a:p>
          <a:p>
            <a:pPr lvl="2">
              <a:lnSpc>
                <a:spcPct val="90000"/>
              </a:lnSpc>
            </a:pPr>
            <a:r>
              <a:rPr lang="fr-CA" sz="1800" dirty="0"/>
              <a:t>Buts temporels</a:t>
            </a:r>
          </a:p>
          <a:p>
            <a:pPr lvl="1">
              <a:lnSpc>
                <a:spcPct val="90000"/>
              </a:lnSpc>
            </a:pPr>
            <a:r>
              <a:rPr lang="fr-CA" sz="1800" dirty="0"/>
              <a:t>Il  faut un middleware assurant la communication entre les agents (par exemple: ROS, DDS).</a:t>
            </a:r>
          </a:p>
          <a:p>
            <a:pPr marL="457200" lvl="1" indent="0">
              <a:lnSpc>
                <a:spcPct val="90000"/>
              </a:lnSpc>
              <a:buNone/>
            </a:pPr>
            <a:endParaRPr lang="fr-CA" sz="1800" dirty="0"/>
          </a:p>
          <a:p>
            <a:pPr>
              <a:lnSpc>
                <a:spcPct val="90000"/>
              </a:lnSpc>
            </a:pPr>
            <a:r>
              <a:rPr lang="fr-CA" sz="2000" b="1" dirty="0"/>
              <a:t>Avantage</a:t>
            </a:r>
            <a:r>
              <a:rPr lang="fr-CA" sz="2000" dirty="0"/>
              <a:t>: Généralisation facile des algorithmes usuels de planification pour un seul agent. </a:t>
            </a:r>
          </a:p>
          <a:p>
            <a:pPr>
              <a:lnSpc>
                <a:spcPct val="90000"/>
              </a:lnSpc>
            </a:pPr>
            <a:r>
              <a:rPr lang="fr-CA" sz="2000" b="1" dirty="0"/>
              <a:t>Désavantage</a:t>
            </a:r>
            <a:r>
              <a:rPr lang="fr-CA" sz="2000" dirty="0"/>
              <a:t>: généralement inefficace</a:t>
            </a:r>
          </a:p>
          <a:p>
            <a:pPr marL="0" indent="0">
              <a:lnSpc>
                <a:spcPct val="90000"/>
              </a:lnSpc>
              <a:buNone/>
            </a:pPr>
            <a:endParaRPr lang="fr-CA" sz="2000" dirty="0"/>
          </a:p>
        </p:txBody>
      </p:sp>
      <p:grpSp>
        <p:nvGrpSpPr>
          <p:cNvPr id="109572" name="Group 52"/>
          <p:cNvGrpSpPr>
            <a:grpSpLocks/>
          </p:cNvGrpSpPr>
          <p:nvPr/>
        </p:nvGrpSpPr>
        <p:grpSpPr bwMode="auto">
          <a:xfrm>
            <a:off x="5143500" y="1460500"/>
            <a:ext cx="779463" cy="298450"/>
            <a:chOff x="528" y="3312"/>
            <a:chExt cx="816" cy="288"/>
          </a:xfrm>
        </p:grpSpPr>
        <p:sp>
          <p:nvSpPr>
            <p:cNvPr id="109573" name="Oval 53"/>
            <p:cNvSpPr>
              <a:spLocks noChangeArrowheads="1"/>
            </p:cNvSpPr>
            <p:nvPr/>
          </p:nvSpPr>
          <p:spPr bwMode="auto">
            <a:xfrm>
              <a:off x="52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74" name="Oval 54"/>
            <p:cNvSpPr>
              <a:spLocks noChangeArrowheads="1"/>
            </p:cNvSpPr>
            <p:nvPr/>
          </p:nvSpPr>
          <p:spPr bwMode="auto">
            <a:xfrm>
              <a:off x="768" y="3504"/>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75" name="Oval 55"/>
            <p:cNvSpPr>
              <a:spLocks noChangeArrowheads="1"/>
            </p:cNvSpPr>
            <p:nvPr/>
          </p:nvSpPr>
          <p:spPr bwMode="auto">
            <a:xfrm>
              <a:off x="768" y="3312"/>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76" name="Oval 56"/>
            <p:cNvSpPr>
              <a:spLocks noChangeArrowheads="1"/>
            </p:cNvSpPr>
            <p:nvPr/>
          </p:nvSpPr>
          <p:spPr bwMode="auto">
            <a:xfrm>
              <a:off x="100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77" name="Oval 57"/>
            <p:cNvSpPr>
              <a:spLocks noChangeArrowheads="1"/>
            </p:cNvSpPr>
            <p:nvPr/>
          </p:nvSpPr>
          <p:spPr bwMode="auto">
            <a:xfrm>
              <a:off x="124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78" name="Line 58"/>
            <p:cNvSpPr>
              <a:spLocks noChangeShapeType="1"/>
            </p:cNvSpPr>
            <p:nvPr/>
          </p:nvSpPr>
          <p:spPr bwMode="auto">
            <a:xfrm flipV="1">
              <a:off x="624" y="3360"/>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79" name="Line 59"/>
            <p:cNvSpPr>
              <a:spLocks noChangeShapeType="1"/>
            </p:cNvSpPr>
            <p:nvPr/>
          </p:nvSpPr>
          <p:spPr bwMode="auto">
            <a:xfrm>
              <a:off x="624" y="3504"/>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80" name="Line 60"/>
            <p:cNvSpPr>
              <a:spLocks noChangeShapeType="1"/>
            </p:cNvSpPr>
            <p:nvPr/>
          </p:nvSpPr>
          <p:spPr bwMode="auto">
            <a:xfrm>
              <a:off x="864" y="3360"/>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81" name="Line 61"/>
            <p:cNvSpPr>
              <a:spLocks noChangeShapeType="1"/>
            </p:cNvSpPr>
            <p:nvPr/>
          </p:nvSpPr>
          <p:spPr bwMode="auto">
            <a:xfrm flipV="1">
              <a:off x="864" y="3504"/>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82" name="Line 62"/>
            <p:cNvSpPr>
              <a:spLocks noChangeShapeType="1"/>
            </p:cNvSpPr>
            <p:nvPr/>
          </p:nvSpPr>
          <p:spPr bwMode="auto">
            <a:xfrm>
              <a:off x="1104" y="3456"/>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09583" name="Group 63"/>
          <p:cNvGrpSpPr>
            <a:grpSpLocks/>
          </p:cNvGrpSpPr>
          <p:nvPr/>
        </p:nvGrpSpPr>
        <p:grpSpPr bwMode="auto">
          <a:xfrm>
            <a:off x="6307138" y="1465263"/>
            <a:ext cx="550862" cy="296862"/>
            <a:chOff x="1392" y="2064"/>
            <a:chExt cx="576" cy="288"/>
          </a:xfrm>
        </p:grpSpPr>
        <p:sp>
          <p:nvSpPr>
            <p:cNvPr id="109584" name="Oval 64"/>
            <p:cNvSpPr>
              <a:spLocks noChangeArrowheads="1"/>
            </p:cNvSpPr>
            <p:nvPr/>
          </p:nvSpPr>
          <p:spPr bwMode="auto">
            <a:xfrm>
              <a:off x="1392" y="2160"/>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85" name="Oval 65"/>
            <p:cNvSpPr>
              <a:spLocks noChangeArrowheads="1"/>
            </p:cNvSpPr>
            <p:nvPr/>
          </p:nvSpPr>
          <p:spPr bwMode="auto">
            <a:xfrm>
              <a:off x="1632" y="2256"/>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86" name="Oval 66"/>
            <p:cNvSpPr>
              <a:spLocks noChangeArrowheads="1"/>
            </p:cNvSpPr>
            <p:nvPr/>
          </p:nvSpPr>
          <p:spPr bwMode="auto">
            <a:xfrm>
              <a:off x="1632" y="2064"/>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87" name="Oval 67"/>
            <p:cNvSpPr>
              <a:spLocks noChangeArrowheads="1"/>
            </p:cNvSpPr>
            <p:nvPr/>
          </p:nvSpPr>
          <p:spPr bwMode="auto">
            <a:xfrm>
              <a:off x="1872" y="2160"/>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88" name="Line 68"/>
            <p:cNvSpPr>
              <a:spLocks noChangeShapeType="1"/>
            </p:cNvSpPr>
            <p:nvPr/>
          </p:nvSpPr>
          <p:spPr bwMode="auto">
            <a:xfrm flipV="1">
              <a:off x="1488" y="211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89" name="Line 69"/>
            <p:cNvSpPr>
              <a:spLocks noChangeShapeType="1"/>
            </p:cNvSpPr>
            <p:nvPr/>
          </p:nvSpPr>
          <p:spPr bwMode="auto">
            <a:xfrm>
              <a:off x="1488" y="2256"/>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90" name="Line 70"/>
            <p:cNvSpPr>
              <a:spLocks noChangeShapeType="1"/>
            </p:cNvSpPr>
            <p:nvPr/>
          </p:nvSpPr>
          <p:spPr bwMode="auto">
            <a:xfrm>
              <a:off x="1728" y="211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91" name="Line 71"/>
            <p:cNvSpPr>
              <a:spLocks noChangeShapeType="1"/>
            </p:cNvSpPr>
            <p:nvPr/>
          </p:nvSpPr>
          <p:spPr bwMode="auto">
            <a:xfrm flipV="1">
              <a:off x="1728" y="2256"/>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09592" name="Group 72"/>
          <p:cNvGrpSpPr>
            <a:grpSpLocks/>
          </p:cNvGrpSpPr>
          <p:nvPr/>
        </p:nvGrpSpPr>
        <p:grpSpPr bwMode="auto">
          <a:xfrm>
            <a:off x="7132638" y="1497013"/>
            <a:ext cx="779462" cy="296862"/>
            <a:chOff x="2304" y="2160"/>
            <a:chExt cx="816" cy="288"/>
          </a:xfrm>
        </p:grpSpPr>
        <p:sp>
          <p:nvSpPr>
            <p:cNvPr id="109593" name="Oval 73"/>
            <p:cNvSpPr>
              <a:spLocks noChangeArrowheads="1"/>
            </p:cNvSpPr>
            <p:nvPr/>
          </p:nvSpPr>
          <p:spPr bwMode="auto">
            <a:xfrm>
              <a:off x="254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94" name="Oval 74"/>
            <p:cNvSpPr>
              <a:spLocks noChangeArrowheads="1"/>
            </p:cNvSpPr>
            <p:nvPr/>
          </p:nvSpPr>
          <p:spPr bwMode="auto">
            <a:xfrm>
              <a:off x="2784" y="2352"/>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95" name="Oval 75"/>
            <p:cNvSpPr>
              <a:spLocks noChangeArrowheads="1"/>
            </p:cNvSpPr>
            <p:nvPr/>
          </p:nvSpPr>
          <p:spPr bwMode="auto">
            <a:xfrm>
              <a:off x="2784" y="2160"/>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96" name="Oval 76"/>
            <p:cNvSpPr>
              <a:spLocks noChangeArrowheads="1"/>
            </p:cNvSpPr>
            <p:nvPr/>
          </p:nvSpPr>
          <p:spPr bwMode="auto">
            <a:xfrm>
              <a:off x="302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97" name="Oval 77"/>
            <p:cNvSpPr>
              <a:spLocks noChangeArrowheads="1"/>
            </p:cNvSpPr>
            <p:nvPr/>
          </p:nvSpPr>
          <p:spPr bwMode="auto">
            <a:xfrm>
              <a:off x="230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598" name="Line 78"/>
            <p:cNvSpPr>
              <a:spLocks noChangeShapeType="1"/>
            </p:cNvSpPr>
            <p:nvPr/>
          </p:nvSpPr>
          <p:spPr bwMode="auto">
            <a:xfrm flipV="1">
              <a:off x="2640" y="2208"/>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599" name="Line 79"/>
            <p:cNvSpPr>
              <a:spLocks noChangeShapeType="1"/>
            </p:cNvSpPr>
            <p:nvPr/>
          </p:nvSpPr>
          <p:spPr bwMode="auto">
            <a:xfrm>
              <a:off x="2640" y="235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00" name="Line 80"/>
            <p:cNvSpPr>
              <a:spLocks noChangeShapeType="1"/>
            </p:cNvSpPr>
            <p:nvPr/>
          </p:nvSpPr>
          <p:spPr bwMode="auto">
            <a:xfrm>
              <a:off x="2880" y="2208"/>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01" name="Line 81"/>
            <p:cNvSpPr>
              <a:spLocks noChangeShapeType="1"/>
            </p:cNvSpPr>
            <p:nvPr/>
          </p:nvSpPr>
          <p:spPr bwMode="auto">
            <a:xfrm flipV="1">
              <a:off x="2880" y="235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02" name="Line 82"/>
            <p:cNvSpPr>
              <a:spLocks noChangeShapeType="1"/>
            </p:cNvSpPr>
            <p:nvPr/>
          </p:nvSpPr>
          <p:spPr bwMode="auto">
            <a:xfrm>
              <a:off x="2400" y="2304"/>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sp>
        <p:nvSpPr>
          <p:cNvPr id="109603" name="AutoShape 83"/>
          <p:cNvSpPr>
            <a:spLocks noChangeArrowheads="1"/>
          </p:cNvSpPr>
          <p:nvPr/>
        </p:nvSpPr>
        <p:spPr bwMode="auto">
          <a:xfrm rot="-5400000">
            <a:off x="3951288" y="1622425"/>
            <a:ext cx="992188" cy="503237"/>
          </a:xfrm>
          <a:prstGeom prst="downArrow">
            <a:avLst>
              <a:gd name="adj1" fmla="val 47296"/>
              <a:gd name="adj2" fmla="val 67236"/>
            </a:avLst>
          </a:prstGeom>
          <a:solidFill>
            <a:schemeClr val="bg1"/>
          </a:solidFill>
          <a:ln w="28575">
            <a:solidFill>
              <a:schemeClr val="tx1"/>
            </a:solidFill>
            <a:miter lim="800000"/>
            <a:headEnd/>
            <a:tailEnd/>
          </a:ln>
        </p:spPr>
        <p:txBody>
          <a:bodyPr vert="eaVert" wrap="none" anchor="ctr"/>
          <a:lstStyle/>
          <a:p>
            <a:pPr algn="l"/>
            <a:endParaRPr lang="en-CA" sz="1800">
              <a:latin typeface="Arial" pitchFamily="34" charset="0"/>
            </a:endParaRPr>
          </a:p>
        </p:txBody>
      </p:sp>
      <p:grpSp>
        <p:nvGrpSpPr>
          <p:cNvPr id="109604" name="Group 134"/>
          <p:cNvGrpSpPr>
            <a:grpSpLocks/>
          </p:cNvGrpSpPr>
          <p:nvPr/>
        </p:nvGrpSpPr>
        <p:grpSpPr bwMode="auto">
          <a:xfrm>
            <a:off x="2019300" y="1404938"/>
            <a:ext cx="1676400" cy="1447800"/>
            <a:chOff x="2018581" y="1798607"/>
            <a:chExt cx="1676400" cy="1447800"/>
          </a:xfrm>
        </p:grpSpPr>
        <p:sp>
          <p:nvSpPr>
            <p:cNvPr id="109605" name="AutoShape 131"/>
            <p:cNvSpPr>
              <a:spLocks noChangeArrowheads="1"/>
            </p:cNvSpPr>
            <p:nvPr/>
          </p:nvSpPr>
          <p:spPr bwMode="auto">
            <a:xfrm flipH="1">
              <a:off x="2018581" y="1798607"/>
              <a:ext cx="1676400" cy="1447800"/>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sp>
          <p:nvSpPr>
            <p:cNvPr id="109606" name="Oval 84"/>
            <p:cNvSpPr>
              <a:spLocks noChangeArrowheads="1"/>
            </p:cNvSpPr>
            <p:nvPr/>
          </p:nvSpPr>
          <p:spPr bwMode="auto">
            <a:xfrm>
              <a:off x="2323381" y="2420907"/>
              <a:ext cx="92075" cy="98425"/>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07" name="Oval 85"/>
            <p:cNvSpPr>
              <a:spLocks noChangeArrowheads="1"/>
            </p:cNvSpPr>
            <p:nvPr/>
          </p:nvSpPr>
          <p:spPr bwMode="auto">
            <a:xfrm>
              <a:off x="2553569" y="2519332"/>
              <a:ext cx="92075" cy="10001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08" name="Oval 86"/>
            <p:cNvSpPr>
              <a:spLocks noChangeArrowheads="1"/>
            </p:cNvSpPr>
            <p:nvPr/>
          </p:nvSpPr>
          <p:spPr bwMode="auto">
            <a:xfrm>
              <a:off x="2553569" y="2320895"/>
              <a:ext cx="92075" cy="100012"/>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09" name="Oval 87"/>
            <p:cNvSpPr>
              <a:spLocks noChangeArrowheads="1"/>
            </p:cNvSpPr>
            <p:nvPr/>
          </p:nvSpPr>
          <p:spPr bwMode="auto">
            <a:xfrm>
              <a:off x="3126656" y="2371695"/>
              <a:ext cx="92075" cy="98425"/>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10" name="Oval 88"/>
            <p:cNvSpPr>
              <a:spLocks noChangeArrowheads="1"/>
            </p:cNvSpPr>
            <p:nvPr/>
          </p:nvSpPr>
          <p:spPr bwMode="auto">
            <a:xfrm>
              <a:off x="3331444" y="2371695"/>
              <a:ext cx="93662" cy="98425"/>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11" name="Line 89"/>
            <p:cNvSpPr>
              <a:spLocks noChangeShapeType="1"/>
            </p:cNvSpPr>
            <p:nvPr/>
          </p:nvSpPr>
          <p:spPr bwMode="auto">
            <a:xfrm flipV="1">
              <a:off x="2415456" y="2371695"/>
              <a:ext cx="138113" cy="492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12" name="Line 90"/>
            <p:cNvSpPr>
              <a:spLocks noChangeShapeType="1"/>
            </p:cNvSpPr>
            <p:nvPr/>
          </p:nvSpPr>
          <p:spPr bwMode="auto">
            <a:xfrm>
              <a:off x="2415456" y="2519332"/>
              <a:ext cx="138113" cy="50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13" name="Line 91"/>
            <p:cNvSpPr>
              <a:spLocks noChangeShapeType="1"/>
            </p:cNvSpPr>
            <p:nvPr/>
          </p:nvSpPr>
          <p:spPr bwMode="auto">
            <a:xfrm>
              <a:off x="2645644" y="2371695"/>
              <a:ext cx="136525" cy="492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14" name="Line 92"/>
            <p:cNvSpPr>
              <a:spLocks noChangeShapeType="1"/>
            </p:cNvSpPr>
            <p:nvPr/>
          </p:nvSpPr>
          <p:spPr bwMode="auto">
            <a:xfrm flipV="1">
              <a:off x="2645644" y="2519332"/>
              <a:ext cx="136525" cy="50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15" name="Line 93"/>
            <p:cNvSpPr>
              <a:spLocks noChangeShapeType="1"/>
            </p:cNvSpPr>
            <p:nvPr/>
          </p:nvSpPr>
          <p:spPr bwMode="auto">
            <a:xfrm>
              <a:off x="3194919" y="2420907"/>
              <a:ext cx="13652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16" name="Oval 94"/>
            <p:cNvSpPr>
              <a:spLocks noChangeArrowheads="1"/>
            </p:cNvSpPr>
            <p:nvPr/>
          </p:nvSpPr>
          <p:spPr bwMode="auto">
            <a:xfrm>
              <a:off x="2553569" y="2717770"/>
              <a:ext cx="92075" cy="100012"/>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17" name="Oval 95"/>
            <p:cNvSpPr>
              <a:spLocks noChangeArrowheads="1"/>
            </p:cNvSpPr>
            <p:nvPr/>
          </p:nvSpPr>
          <p:spPr bwMode="auto">
            <a:xfrm>
              <a:off x="2874244" y="2668557"/>
              <a:ext cx="92075" cy="100013"/>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18" name="Oval 96"/>
            <p:cNvSpPr>
              <a:spLocks noChangeArrowheads="1"/>
            </p:cNvSpPr>
            <p:nvPr/>
          </p:nvSpPr>
          <p:spPr bwMode="auto">
            <a:xfrm>
              <a:off x="2782169" y="2420907"/>
              <a:ext cx="92075" cy="98425"/>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19" name="Oval 97"/>
            <p:cNvSpPr>
              <a:spLocks noChangeArrowheads="1"/>
            </p:cNvSpPr>
            <p:nvPr/>
          </p:nvSpPr>
          <p:spPr bwMode="auto">
            <a:xfrm>
              <a:off x="3102844" y="2570132"/>
              <a:ext cx="92075" cy="98425"/>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20" name="Line 98"/>
            <p:cNvSpPr>
              <a:spLocks noChangeShapeType="1"/>
            </p:cNvSpPr>
            <p:nvPr/>
          </p:nvSpPr>
          <p:spPr bwMode="auto">
            <a:xfrm flipV="1">
              <a:off x="2645644" y="2519332"/>
              <a:ext cx="182562" cy="1984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21" name="Line 99"/>
            <p:cNvSpPr>
              <a:spLocks noChangeShapeType="1"/>
            </p:cNvSpPr>
            <p:nvPr/>
          </p:nvSpPr>
          <p:spPr bwMode="auto">
            <a:xfrm flipV="1">
              <a:off x="2645644" y="2717770"/>
              <a:ext cx="228600" cy="50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22" name="Line 100"/>
            <p:cNvSpPr>
              <a:spLocks noChangeShapeType="1"/>
            </p:cNvSpPr>
            <p:nvPr/>
          </p:nvSpPr>
          <p:spPr bwMode="auto">
            <a:xfrm>
              <a:off x="2874244" y="2470120"/>
              <a:ext cx="228600" cy="1000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23" name="Line 101"/>
            <p:cNvSpPr>
              <a:spLocks noChangeShapeType="1"/>
            </p:cNvSpPr>
            <p:nvPr/>
          </p:nvSpPr>
          <p:spPr bwMode="auto">
            <a:xfrm flipV="1">
              <a:off x="2966319" y="2668557"/>
              <a:ext cx="136525" cy="492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24" name="Oval 102"/>
            <p:cNvSpPr>
              <a:spLocks noChangeArrowheads="1"/>
            </p:cNvSpPr>
            <p:nvPr/>
          </p:nvSpPr>
          <p:spPr bwMode="auto">
            <a:xfrm>
              <a:off x="2690094" y="2122457"/>
              <a:ext cx="92075" cy="100013"/>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25" name="Oval 103"/>
            <p:cNvSpPr>
              <a:spLocks noChangeArrowheads="1"/>
            </p:cNvSpPr>
            <p:nvPr/>
          </p:nvSpPr>
          <p:spPr bwMode="auto">
            <a:xfrm>
              <a:off x="2918694" y="2024032"/>
              <a:ext cx="93662" cy="98425"/>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26" name="Oval 104"/>
            <p:cNvSpPr>
              <a:spLocks noChangeArrowheads="1"/>
            </p:cNvSpPr>
            <p:nvPr/>
          </p:nvSpPr>
          <p:spPr bwMode="auto">
            <a:xfrm>
              <a:off x="3166344" y="2141507"/>
              <a:ext cx="92075" cy="100013"/>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27" name="Oval 105"/>
            <p:cNvSpPr>
              <a:spLocks noChangeArrowheads="1"/>
            </p:cNvSpPr>
            <p:nvPr/>
          </p:nvSpPr>
          <p:spPr bwMode="auto">
            <a:xfrm>
              <a:off x="2459906" y="2122457"/>
              <a:ext cx="93663" cy="100013"/>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09628" name="Line 106"/>
            <p:cNvSpPr>
              <a:spLocks noChangeShapeType="1"/>
            </p:cNvSpPr>
            <p:nvPr/>
          </p:nvSpPr>
          <p:spPr bwMode="auto">
            <a:xfrm flipV="1">
              <a:off x="2782169" y="2073245"/>
              <a:ext cx="136525" cy="492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29" name="Line 107"/>
            <p:cNvSpPr>
              <a:spLocks noChangeShapeType="1"/>
            </p:cNvSpPr>
            <p:nvPr/>
          </p:nvSpPr>
          <p:spPr bwMode="auto">
            <a:xfrm>
              <a:off x="2782169" y="2222470"/>
              <a:ext cx="331787" cy="1365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30" name="Line 108"/>
            <p:cNvSpPr>
              <a:spLocks noChangeShapeType="1"/>
            </p:cNvSpPr>
            <p:nvPr/>
          </p:nvSpPr>
          <p:spPr bwMode="auto">
            <a:xfrm>
              <a:off x="3012356" y="2073245"/>
              <a:ext cx="153988" cy="10953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31" name="Line 109"/>
            <p:cNvSpPr>
              <a:spLocks noChangeShapeType="1"/>
            </p:cNvSpPr>
            <p:nvPr/>
          </p:nvSpPr>
          <p:spPr bwMode="auto">
            <a:xfrm flipV="1">
              <a:off x="3166344" y="2241520"/>
              <a:ext cx="52387" cy="1174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32" name="Line 110"/>
            <p:cNvSpPr>
              <a:spLocks noChangeShapeType="1"/>
            </p:cNvSpPr>
            <p:nvPr/>
          </p:nvSpPr>
          <p:spPr bwMode="auto">
            <a:xfrm>
              <a:off x="2553569" y="2173257"/>
              <a:ext cx="13652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33" name="Line 111"/>
            <p:cNvSpPr>
              <a:spLocks noChangeShapeType="1"/>
            </p:cNvSpPr>
            <p:nvPr/>
          </p:nvSpPr>
          <p:spPr bwMode="auto">
            <a:xfrm>
              <a:off x="2369419" y="2519332"/>
              <a:ext cx="184150" cy="1984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34" name="Line 112"/>
            <p:cNvSpPr>
              <a:spLocks noChangeShapeType="1"/>
            </p:cNvSpPr>
            <p:nvPr/>
          </p:nvSpPr>
          <p:spPr bwMode="auto">
            <a:xfrm>
              <a:off x="2736131" y="2222470"/>
              <a:ext cx="92075" cy="19843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35" name="Line 113"/>
            <p:cNvSpPr>
              <a:spLocks noChangeShapeType="1"/>
            </p:cNvSpPr>
            <p:nvPr/>
          </p:nvSpPr>
          <p:spPr bwMode="auto">
            <a:xfrm flipV="1">
              <a:off x="2902819" y="2417732"/>
              <a:ext cx="211137" cy="587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09636" name="AutoShape 114"/>
            <p:cNvSpPr>
              <a:spLocks noChangeArrowheads="1"/>
            </p:cNvSpPr>
            <p:nvPr/>
          </p:nvSpPr>
          <p:spPr bwMode="auto">
            <a:xfrm>
              <a:off x="3113956" y="2358995"/>
              <a:ext cx="52388" cy="117475"/>
            </a:xfrm>
            <a:prstGeom prst="moon">
              <a:avLst>
                <a:gd name="adj" fmla="val 87500"/>
              </a:avLst>
            </a:prstGeom>
            <a:solidFill>
              <a:schemeClr val="hlink"/>
            </a:solidFill>
            <a:ln w="9525">
              <a:solidFill>
                <a:schemeClr val="tx1"/>
              </a:solidFill>
              <a:miter lim="800000"/>
              <a:headEnd/>
              <a:tailEnd/>
            </a:ln>
          </p:spPr>
          <p:txBody>
            <a:bodyPr wrap="none" anchor="ctr"/>
            <a:lstStyle/>
            <a:p>
              <a:pPr algn="l"/>
              <a:endParaRPr lang="en-CA" sz="1800">
                <a:latin typeface="Arial" pitchFamily="34" charset="0"/>
              </a:endParaRPr>
            </a:p>
          </p:txBody>
        </p:sp>
      </p:grpSp>
      <p:pic>
        <p:nvPicPr>
          <p:cNvPr id="109637" name="Picture 8" descr="C:\My Documents\MARS\3do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582738"/>
            <a:ext cx="1285875" cy="9652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9638" name="TextBox 130"/>
          <p:cNvSpPr txBox="1">
            <a:spLocks noChangeArrowheads="1"/>
          </p:cNvSpPr>
          <p:nvPr/>
        </p:nvSpPr>
        <p:spPr bwMode="auto">
          <a:xfrm>
            <a:off x="876300" y="898401"/>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fr-CA" sz="1800" dirty="0">
                <a:latin typeface="Arial" pitchFamily="34" charset="0"/>
              </a:rPr>
              <a:t>Planificateur central</a:t>
            </a:r>
          </a:p>
        </p:txBody>
      </p:sp>
      <p:pic>
        <p:nvPicPr>
          <p:cNvPr id="109639" name="Picture 8" descr="C:\My Documents\MARS\3dogs.jpg"/>
          <p:cNvPicPr>
            <a:picLocks noChangeAspect="1" noChangeArrowheads="1"/>
          </p:cNvPicPr>
          <p:nvPr/>
        </p:nvPicPr>
        <p:blipFill>
          <a:blip r:embed="rId3">
            <a:extLst>
              <a:ext uri="{28A0092B-C50C-407E-A947-70E740481C1C}">
                <a14:useLocalDpi xmlns:a14="http://schemas.microsoft.com/office/drawing/2010/main" val="0"/>
              </a:ext>
            </a:extLst>
          </a:blip>
          <a:srcRect l="60678" t="39925" r="9492" b="11263"/>
          <a:stretch>
            <a:fillRect/>
          </a:stretch>
        </p:blipFill>
        <p:spPr bwMode="auto">
          <a:xfrm>
            <a:off x="7418388" y="1874838"/>
            <a:ext cx="379412" cy="4667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9640" name="Picture 8" descr="C:\My Documents\MARS\3dogs.jpg"/>
          <p:cNvPicPr>
            <a:picLocks noChangeAspect="1" noChangeArrowheads="1"/>
          </p:cNvPicPr>
          <p:nvPr/>
        </p:nvPicPr>
        <p:blipFill>
          <a:blip r:embed="rId4">
            <a:extLst>
              <a:ext uri="{28A0092B-C50C-407E-A947-70E740481C1C}">
                <a14:useLocalDpi xmlns:a14="http://schemas.microsoft.com/office/drawing/2010/main" val="0"/>
              </a:ext>
            </a:extLst>
          </a:blip>
          <a:srcRect l="7768" t="40608" r="56181" b="8839"/>
          <a:stretch>
            <a:fillRect/>
          </a:stretch>
        </p:blipFill>
        <p:spPr bwMode="auto">
          <a:xfrm>
            <a:off x="5245100" y="1824038"/>
            <a:ext cx="500063" cy="5254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9641" name="Picture 8" descr="C:\My Documents\MARS\3dogs.jpg"/>
          <p:cNvPicPr>
            <a:picLocks noChangeAspect="1" noChangeArrowheads="1"/>
          </p:cNvPicPr>
          <p:nvPr/>
        </p:nvPicPr>
        <p:blipFill>
          <a:blip r:embed="rId2">
            <a:extLst>
              <a:ext uri="{28A0092B-C50C-407E-A947-70E740481C1C}">
                <a14:useLocalDpi xmlns:a14="http://schemas.microsoft.com/office/drawing/2010/main" val="0"/>
              </a:ext>
            </a:extLst>
          </a:blip>
          <a:srcRect l="36549" t="6409" r="21201" b="48882"/>
          <a:stretch>
            <a:fillRect/>
          </a:stretch>
        </p:blipFill>
        <p:spPr bwMode="auto">
          <a:xfrm>
            <a:off x="6323013" y="1839913"/>
            <a:ext cx="542925" cy="431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9642" name="TextBox 135"/>
          <p:cNvSpPr txBox="1">
            <a:spLocks noChangeArrowheads="1"/>
          </p:cNvSpPr>
          <p:nvPr/>
        </p:nvSpPr>
        <p:spPr bwMode="auto">
          <a:xfrm>
            <a:off x="6187421" y="875701"/>
            <a:ext cx="2211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fr-CA" sz="1800" dirty="0">
                <a:latin typeface="Arial" pitchFamily="34" charset="0"/>
              </a:rPr>
              <a:t>Exécution de plans individuels</a:t>
            </a:r>
          </a:p>
        </p:txBody>
      </p:sp>
      <p:sp>
        <p:nvSpPr>
          <p:cNvPr id="4" name="Footer Placeholder 3"/>
          <p:cNvSpPr txBox="1">
            <a:spLocks noGrp="1"/>
          </p:cNvSpPr>
          <p:nvPr/>
        </p:nvSpPr>
        <p:spPr bwMode="auto">
          <a:xfrm>
            <a:off x="3124200" y="6245225"/>
            <a:ext cx="2895600" cy="476250"/>
          </a:xfrm>
          <a:prstGeom prst="rect">
            <a:avLst/>
          </a:prstGeom>
          <a:noFill/>
          <a:ln>
            <a:miter lim="800000"/>
            <a:headEnd/>
            <a:tailEnd/>
          </a:ln>
        </p:spPr>
        <p:txBody>
          <a:bodyPr/>
          <a:lstStyle/>
          <a:p>
            <a:pPr>
              <a:defRPr/>
            </a:pPr>
            <a:endParaRPr lang="en-US" sz="1400" dirty="0">
              <a:latin typeface="+mn-lt"/>
              <a:ea typeface="+mn-ea"/>
            </a:endParaRPr>
          </a:p>
        </p:txBody>
      </p:sp>
      <p:sp>
        <p:nvSpPr>
          <p:cNvPr id="5"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0F087DEB-E87C-4E37-8F56-B37BCF2C4CA2}" type="slidenum">
              <a:rPr lang="en-US" sz="1400">
                <a:latin typeface="+mn-lt"/>
                <a:ea typeface="+mn-ea"/>
              </a:rPr>
              <a:pPr algn="r">
                <a:defRPr/>
              </a:pPr>
              <a:t>6</a:t>
            </a:fld>
            <a:endParaRPr lang="en-US" sz="1400">
              <a:latin typeface="+mn-lt"/>
              <a:ea typeface="+mn-ea"/>
            </a:endParaRPr>
          </a:p>
        </p:txBody>
      </p:sp>
      <p:sp>
        <p:nvSpPr>
          <p:cNvPr id="6" name="Date Placeholder 5"/>
          <p:cNvSpPr txBox="1">
            <a:spLocks noGrp="1"/>
          </p:cNvSpPr>
          <p:nvPr/>
        </p:nvSpPr>
        <p:spPr bwMode="auto">
          <a:xfrm>
            <a:off x="457200" y="6245225"/>
            <a:ext cx="2133600" cy="476250"/>
          </a:xfrm>
          <a:prstGeom prst="rect">
            <a:avLst/>
          </a:prstGeom>
          <a:noFill/>
          <a:ln>
            <a:miter lim="800000"/>
            <a:headEnd/>
            <a:tailEnd/>
          </a:ln>
        </p:spPr>
        <p:txBody>
          <a:bodyPr/>
          <a:lstStyle/>
          <a:p>
            <a:pPr algn="l">
              <a:defRPr/>
            </a:pPr>
            <a:endParaRPr lang="en-US" sz="1400" dirty="0">
              <a:latin typeface="+mn-lt"/>
              <a:ea typeface="+mn-ea"/>
            </a:endParaRPr>
          </a:p>
        </p:txBody>
      </p:sp>
      <p:sp>
        <p:nvSpPr>
          <p:cNvPr id="7" name="Slide Number Placeholder 6"/>
          <p:cNvSpPr>
            <a:spLocks noGrp="1"/>
          </p:cNvSpPr>
          <p:nvPr>
            <p:ph type="sldNum" sz="quarter" idx="11"/>
          </p:nvPr>
        </p:nvSpPr>
        <p:spPr/>
        <p:txBody>
          <a:bodyPr/>
          <a:lstStyle/>
          <a:p>
            <a:pPr>
              <a:defRPr/>
            </a:pPr>
            <a:fld id="{5ABC542F-C8C5-48B3-BC1F-473E2E0E22AB}" type="slidenum">
              <a:rPr lang="en-US" smtClean="0"/>
              <a:pPr>
                <a:defRPr/>
              </a:pPr>
              <a:t>6</a:t>
            </a:fld>
            <a:endParaRPr lang="en-US"/>
          </a:p>
        </p:txBody>
      </p:sp>
      <p:sp>
        <p:nvSpPr>
          <p:cNvPr id="8" name="Date Placeholder 7"/>
          <p:cNvSpPr>
            <a:spLocks noGrp="1"/>
          </p:cNvSpPr>
          <p:nvPr>
            <p:ph type="dt" sz="half" idx="12"/>
          </p:nvPr>
        </p:nvSpPr>
        <p:spPr/>
        <p:txBody>
          <a:bodyPr/>
          <a:lstStyle/>
          <a:p>
            <a:pPr>
              <a:defRPr/>
            </a:pPr>
            <a:r>
              <a:rPr lang="fr-FR"/>
              <a:t>IFT608 / IFT 702</a:t>
            </a:r>
            <a:endParaRPr lang="en-US"/>
          </a:p>
        </p:txBody>
      </p:sp>
      <p:sp>
        <p:nvSpPr>
          <p:cNvPr id="9" name="Footer Placeholder 8"/>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78181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928555" y="419628"/>
            <a:ext cx="7834313" cy="735013"/>
          </a:xfrm>
        </p:spPr>
        <p:txBody>
          <a:bodyPr lIns="90487" tIns="44450" rIns="90487" bIns="44450" anchor="b"/>
          <a:lstStyle/>
          <a:p>
            <a:r>
              <a:rPr lang="fr-CA" sz="3600" dirty="0"/>
              <a:t>Planification coopérative décentralisée avec fusion de plans</a:t>
            </a:r>
          </a:p>
        </p:txBody>
      </p:sp>
      <p:sp>
        <p:nvSpPr>
          <p:cNvPr id="110595" name="Rectangle 3"/>
          <p:cNvSpPr>
            <a:spLocks noGrp="1" noChangeArrowheads="1"/>
          </p:cNvSpPr>
          <p:nvPr>
            <p:ph type="body" idx="4294967295"/>
          </p:nvPr>
        </p:nvSpPr>
        <p:spPr>
          <a:xfrm>
            <a:off x="395288" y="4292600"/>
            <a:ext cx="5353315" cy="916662"/>
          </a:xfrm>
        </p:spPr>
        <p:txBody>
          <a:bodyPr lIns="90487" tIns="44450" rIns="90487" bIns="44450"/>
          <a:lstStyle/>
          <a:p>
            <a:pPr>
              <a:lnSpc>
                <a:spcPct val="90000"/>
              </a:lnSpc>
            </a:pPr>
            <a:r>
              <a:rPr lang="fr-CA" sz="2000" dirty="0"/>
              <a:t>Des plans individuels peuvent être générés</a:t>
            </a:r>
            <a:br>
              <a:rPr lang="fr-CA" sz="2000" dirty="0"/>
            </a:br>
            <a:r>
              <a:rPr lang="fr-CA" sz="2000" dirty="0"/>
              <a:t>séparément en adaptant un planificateur pour un seul agent et fusionnés ensuite </a:t>
            </a:r>
            <a:br>
              <a:rPr lang="fr-CA" sz="2000" dirty="0"/>
            </a:br>
            <a:r>
              <a:rPr lang="fr-CA" sz="2000" dirty="0"/>
              <a:t>(</a:t>
            </a:r>
            <a:r>
              <a:rPr lang="fr-CA" sz="2000" i="1" dirty="0"/>
              <a:t>plan </a:t>
            </a:r>
            <a:r>
              <a:rPr lang="fr-CA" sz="2000" i="1" dirty="0" err="1"/>
              <a:t>merging</a:t>
            </a:r>
            <a:r>
              <a:rPr lang="fr-CA" sz="2000" dirty="0"/>
              <a:t>).</a:t>
            </a:r>
          </a:p>
          <a:p>
            <a:pPr>
              <a:lnSpc>
                <a:spcPct val="90000"/>
              </a:lnSpc>
            </a:pPr>
            <a:r>
              <a:rPr lang="fr-CA" sz="2000" dirty="0"/>
              <a:t>La planification par recherche dans l’espace de plan vu antérieurement s’apprêtent particulièrement bien à la fusion des plans.</a:t>
            </a:r>
          </a:p>
          <a:p>
            <a:pPr>
              <a:lnSpc>
                <a:spcPct val="90000"/>
              </a:lnSpc>
              <a:buFontTx/>
              <a:buNone/>
            </a:pPr>
            <a:endParaRPr lang="fr-CA" sz="2000" dirty="0"/>
          </a:p>
        </p:txBody>
      </p:sp>
      <p:sp>
        <p:nvSpPr>
          <p:cNvPr id="110596" name="TextBox 100"/>
          <p:cNvSpPr txBox="1">
            <a:spLocks noChangeArrowheads="1"/>
          </p:cNvSpPr>
          <p:nvPr/>
        </p:nvSpPr>
        <p:spPr bwMode="auto">
          <a:xfrm>
            <a:off x="4787900" y="1336675"/>
            <a:ext cx="181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en-CA" sz="1800">
                <a:latin typeface="Arial" pitchFamily="34" charset="0"/>
              </a:rPr>
              <a:t>Fusion de plans</a:t>
            </a:r>
          </a:p>
          <a:p>
            <a:pPr algn="l"/>
            <a:r>
              <a:rPr lang="en-CA" sz="1800">
                <a:latin typeface="Arial" pitchFamily="34" charset="0"/>
              </a:rPr>
              <a:t>(plan merger)</a:t>
            </a:r>
          </a:p>
        </p:txBody>
      </p:sp>
      <p:grpSp>
        <p:nvGrpSpPr>
          <p:cNvPr id="110597" name="Group 52"/>
          <p:cNvGrpSpPr>
            <a:grpSpLocks/>
          </p:cNvGrpSpPr>
          <p:nvPr/>
        </p:nvGrpSpPr>
        <p:grpSpPr bwMode="auto">
          <a:xfrm>
            <a:off x="6262688" y="4441825"/>
            <a:ext cx="779462" cy="298450"/>
            <a:chOff x="528" y="3312"/>
            <a:chExt cx="816" cy="288"/>
          </a:xfrm>
        </p:grpSpPr>
        <p:sp>
          <p:nvSpPr>
            <p:cNvPr id="110598" name="Oval 53"/>
            <p:cNvSpPr>
              <a:spLocks noChangeArrowheads="1"/>
            </p:cNvSpPr>
            <p:nvPr/>
          </p:nvSpPr>
          <p:spPr bwMode="auto">
            <a:xfrm>
              <a:off x="52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599" name="Oval 54"/>
            <p:cNvSpPr>
              <a:spLocks noChangeArrowheads="1"/>
            </p:cNvSpPr>
            <p:nvPr/>
          </p:nvSpPr>
          <p:spPr bwMode="auto">
            <a:xfrm>
              <a:off x="768" y="3504"/>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00" name="Oval 55"/>
            <p:cNvSpPr>
              <a:spLocks noChangeArrowheads="1"/>
            </p:cNvSpPr>
            <p:nvPr/>
          </p:nvSpPr>
          <p:spPr bwMode="auto">
            <a:xfrm>
              <a:off x="768" y="3312"/>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01" name="Oval 56"/>
            <p:cNvSpPr>
              <a:spLocks noChangeArrowheads="1"/>
            </p:cNvSpPr>
            <p:nvPr/>
          </p:nvSpPr>
          <p:spPr bwMode="auto">
            <a:xfrm>
              <a:off x="100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02" name="Oval 57"/>
            <p:cNvSpPr>
              <a:spLocks noChangeArrowheads="1"/>
            </p:cNvSpPr>
            <p:nvPr/>
          </p:nvSpPr>
          <p:spPr bwMode="auto">
            <a:xfrm>
              <a:off x="124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03" name="Line 58"/>
            <p:cNvSpPr>
              <a:spLocks noChangeShapeType="1"/>
            </p:cNvSpPr>
            <p:nvPr/>
          </p:nvSpPr>
          <p:spPr bwMode="auto">
            <a:xfrm flipV="1">
              <a:off x="624" y="3360"/>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04" name="Line 59"/>
            <p:cNvSpPr>
              <a:spLocks noChangeShapeType="1"/>
            </p:cNvSpPr>
            <p:nvPr/>
          </p:nvSpPr>
          <p:spPr bwMode="auto">
            <a:xfrm>
              <a:off x="624" y="3504"/>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05" name="Line 60"/>
            <p:cNvSpPr>
              <a:spLocks noChangeShapeType="1"/>
            </p:cNvSpPr>
            <p:nvPr/>
          </p:nvSpPr>
          <p:spPr bwMode="auto">
            <a:xfrm>
              <a:off x="864" y="3360"/>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06" name="Line 61"/>
            <p:cNvSpPr>
              <a:spLocks noChangeShapeType="1"/>
            </p:cNvSpPr>
            <p:nvPr/>
          </p:nvSpPr>
          <p:spPr bwMode="auto">
            <a:xfrm flipV="1">
              <a:off x="864" y="3504"/>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07" name="Line 62"/>
            <p:cNvSpPr>
              <a:spLocks noChangeShapeType="1"/>
            </p:cNvSpPr>
            <p:nvPr/>
          </p:nvSpPr>
          <p:spPr bwMode="auto">
            <a:xfrm>
              <a:off x="1104" y="3456"/>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10608" name="Group 63"/>
          <p:cNvGrpSpPr>
            <a:grpSpLocks/>
          </p:cNvGrpSpPr>
          <p:nvPr/>
        </p:nvGrpSpPr>
        <p:grpSpPr bwMode="auto">
          <a:xfrm>
            <a:off x="7426325" y="4446588"/>
            <a:ext cx="550863" cy="296862"/>
            <a:chOff x="1392" y="2064"/>
            <a:chExt cx="576" cy="288"/>
          </a:xfrm>
        </p:grpSpPr>
        <p:sp>
          <p:nvSpPr>
            <p:cNvPr id="110609" name="Oval 64"/>
            <p:cNvSpPr>
              <a:spLocks noChangeArrowheads="1"/>
            </p:cNvSpPr>
            <p:nvPr/>
          </p:nvSpPr>
          <p:spPr bwMode="auto">
            <a:xfrm>
              <a:off x="1392" y="2160"/>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10" name="Oval 65"/>
            <p:cNvSpPr>
              <a:spLocks noChangeArrowheads="1"/>
            </p:cNvSpPr>
            <p:nvPr/>
          </p:nvSpPr>
          <p:spPr bwMode="auto">
            <a:xfrm>
              <a:off x="1632" y="2256"/>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11" name="Oval 66"/>
            <p:cNvSpPr>
              <a:spLocks noChangeArrowheads="1"/>
            </p:cNvSpPr>
            <p:nvPr/>
          </p:nvSpPr>
          <p:spPr bwMode="auto">
            <a:xfrm>
              <a:off x="1632" y="2064"/>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12" name="Oval 67"/>
            <p:cNvSpPr>
              <a:spLocks noChangeArrowheads="1"/>
            </p:cNvSpPr>
            <p:nvPr/>
          </p:nvSpPr>
          <p:spPr bwMode="auto">
            <a:xfrm>
              <a:off x="1872" y="2160"/>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13" name="Line 68"/>
            <p:cNvSpPr>
              <a:spLocks noChangeShapeType="1"/>
            </p:cNvSpPr>
            <p:nvPr/>
          </p:nvSpPr>
          <p:spPr bwMode="auto">
            <a:xfrm flipV="1">
              <a:off x="1488" y="211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14" name="Line 69"/>
            <p:cNvSpPr>
              <a:spLocks noChangeShapeType="1"/>
            </p:cNvSpPr>
            <p:nvPr/>
          </p:nvSpPr>
          <p:spPr bwMode="auto">
            <a:xfrm>
              <a:off x="1488" y="2256"/>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15" name="Line 70"/>
            <p:cNvSpPr>
              <a:spLocks noChangeShapeType="1"/>
            </p:cNvSpPr>
            <p:nvPr/>
          </p:nvSpPr>
          <p:spPr bwMode="auto">
            <a:xfrm>
              <a:off x="1728" y="211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16" name="Line 71"/>
            <p:cNvSpPr>
              <a:spLocks noChangeShapeType="1"/>
            </p:cNvSpPr>
            <p:nvPr/>
          </p:nvSpPr>
          <p:spPr bwMode="auto">
            <a:xfrm flipV="1">
              <a:off x="1728" y="2256"/>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10617" name="Group 72"/>
          <p:cNvGrpSpPr>
            <a:grpSpLocks/>
          </p:cNvGrpSpPr>
          <p:nvPr/>
        </p:nvGrpSpPr>
        <p:grpSpPr bwMode="auto">
          <a:xfrm>
            <a:off x="8251825" y="4479925"/>
            <a:ext cx="779463" cy="296863"/>
            <a:chOff x="2304" y="2160"/>
            <a:chExt cx="816" cy="288"/>
          </a:xfrm>
        </p:grpSpPr>
        <p:sp>
          <p:nvSpPr>
            <p:cNvPr id="110618" name="Oval 73"/>
            <p:cNvSpPr>
              <a:spLocks noChangeArrowheads="1"/>
            </p:cNvSpPr>
            <p:nvPr/>
          </p:nvSpPr>
          <p:spPr bwMode="auto">
            <a:xfrm>
              <a:off x="254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19" name="Oval 74"/>
            <p:cNvSpPr>
              <a:spLocks noChangeArrowheads="1"/>
            </p:cNvSpPr>
            <p:nvPr/>
          </p:nvSpPr>
          <p:spPr bwMode="auto">
            <a:xfrm>
              <a:off x="2784" y="2352"/>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20" name="Oval 75"/>
            <p:cNvSpPr>
              <a:spLocks noChangeArrowheads="1"/>
            </p:cNvSpPr>
            <p:nvPr/>
          </p:nvSpPr>
          <p:spPr bwMode="auto">
            <a:xfrm>
              <a:off x="2784" y="2160"/>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21" name="Oval 76"/>
            <p:cNvSpPr>
              <a:spLocks noChangeArrowheads="1"/>
            </p:cNvSpPr>
            <p:nvPr/>
          </p:nvSpPr>
          <p:spPr bwMode="auto">
            <a:xfrm>
              <a:off x="302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22" name="Oval 77"/>
            <p:cNvSpPr>
              <a:spLocks noChangeArrowheads="1"/>
            </p:cNvSpPr>
            <p:nvPr/>
          </p:nvSpPr>
          <p:spPr bwMode="auto">
            <a:xfrm>
              <a:off x="230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23" name="Line 78"/>
            <p:cNvSpPr>
              <a:spLocks noChangeShapeType="1"/>
            </p:cNvSpPr>
            <p:nvPr/>
          </p:nvSpPr>
          <p:spPr bwMode="auto">
            <a:xfrm flipV="1">
              <a:off x="2640" y="2208"/>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24" name="Line 79"/>
            <p:cNvSpPr>
              <a:spLocks noChangeShapeType="1"/>
            </p:cNvSpPr>
            <p:nvPr/>
          </p:nvSpPr>
          <p:spPr bwMode="auto">
            <a:xfrm>
              <a:off x="2640" y="235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25" name="Line 80"/>
            <p:cNvSpPr>
              <a:spLocks noChangeShapeType="1"/>
            </p:cNvSpPr>
            <p:nvPr/>
          </p:nvSpPr>
          <p:spPr bwMode="auto">
            <a:xfrm>
              <a:off x="2880" y="2208"/>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26" name="Line 81"/>
            <p:cNvSpPr>
              <a:spLocks noChangeShapeType="1"/>
            </p:cNvSpPr>
            <p:nvPr/>
          </p:nvSpPr>
          <p:spPr bwMode="auto">
            <a:xfrm flipV="1">
              <a:off x="2880" y="235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27" name="Line 82"/>
            <p:cNvSpPr>
              <a:spLocks noChangeShapeType="1"/>
            </p:cNvSpPr>
            <p:nvPr/>
          </p:nvSpPr>
          <p:spPr bwMode="auto">
            <a:xfrm>
              <a:off x="2400" y="2304"/>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pic>
        <p:nvPicPr>
          <p:cNvPr id="110628" name="Picture 8" descr="C:\My Documents\MARS\3dogs.jpg"/>
          <p:cNvPicPr>
            <a:picLocks noChangeAspect="1" noChangeArrowheads="1"/>
          </p:cNvPicPr>
          <p:nvPr/>
        </p:nvPicPr>
        <p:blipFill>
          <a:blip r:embed="rId3">
            <a:extLst>
              <a:ext uri="{28A0092B-C50C-407E-A947-70E740481C1C}">
                <a14:useLocalDpi xmlns:a14="http://schemas.microsoft.com/office/drawing/2010/main" val="0"/>
              </a:ext>
            </a:extLst>
          </a:blip>
          <a:srcRect l="60678" t="39925" r="9492" b="11263"/>
          <a:stretch>
            <a:fillRect/>
          </a:stretch>
        </p:blipFill>
        <p:spPr bwMode="auto">
          <a:xfrm>
            <a:off x="8537575" y="4856163"/>
            <a:ext cx="379413" cy="4667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0629" name="Picture 8" descr="C:\My Documents\MARS\3dogs.jpg"/>
          <p:cNvPicPr>
            <a:picLocks noChangeAspect="1" noChangeArrowheads="1"/>
          </p:cNvPicPr>
          <p:nvPr/>
        </p:nvPicPr>
        <p:blipFill>
          <a:blip r:embed="rId4">
            <a:extLst>
              <a:ext uri="{28A0092B-C50C-407E-A947-70E740481C1C}">
                <a14:useLocalDpi xmlns:a14="http://schemas.microsoft.com/office/drawing/2010/main" val="0"/>
              </a:ext>
            </a:extLst>
          </a:blip>
          <a:srcRect l="7768" t="40608" r="56181" b="8839"/>
          <a:stretch>
            <a:fillRect/>
          </a:stretch>
        </p:blipFill>
        <p:spPr bwMode="auto">
          <a:xfrm>
            <a:off x="6364288" y="4805363"/>
            <a:ext cx="500062" cy="5254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0630" name="Picture 8" descr="C:\My Documents\MARS\3dogs.jpg"/>
          <p:cNvPicPr>
            <a:picLocks noChangeAspect="1" noChangeArrowheads="1"/>
          </p:cNvPicPr>
          <p:nvPr/>
        </p:nvPicPr>
        <p:blipFill>
          <a:blip r:embed="rId5">
            <a:extLst>
              <a:ext uri="{28A0092B-C50C-407E-A947-70E740481C1C}">
                <a14:useLocalDpi xmlns:a14="http://schemas.microsoft.com/office/drawing/2010/main" val="0"/>
              </a:ext>
            </a:extLst>
          </a:blip>
          <a:srcRect l="36549" t="6409" r="21201" b="48882"/>
          <a:stretch>
            <a:fillRect/>
          </a:stretch>
        </p:blipFill>
        <p:spPr bwMode="auto">
          <a:xfrm>
            <a:off x="7442200" y="4822825"/>
            <a:ext cx="542925" cy="4302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0631" name="TextBox 141"/>
          <p:cNvSpPr txBox="1">
            <a:spLocks noChangeArrowheads="1"/>
          </p:cNvSpPr>
          <p:nvPr/>
        </p:nvSpPr>
        <p:spPr bwMode="auto">
          <a:xfrm>
            <a:off x="6188075" y="3887788"/>
            <a:ext cx="2211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fr-CA" sz="1800">
                <a:latin typeface="Arial" pitchFamily="34" charset="0"/>
              </a:rPr>
              <a:t>Exécution de plans individuels</a:t>
            </a:r>
          </a:p>
        </p:txBody>
      </p:sp>
      <p:sp>
        <p:nvSpPr>
          <p:cNvPr id="110632" name="AutoShape 83"/>
          <p:cNvSpPr>
            <a:spLocks noChangeArrowheads="1"/>
          </p:cNvSpPr>
          <p:nvPr/>
        </p:nvSpPr>
        <p:spPr bwMode="auto">
          <a:xfrm rot="-5400000">
            <a:off x="4476750" y="2697163"/>
            <a:ext cx="992187" cy="503238"/>
          </a:xfrm>
          <a:prstGeom prst="downArrow">
            <a:avLst>
              <a:gd name="adj1" fmla="val 47296"/>
              <a:gd name="adj2" fmla="val 67236"/>
            </a:avLst>
          </a:prstGeom>
          <a:solidFill>
            <a:schemeClr val="bg1"/>
          </a:solidFill>
          <a:ln w="28575">
            <a:solidFill>
              <a:schemeClr val="tx1"/>
            </a:solidFill>
            <a:miter lim="800000"/>
            <a:headEnd/>
            <a:tailEnd/>
          </a:ln>
        </p:spPr>
        <p:txBody>
          <a:bodyPr wrap="none" anchor="ctr"/>
          <a:lstStyle/>
          <a:p>
            <a:pPr algn="l"/>
            <a:endParaRPr lang="en-CA" sz="1800">
              <a:latin typeface="Arial" pitchFamily="34" charset="0"/>
            </a:endParaRPr>
          </a:p>
        </p:txBody>
      </p:sp>
      <p:sp>
        <p:nvSpPr>
          <p:cNvPr id="110633" name="AutoShape 131"/>
          <p:cNvSpPr>
            <a:spLocks noChangeArrowheads="1"/>
          </p:cNvSpPr>
          <p:nvPr/>
        </p:nvSpPr>
        <p:spPr bwMode="auto">
          <a:xfrm flipH="1">
            <a:off x="5451475" y="2125663"/>
            <a:ext cx="2079625" cy="1765300"/>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pic>
        <p:nvPicPr>
          <p:cNvPr id="110634" name="Picture 8" descr="C:\My Documents\MARS\3dogs.jpg"/>
          <p:cNvPicPr>
            <a:picLocks noChangeAspect="1" noChangeArrowheads="1"/>
          </p:cNvPicPr>
          <p:nvPr/>
        </p:nvPicPr>
        <p:blipFill>
          <a:blip r:embed="rId3">
            <a:extLst>
              <a:ext uri="{28A0092B-C50C-407E-A947-70E740481C1C}">
                <a14:useLocalDpi xmlns:a14="http://schemas.microsoft.com/office/drawing/2010/main" val="0"/>
              </a:ext>
            </a:extLst>
          </a:blip>
          <a:srcRect l="60678" t="39925" r="9492" b="11263"/>
          <a:stretch>
            <a:fillRect/>
          </a:stretch>
        </p:blipFill>
        <p:spPr bwMode="auto">
          <a:xfrm>
            <a:off x="3451225" y="3544888"/>
            <a:ext cx="379413" cy="4667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0635" name="Picture 8" descr="C:\My Documents\MARS\3dogs.jpg"/>
          <p:cNvPicPr>
            <a:picLocks noChangeAspect="1" noChangeArrowheads="1"/>
          </p:cNvPicPr>
          <p:nvPr/>
        </p:nvPicPr>
        <p:blipFill>
          <a:blip r:embed="rId4">
            <a:extLst>
              <a:ext uri="{28A0092B-C50C-407E-A947-70E740481C1C}">
                <a14:useLocalDpi xmlns:a14="http://schemas.microsoft.com/office/drawing/2010/main" val="0"/>
              </a:ext>
            </a:extLst>
          </a:blip>
          <a:srcRect l="7768" t="40608" r="56181" b="8839"/>
          <a:stretch>
            <a:fillRect/>
          </a:stretch>
        </p:blipFill>
        <p:spPr bwMode="auto">
          <a:xfrm>
            <a:off x="1198563" y="3494088"/>
            <a:ext cx="500062" cy="5254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0636" name="Picture 8" descr="C:\My Documents\MARS\3dogs.jpg"/>
          <p:cNvPicPr>
            <a:picLocks noChangeAspect="1" noChangeArrowheads="1"/>
          </p:cNvPicPr>
          <p:nvPr/>
        </p:nvPicPr>
        <p:blipFill>
          <a:blip r:embed="rId5">
            <a:extLst>
              <a:ext uri="{28A0092B-C50C-407E-A947-70E740481C1C}">
                <a14:useLocalDpi xmlns:a14="http://schemas.microsoft.com/office/drawing/2010/main" val="0"/>
              </a:ext>
            </a:extLst>
          </a:blip>
          <a:srcRect l="36549" t="6409" r="21201" b="48882"/>
          <a:stretch>
            <a:fillRect/>
          </a:stretch>
        </p:blipFill>
        <p:spPr bwMode="auto">
          <a:xfrm>
            <a:off x="2200275" y="3605213"/>
            <a:ext cx="542925" cy="431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0637" name="Picture 8" descr="C:\My Documents\MARS\3do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 y="1287463"/>
            <a:ext cx="1036638" cy="776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nvGrpSpPr>
          <p:cNvPr id="110638" name="Group 187"/>
          <p:cNvGrpSpPr>
            <a:grpSpLocks/>
          </p:cNvGrpSpPr>
          <p:nvPr/>
        </p:nvGrpSpPr>
        <p:grpSpPr bwMode="auto">
          <a:xfrm>
            <a:off x="655638" y="2674938"/>
            <a:ext cx="1095375" cy="749300"/>
            <a:chOff x="776375" y="3424687"/>
            <a:chExt cx="1095555" cy="750499"/>
          </a:xfrm>
        </p:grpSpPr>
        <p:sp>
          <p:nvSpPr>
            <p:cNvPr id="110639" name="AutoShape 131"/>
            <p:cNvSpPr>
              <a:spLocks noChangeArrowheads="1"/>
            </p:cNvSpPr>
            <p:nvPr/>
          </p:nvSpPr>
          <p:spPr bwMode="auto">
            <a:xfrm flipH="1">
              <a:off x="776375" y="3424687"/>
              <a:ext cx="1095555" cy="750499"/>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grpSp>
          <p:nvGrpSpPr>
            <p:cNvPr id="110640" name="Group 184"/>
            <p:cNvGrpSpPr>
              <a:grpSpLocks/>
            </p:cNvGrpSpPr>
            <p:nvPr/>
          </p:nvGrpSpPr>
          <p:grpSpPr bwMode="auto">
            <a:xfrm>
              <a:off x="839640" y="3563827"/>
              <a:ext cx="862851" cy="408876"/>
              <a:chOff x="1055300" y="2097336"/>
              <a:chExt cx="862851" cy="408876"/>
            </a:xfrm>
          </p:grpSpPr>
          <p:sp>
            <p:nvSpPr>
              <p:cNvPr id="110641" name="Oval 54"/>
              <p:cNvSpPr>
                <a:spLocks noChangeArrowheads="1"/>
              </p:cNvSpPr>
              <p:nvPr/>
            </p:nvSpPr>
            <p:spPr bwMode="auto">
              <a:xfrm>
                <a:off x="1284554" y="2406729"/>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42" name="Oval 53"/>
              <p:cNvSpPr>
                <a:spLocks noChangeArrowheads="1"/>
              </p:cNvSpPr>
              <p:nvPr/>
            </p:nvSpPr>
            <p:spPr bwMode="auto">
              <a:xfrm>
                <a:off x="1055300"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43" name="Oval 55"/>
              <p:cNvSpPr>
                <a:spLocks noChangeArrowheads="1"/>
              </p:cNvSpPr>
              <p:nvPr/>
            </p:nvSpPr>
            <p:spPr bwMode="auto">
              <a:xfrm>
                <a:off x="1284554" y="2207762"/>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44" name="Oval 56"/>
              <p:cNvSpPr>
                <a:spLocks noChangeArrowheads="1"/>
              </p:cNvSpPr>
              <p:nvPr/>
            </p:nvSpPr>
            <p:spPr bwMode="auto">
              <a:xfrm>
                <a:off x="1513808"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45" name="Oval 57"/>
              <p:cNvSpPr>
                <a:spLocks noChangeArrowheads="1"/>
              </p:cNvSpPr>
              <p:nvPr/>
            </p:nvSpPr>
            <p:spPr bwMode="auto">
              <a:xfrm>
                <a:off x="1743061"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46" name="Line 58"/>
              <p:cNvSpPr>
                <a:spLocks noChangeShapeType="1"/>
              </p:cNvSpPr>
              <p:nvPr/>
            </p:nvSpPr>
            <p:spPr bwMode="auto">
              <a:xfrm flipV="1">
                <a:off x="1147002" y="2257504"/>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47" name="Line 59"/>
              <p:cNvSpPr>
                <a:spLocks noChangeShapeType="1"/>
              </p:cNvSpPr>
              <p:nvPr/>
            </p:nvSpPr>
            <p:spPr bwMode="auto">
              <a:xfrm>
                <a:off x="1147002" y="2406729"/>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48" name="Line 60"/>
              <p:cNvSpPr>
                <a:spLocks noChangeShapeType="1"/>
              </p:cNvSpPr>
              <p:nvPr/>
            </p:nvSpPr>
            <p:spPr bwMode="auto">
              <a:xfrm>
                <a:off x="1376255" y="2257504"/>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49" name="Line 61"/>
              <p:cNvSpPr>
                <a:spLocks noChangeShapeType="1"/>
              </p:cNvSpPr>
              <p:nvPr/>
            </p:nvSpPr>
            <p:spPr bwMode="auto">
              <a:xfrm flipV="1">
                <a:off x="1376255" y="2406729"/>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50" name="Line 62"/>
              <p:cNvSpPr>
                <a:spLocks noChangeShapeType="1"/>
              </p:cNvSpPr>
              <p:nvPr/>
            </p:nvSpPr>
            <p:spPr bwMode="auto">
              <a:xfrm>
                <a:off x="1605509" y="2356987"/>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51" name="Oval 56"/>
              <p:cNvSpPr>
                <a:spLocks noChangeArrowheads="1"/>
              </p:cNvSpPr>
              <p:nvPr/>
            </p:nvSpPr>
            <p:spPr bwMode="auto">
              <a:xfrm>
                <a:off x="1597196" y="2097336"/>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52" name="Oval 57"/>
              <p:cNvSpPr>
                <a:spLocks noChangeArrowheads="1"/>
              </p:cNvSpPr>
              <p:nvPr/>
            </p:nvSpPr>
            <p:spPr bwMode="auto">
              <a:xfrm>
                <a:off x="1826449" y="2097336"/>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53" name="Line 62"/>
              <p:cNvSpPr>
                <a:spLocks noChangeShapeType="1"/>
              </p:cNvSpPr>
              <p:nvPr/>
            </p:nvSpPr>
            <p:spPr bwMode="auto">
              <a:xfrm>
                <a:off x="1688897" y="2147078"/>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54" name="Line 60"/>
              <p:cNvSpPr>
                <a:spLocks noChangeShapeType="1"/>
              </p:cNvSpPr>
              <p:nvPr/>
            </p:nvSpPr>
            <p:spPr bwMode="auto">
              <a:xfrm flipV="1">
                <a:off x="1354347" y="2130725"/>
                <a:ext cx="232912" cy="948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sp>
        <p:nvSpPr>
          <p:cNvPr id="110655" name="TextBox 177"/>
          <p:cNvSpPr txBox="1">
            <a:spLocks noChangeArrowheads="1"/>
          </p:cNvSpPr>
          <p:nvPr/>
        </p:nvSpPr>
        <p:spPr bwMode="auto">
          <a:xfrm>
            <a:off x="223838" y="2165350"/>
            <a:ext cx="1233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fr-CA" sz="1400">
                <a:latin typeface="Arial" pitchFamily="34" charset="0"/>
              </a:rPr>
              <a:t>Planificateur individuel</a:t>
            </a:r>
          </a:p>
        </p:txBody>
      </p:sp>
      <p:grpSp>
        <p:nvGrpSpPr>
          <p:cNvPr id="110656" name="Group 185"/>
          <p:cNvGrpSpPr>
            <a:grpSpLocks/>
          </p:cNvGrpSpPr>
          <p:nvPr/>
        </p:nvGrpSpPr>
        <p:grpSpPr bwMode="auto">
          <a:xfrm>
            <a:off x="1878013" y="2840038"/>
            <a:ext cx="1000125" cy="676275"/>
            <a:chOff x="2490158" y="3581400"/>
            <a:chExt cx="1000665" cy="677174"/>
          </a:xfrm>
        </p:grpSpPr>
        <p:sp>
          <p:nvSpPr>
            <p:cNvPr id="110657" name="AutoShape 131"/>
            <p:cNvSpPr>
              <a:spLocks noChangeArrowheads="1"/>
            </p:cNvSpPr>
            <p:nvPr/>
          </p:nvSpPr>
          <p:spPr bwMode="auto">
            <a:xfrm flipH="1">
              <a:off x="2490158" y="3581400"/>
              <a:ext cx="1000665" cy="677174"/>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grpSp>
          <p:nvGrpSpPr>
            <p:cNvPr id="110658" name="Group 179"/>
            <p:cNvGrpSpPr>
              <a:grpSpLocks/>
            </p:cNvGrpSpPr>
            <p:nvPr/>
          </p:nvGrpSpPr>
          <p:grpSpPr bwMode="auto">
            <a:xfrm>
              <a:off x="2667303" y="3671907"/>
              <a:ext cx="550864" cy="433697"/>
              <a:chOff x="2141091" y="2170911"/>
              <a:chExt cx="550864" cy="433697"/>
            </a:xfrm>
          </p:grpSpPr>
          <p:sp>
            <p:nvSpPr>
              <p:cNvPr id="110659" name="Oval 64"/>
              <p:cNvSpPr>
                <a:spLocks noChangeArrowheads="1"/>
              </p:cNvSpPr>
              <p:nvPr/>
            </p:nvSpPr>
            <p:spPr bwMode="auto">
              <a:xfrm>
                <a:off x="2141091" y="2406699"/>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60" name="Oval 65"/>
              <p:cNvSpPr>
                <a:spLocks noChangeArrowheads="1"/>
              </p:cNvSpPr>
              <p:nvPr/>
            </p:nvSpPr>
            <p:spPr bwMode="auto">
              <a:xfrm>
                <a:off x="2370617" y="2505654"/>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61" name="Oval 66"/>
              <p:cNvSpPr>
                <a:spLocks noChangeArrowheads="1"/>
              </p:cNvSpPr>
              <p:nvPr/>
            </p:nvSpPr>
            <p:spPr bwMode="auto">
              <a:xfrm>
                <a:off x="2370617" y="2307745"/>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62" name="Oval 67"/>
              <p:cNvSpPr>
                <a:spLocks noChangeArrowheads="1"/>
              </p:cNvSpPr>
              <p:nvPr/>
            </p:nvSpPr>
            <p:spPr bwMode="auto">
              <a:xfrm>
                <a:off x="2600144" y="2406699"/>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63" name="Line 68"/>
              <p:cNvSpPr>
                <a:spLocks noChangeShapeType="1"/>
              </p:cNvSpPr>
              <p:nvPr/>
            </p:nvSpPr>
            <p:spPr bwMode="auto">
              <a:xfrm flipV="1">
                <a:off x="2232902" y="2357222"/>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64" name="Line 69"/>
              <p:cNvSpPr>
                <a:spLocks noChangeShapeType="1"/>
              </p:cNvSpPr>
              <p:nvPr/>
            </p:nvSpPr>
            <p:spPr bwMode="auto">
              <a:xfrm>
                <a:off x="2232902" y="2505654"/>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65" name="Line 70"/>
              <p:cNvSpPr>
                <a:spLocks noChangeShapeType="1"/>
              </p:cNvSpPr>
              <p:nvPr/>
            </p:nvSpPr>
            <p:spPr bwMode="auto">
              <a:xfrm>
                <a:off x="2462428" y="2357222"/>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66" name="Line 71"/>
              <p:cNvSpPr>
                <a:spLocks noChangeShapeType="1"/>
              </p:cNvSpPr>
              <p:nvPr/>
            </p:nvSpPr>
            <p:spPr bwMode="auto">
              <a:xfrm flipV="1">
                <a:off x="2462428" y="2505654"/>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67" name="Oval 64"/>
              <p:cNvSpPr>
                <a:spLocks noChangeArrowheads="1"/>
              </p:cNvSpPr>
              <p:nvPr/>
            </p:nvSpPr>
            <p:spPr bwMode="auto">
              <a:xfrm>
                <a:off x="2586789" y="2170911"/>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68" name="Line 68"/>
              <p:cNvSpPr>
                <a:spLocks noChangeShapeType="1"/>
              </p:cNvSpPr>
              <p:nvPr/>
            </p:nvSpPr>
            <p:spPr bwMode="auto">
              <a:xfrm flipV="1">
                <a:off x="2454314" y="2259457"/>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grpSp>
        <p:nvGrpSpPr>
          <p:cNvPr id="110669" name="Group 186"/>
          <p:cNvGrpSpPr>
            <a:grpSpLocks/>
          </p:cNvGrpSpPr>
          <p:nvPr/>
        </p:nvGrpSpPr>
        <p:grpSpPr bwMode="auto">
          <a:xfrm>
            <a:off x="2962275" y="2759075"/>
            <a:ext cx="1557338" cy="677863"/>
            <a:chOff x="3910639" y="3733800"/>
            <a:chExt cx="1558507" cy="677174"/>
          </a:xfrm>
        </p:grpSpPr>
        <p:sp>
          <p:nvSpPr>
            <p:cNvPr id="110670" name="AutoShape 131"/>
            <p:cNvSpPr>
              <a:spLocks noChangeArrowheads="1"/>
            </p:cNvSpPr>
            <p:nvPr/>
          </p:nvSpPr>
          <p:spPr bwMode="auto">
            <a:xfrm flipH="1">
              <a:off x="3910639" y="3733800"/>
              <a:ext cx="1558507" cy="677174"/>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grpSp>
          <p:nvGrpSpPr>
            <p:cNvPr id="110671" name="Group 180"/>
            <p:cNvGrpSpPr>
              <a:grpSpLocks/>
            </p:cNvGrpSpPr>
            <p:nvPr/>
          </p:nvGrpSpPr>
          <p:grpSpPr bwMode="auto">
            <a:xfrm>
              <a:off x="4174288" y="3876575"/>
              <a:ext cx="1035380" cy="330180"/>
              <a:chOff x="3190877" y="2194424"/>
              <a:chExt cx="1035380" cy="330180"/>
            </a:xfrm>
          </p:grpSpPr>
          <p:sp>
            <p:nvSpPr>
              <p:cNvPr id="110672" name="Oval 73"/>
              <p:cNvSpPr>
                <a:spLocks noChangeArrowheads="1"/>
              </p:cNvSpPr>
              <p:nvPr/>
            </p:nvSpPr>
            <p:spPr bwMode="auto">
              <a:xfrm>
                <a:off x="3420131"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73" name="Oval 74"/>
              <p:cNvSpPr>
                <a:spLocks noChangeArrowheads="1"/>
              </p:cNvSpPr>
              <p:nvPr/>
            </p:nvSpPr>
            <p:spPr bwMode="auto">
              <a:xfrm>
                <a:off x="3649385" y="2425650"/>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74" name="Oval 75"/>
              <p:cNvSpPr>
                <a:spLocks noChangeArrowheads="1"/>
              </p:cNvSpPr>
              <p:nvPr/>
            </p:nvSpPr>
            <p:spPr bwMode="auto">
              <a:xfrm>
                <a:off x="3649385" y="2227742"/>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75" name="Oval 76"/>
              <p:cNvSpPr>
                <a:spLocks noChangeArrowheads="1"/>
              </p:cNvSpPr>
              <p:nvPr/>
            </p:nvSpPr>
            <p:spPr bwMode="auto">
              <a:xfrm>
                <a:off x="3878638"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76" name="Oval 77"/>
              <p:cNvSpPr>
                <a:spLocks noChangeArrowheads="1"/>
              </p:cNvSpPr>
              <p:nvPr/>
            </p:nvSpPr>
            <p:spPr bwMode="auto">
              <a:xfrm>
                <a:off x="3190877"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77" name="Line 78"/>
              <p:cNvSpPr>
                <a:spLocks noChangeShapeType="1"/>
              </p:cNvSpPr>
              <p:nvPr/>
            </p:nvSpPr>
            <p:spPr bwMode="auto">
              <a:xfrm flipV="1">
                <a:off x="3511832" y="2277219"/>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78" name="Line 79"/>
              <p:cNvSpPr>
                <a:spLocks noChangeShapeType="1"/>
              </p:cNvSpPr>
              <p:nvPr/>
            </p:nvSpPr>
            <p:spPr bwMode="auto">
              <a:xfrm>
                <a:off x="3511832" y="2425650"/>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79" name="Line 80"/>
              <p:cNvSpPr>
                <a:spLocks noChangeShapeType="1"/>
              </p:cNvSpPr>
              <p:nvPr/>
            </p:nvSpPr>
            <p:spPr bwMode="auto">
              <a:xfrm>
                <a:off x="3741086" y="2277219"/>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80" name="Line 81"/>
              <p:cNvSpPr>
                <a:spLocks noChangeShapeType="1"/>
              </p:cNvSpPr>
              <p:nvPr/>
            </p:nvSpPr>
            <p:spPr bwMode="auto">
              <a:xfrm flipV="1">
                <a:off x="3741086" y="2425650"/>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81" name="Line 82"/>
              <p:cNvSpPr>
                <a:spLocks noChangeShapeType="1"/>
              </p:cNvSpPr>
              <p:nvPr/>
            </p:nvSpPr>
            <p:spPr bwMode="auto">
              <a:xfrm>
                <a:off x="3282579" y="2376173"/>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82" name="Oval 76"/>
              <p:cNvSpPr>
                <a:spLocks noChangeArrowheads="1"/>
              </p:cNvSpPr>
              <p:nvPr/>
            </p:nvSpPr>
            <p:spPr bwMode="auto">
              <a:xfrm>
                <a:off x="4134555" y="2194424"/>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83" name="Line 81"/>
              <p:cNvSpPr>
                <a:spLocks noChangeShapeType="1"/>
              </p:cNvSpPr>
              <p:nvPr/>
            </p:nvSpPr>
            <p:spPr bwMode="auto">
              <a:xfrm flipV="1">
                <a:off x="3997003" y="2293378"/>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sp>
        <p:nvSpPr>
          <p:cNvPr id="110684" name="TextBox 188"/>
          <p:cNvSpPr txBox="1">
            <a:spLocks noChangeArrowheads="1"/>
          </p:cNvSpPr>
          <p:nvPr/>
        </p:nvSpPr>
        <p:spPr bwMode="auto">
          <a:xfrm>
            <a:off x="1385888" y="2274888"/>
            <a:ext cx="12334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fr-CA" sz="1400">
                <a:latin typeface="Arial" pitchFamily="34" charset="0"/>
              </a:rPr>
              <a:t>Planificateur individuel</a:t>
            </a:r>
          </a:p>
        </p:txBody>
      </p:sp>
      <p:sp>
        <p:nvSpPr>
          <p:cNvPr id="110685" name="TextBox 189"/>
          <p:cNvSpPr txBox="1">
            <a:spLocks noChangeArrowheads="1"/>
          </p:cNvSpPr>
          <p:nvPr/>
        </p:nvSpPr>
        <p:spPr bwMode="auto">
          <a:xfrm>
            <a:off x="2555875" y="2271713"/>
            <a:ext cx="1233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fr-CA" sz="1400">
                <a:latin typeface="Arial" pitchFamily="34" charset="0"/>
              </a:rPr>
              <a:t>Planificateur individuel</a:t>
            </a:r>
          </a:p>
        </p:txBody>
      </p:sp>
      <p:sp>
        <p:nvSpPr>
          <p:cNvPr id="110686" name="AutoShape 83"/>
          <p:cNvSpPr>
            <a:spLocks noChangeArrowheads="1"/>
          </p:cNvSpPr>
          <p:nvPr/>
        </p:nvSpPr>
        <p:spPr bwMode="auto">
          <a:xfrm rot="-5400000">
            <a:off x="7527925" y="2598738"/>
            <a:ext cx="992187" cy="503238"/>
          </a:xfrm>
          <a:prstGeom prst="downArrow">
            <a:avLst>
              <a:gd name="adj1" fmla="val 47296"/>
              <a:gd name="adj2" fmla="val 67236"/>
            </a:avLst>
          </a:prstGeom>
          <a:solidFill>
            <a:schemeClr val="bg1"/>
          </a:solidFill>
          <a:ln w="28575">
            <a:solidFill>
              <a:schemeClr val="tx1"/>
            </a:solidFill>
            <a:miter lim="800000"/>
            <a:headEnd/>
            <a:tailEnd/>
          </a:ln>
        </p:spPr>
        <p:txBody>
          <a:bodyPr wrap="none" anchor="ctr"/>
          <a:lstStyle/>
          <a:p>
            <a:pPr algn="l"/>
            <a:endParaRPr lang="en-CA" sz="1800">
              <a:latin typeface="Arial" pitchFamily="34" charset="0"/>
            </a:endParaRPr>
          </a:p>
        </p:txBody>
      </p:sp>
      <p:grpSp>
        <p:nvGrpSpPr>
          <p:cNvPr id="110687" name="Group 184"/>
          <p:cNvGrpSpPr>
            <a:grpSpLocks/>
          </p:cNvGrpSpPr>
          <p:nvPr/>
        </p:nvGrpSpPr>
        <p:grpSpPr bwMode="auto">
          <a:xfrm>
            <a:off x="5865813" y="2344738"/>
            <a:ext cx="863600" cy="407987"/>
            <a:chOff x="1055300" y="2097336"/>
            <a:chExt cx="862851" cy="408876"/>
          </a:xfrm>
        </p:grpSpPr>
        <p:sp>
          <p:nvSpPr>
            <p:cNvPr id="110688" name="Oval 54"/>
            <p:cNvSpPr>
              <a:spLocks noChangeArrowheads="1"/>
            </p:cNvSpPr>
            <p:nvPr/>
          </p:nvSpPr>
          <p:spPr bwMode="auto">
            <a:xfrm>
              <a:off x="1284554" y="2406729"/>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89" name="Oval 53"/>
            <p:cNvSpPr>
              <a:spLocks noChangeArrowheads="1"/>
            </p:cNvSpPr>
            <p:nvPr/>
          </p:nvSpPr>
          <p:spPr bwMode="auto">
            <a:xfrm>
              <a:off x="1055300"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90" name="Oval 55"/>
            <p:cNvSpPr>
              <a:spLocks noChangeArrowheads="1"/>
            </p:cNvSpPr>
            <p:nvPr/>
          </p:nvSpPr>
          <p:spPr bwMode="auto">
            <a:xfrm>
              <a:off x="1284554" y="2207762"/>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91" name="Oval 56"/>
            <p:cNvSpPr>
              <a:spLocks noChangeArrowheads="1"/>
            </p:cNvSpPr>
            <p:nvPr/>
          </p:nvSpPr>
          <p:spPr bwMode="auto">
            <a:xfrm>
              <a:off x="1513808"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92" name="Oval 57"/>
            <p:cNvSpPr>
              <a:spLocks noChangeArrowheads="1"/>
            </p:cNvSpPr>
            <p:nvPr/>
          </p:nvSpPr>
          <p:spPr bwMode="auto">
            <a:xfrm>
              <a:off x="1743061"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93" name="Line 58"/>
            <p:cNvSpPr>
              <a:spLocks noChangeShapeType="1"/>
            </p:cNvSpPr>
            <p:nvPr/>
          </p:nvSpPr>
          <p:spPr bwMode="auto">
            <a:xfrm flipV="1">
              <a:off x="1147002" y="2257504"/>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94" name="Line 59"/>
            <p:cNvSpPr>
              <a:spLocks noChangeShapeType="1"/>
            </p:cNvSpPr>
            <p:nvPr/>
          </p:nvSpPr>
          <p:spPr bwMode="auto">
            <a:xfrm>
              <a:off x="1147002" y="2406729"/>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95" name="Line 60"/>
            <p:cNvSpPr>
              <a:spLocks noChangeShapeType="1"/>
            </p:cNvSpPr>
            <p:nvPr/>
          </p:nvSpPr>
          <p:spPr bwMode="auto">
            <a:xfrm>
              <a:off x="1376255" y="2257504"/>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96" name="Line 61"/>
            <p:cNvSpPr>
              <a:spLocks noChangeShapeType="1"/>
            </p:cNvSpPr>
            <p:nvPr/>
          </p:nvSpPr>
          <p:spPr bwMode="auto">
            <a:xfrm flipV="1">
              <a:off x="1376255" y="2406729"/>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97" name="Line 62"/>
            <p:cNvSpPr>
              <a:spLocks noChangeShapeType="1"/>
            </p:cNvSpPr>
            <p:nvPr/>
          </p:nvSpPr>
          <p:spPr bwMode="auto">
            <a:xfrm>
              <a:off x="1605509" y="2356987"/>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698" name="Oval 56"/>
            <p:cNvSpPr>
              <a:spLocks noChangeArrowheads="1"/>
            </p:cNvSpPr>
            <p:nvPr/>
          </p:nvSpPr>
          <p:spPr bwMode="auto">
            <a:xfrm>
              <a:off x="1597196" y="2097336"/>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699" name="Oval 57"/>
            <p:cNvSpPr>
              <a:spLocks noChangeArrowheads="1"/>
            </p:cNvSpPr>
            <p:nvPr/>
          </p:nvSpPr>
          <p:spPr bwMode="auto">
            <a:xfrm>
              <a:off x="1826449" y="2097336"/>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00" name="Line 62"/>
            <p:cNvSpPr>
              <a:spLocks noChangeShapeType="1"/>
            </p:cNvSpPr>
            <p:nvPr/>
          </p:nvSpPr>
          <p:spPr bwMode="auto">
            <a:xfrm>
              <a:off x="1688897" y="2147078"/>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01" name="Line 60"/>
            <p:cNvSpPr>
              <a:spLocks noChangeShapeType="1"/>
            </p:cNvSpPr>
            <p:nvPr/>
          </p:nvSpPr>
          <p:spPr bwMode="auto">
            <a:xfrm flipV="1">
              <a:off x="1354347" y="2130725"/>
              <a:ext cx="232912" cy="948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10702" name="Group 179"/>
          <p:cNvGrpSpPr>
            <a:grpSpLocks/>
          </p:cNvGrpSpPr>
          <p:nvPr/>
        </p:nvGrpSpPr>
        <p:grpSpPr bwMode="auto">
          <a:xfrm>
            <a:off x="6597650" y="2608263"/>
            <a:ext cx="550863" cy="433387"/>
            <a:chOff x="2141091" y="2170911"/>
            <a:chExt cx="550864" cy="433697"/>
          </a:xfrm>
        </p:grpSpPr>
        <p:sp>
          <p:nvSpPr>
            <p:cNvPr id="110703" name="Oval 64"/>
            <p:cNvSpPr>
              <a:spLocks noChangeArrowheads="1"/>
            </p:cNvSpPr>
            <p:nvPr/>
          </p:nvSpPr>
          <p:spPr bwMode="auto">
            <a:xfrm>
              <a:off x="2141091" y="2406699"/>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04" name="Oval 65"/>
            <p:cNvSpPr>
              <a:spLocks noChangeArrowheads="1"/>
            </p:cNvSpPr>
            <p:nvPr/>
          </p:nvSpPr>
          <p:spPr bwMode="auto">
            <a:xfrm>
              <a:off x="2370617" y="2505654"/>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05" name="Oval 66"/>
            <p:cNvSpPr>
              <a:spLocks noChangeArrowheads="1"/>
            </p:cNvSpPr>
            <p:nvPr/>
          </p:nvSpPr>
          <p:spPr bwMode="auto">
            <a:xfrm>
              <a:off x="2370617" y="2307745"/>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06" name="Oval 67"/>
            <p:cNvSpPr>
              <a:spLocks noChangeArrowheads="1"/>
            </p:cNvSpPr>
            <p:nvPr/>
          </p:nvSpPr>
          <p:spPr bwMode="auto">
            <a:xfrm>
              <a:off x="2600144" y="2406699"/>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07" name="Line 68"/>
            <p:cNvSpPr>
              <a:spLocks noChangeShapeType="1"/>
            </p:cNvSpPr>
            <p:nvPr/>
          </p:nvSpPr>
          <p:spPr bwMode="auto">
            <a:xfrm flipV="1">
              <a:off x="2232902" y="2357222"/>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08" name="Line 69"/>
            <p:cNvSpPr>
              <a:spLocks noChangeShapeType="1"/>
            </p:cNvSpPr>
            <p:nvPr/>
          </p:nvSpPr>
          <p:spPr bwMode="auto">
            <a:xfrm>
              <a:off x="2232902" y="2505654"/>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09" name="Line 70"/>
            <p:cNvSpPr>
              <a:spLocks noChangeShapeType="1"/>
            </p:cNvSpPr>
            <p:nvPr/>
          </p:nvSpPr>
          <p:spPr bwMode="auto">
            <a:xfrm>
              <a:off x="2462428" y="2357222"/>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10" name="Line 71"/>
            <p:cNvSpPr>
              <a:spLocks noChangeShapeType="1"/>
            </p:cNvSpPr>
            <p:nvPr/>
          </p:nvSpPr>
          <p:spPr bwMode="auto">
            <a:xfrm flipV="1">
              <a:off x="2462428" y="2505654"/>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11" name="Oval 64"/>
            <p:cNvSpPr>
              <a:spLocks noChangeArrowheads="1"/>
            </p:cNvSpPr>
            <p:nvPr/>
          </p:nvSpPr>
          <p:spPr bwMode="auto">
            <a:xfrm>
              <a:off x="2586789" y="2170911"/>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12" name="Line 68"/>
            <p:cNvSpPr>
              <a:spLocks noChangeShapeType="1"/>
            </p:cNvSpPr>
            <p:nvPr/>
          </p:nvSpPr>
          <p:spPr bwMode="auto">
            <a:xfrm flipV="1">
              <a:off x="2454314" y="2259457"/>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10713" name="Group 180"/>
          <p:cNvGrpSpPr>
            <a:grpSpLocks/>
          </p:cNvGrpSpPr>
          <p:nvPr/>
        </p:nvGrpSpPr>
        <p:grpSpPr bwMode="auto">
          <a:xfrm>
            <a:off x="6129338" y="3260725"/>
            <a:ext cx="1035050" cy="330200"/>
            <a:chOff x="3190877" y="2194424"/>
            <a:chExt cx="1035380" cy="330180"/>
          </a:xfrm>
        </p:grpSpPr>
        <p:sp>
          <p:nvSpPr>
            <p:cNvPr id="110714" name="Oval 73"/>
            <p:cNvSpPr>
              <a:spLocks noChangeArrowheads="1"/>
            </p:cNvSpPr>
            <p:nvPr/>
          </p:nvSpPr>
          <p:spPr bwMode="auto">
            <a:xfrm>
              <a:off x="3420131"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15" name="Oval 74"/>
            <p:cNvSpPr>
              <a:spLocks noChangeArrowheads="1"/>
            </p:cNvSpPr>
            <p:nvPr/>
          </p:nvSpPr>
          <p:spPr bwMode="auto">
            <a:xfrm>
              <a:off x="3649385" y="2425650"/>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16" name="Oval 75"/>
            <p:cNvSpPr>
              <a:spLocks noChangeArrowheads="1"/>
            </p:cNvSpPr>
            <p:nvPr/>
          </p:nvSpPr>
          <p:spPr bwMode="auto">
            <a:xfrm>
              <a:off x="3649385" y="2227742"/>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17" name="Oval 76"/>
            <p:cNvSpPr>
              <a:spLocks noChangeArrowheads="1"/>
            </p:cNvSpPr>
            <p:nvPr/>
          </p:nvSpPr>
          <p:spPr bwMode="auto">
            <a:xfrm>
              <a:off x="3878638"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18" name="Oval 77"/>
            <p:cNvSpPr>
              <a:spLocks noChangeArrowheads="1"/>
            </p:cNvSpPr>
            <p:nvPr/>
          </p:nvSpPr>
          <p:spPr bwMode="auto">
            <a:xfrm>
              <a:off x="3190877"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19" name="Line 78"/>
            <p:cNvSpPr>
              <a:spLocks noChangeShapeType="1"/>
            </p:cNvSpPr>
            <p:nvPr/>
          </p:nvSpPr>
          <p:spPr bwMode="auto">
            <a:xfrm flipV="1">
              <a:off x="3511832" y="2277219"/>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20" name="Line 79"/>
            <p:cNvSpPr>
              <a:spLocks noChangeShapeType="1"/>
            </p:cNvSpPr>
            <p:nvPr/>
          </p:nvSpPr>
          <p:spPr bwMode="auto">
            <a:xfrm>
              <a:off x="3511832" y="2425650"/>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21" name="Line 80"/>
            <p:cNvSpPr>
              <a:spLocks noChangeShapeType="1"/>
            </p:cNvSpPr>
            <p:nvPr/>
          </p:nvSpPr>
          <p:spPr bwMode="auto">
            <a:xfrm>
              <a:off x="3741086" y="2277219"/>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22" name="Line 81"/>
            <p:cNvSpPr>
              <a:spLocks noChangeShapeType="1"/>
            </p:cNvSpPr>
            <p:nvPr/>
          </p:nvSpPr>
          <p:spPr bwMode="auto">
            <a:xfrm flipV="1">
              <a:off x="3741086" y="2425650"/>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23" name="Line 82"/>
            <p:cNvSpPr>
              <a:spLocks noChangeShapeType="1"/>
            </p:cNvSpPr>
            <p:nvPr/>
          </p:nvSpPr>
          <p:spPr bwMode="auto">
            <a:xfrm>
              <a:off x="3282579" y="2376173"/>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0724" name="Oval 76"/>
            <p:cNvSpPr>
              <a:spLocks noChangeArrowheads="1"/>
            </p:cNvSpPr>
            <p:nvPr/>
          </p:nvSpPr>
          <p:spPr bwMode="auto">
            <a:xfrm>
              <a:off x="4134555" y="2194424"/>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0725" name="Line 81"/>
            <p:cNvSpPr>
              <a:spLocks noChangeShapeType="1"/>
            </p:cNvSpPr>
            <p:nvPr/>
          </p:nvSpPr>
          <p:spPr bwMode="auto">
            <a:xfrm flipV="1">
              <a:off x="3997003" y="2293378"/>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sp>
        <p:nvSpPr>
          <p:cNvPr id="239" name="Footer Placeholder 3"/>
          <p:cNvSpPr txBox="1">
            <a:spLocks noGrp="1"/>
          </p:cNvSpPr>
          <p:nvPr/>
        </p:nvSpPr>
        <p:spPr bwMode="auto">
          <a:xfrm>
            <a:off x="3124200" y="6245225"/>
            <a:ext cx="2895600" cy="476250"/>
          </a:xfrm>
          <a:prstGeom prst="rect">
            <a:avLst/>
          </a:prstGeom>
          <a:noFill/>
          <a:ln>
            <a:miter lim="800000"/>
            <a:headEnd/>
            <a:tailEnd/>
          </a:ln>
        </p:spPr>
        <p:txBody>
          <a:bodyPr/>
          <a:lstStyle/>
          <a:p>
            <a:pPr>
              <a:defRPr/>
            </a:pPr>
            <a:endParaRPr lang="en-US" sz="1400" dirty="0">
              <a:latin typeface="+mn-lt"/>
              <a:ea typeface="+mn-ea"/>
            </a:endParaRPr>
          </a:p>
        </p:txBody>
      </p:sp>
      <p:sp>
        <p:nvSpPr>
          <p:cNvPr id="240"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BCC52FA1-57AB-4B22-A6C8-9BA747A6FF0C}" type="slidenum">
              <a:rPr lang="en-US" sz="1400">
                <a:latin typeface="+mn-lt"/>
                <a:ea typeface="+mn-ea"/>
              </a:rPr>
              <a:pPr algn="r">
                <a:defRPr/>
              </a:pPr>
              <a:t>7</a:t>
            </a:fld>
            <a:endParaRPr lang="en-US" sz="1400">
              <a:latin typeface="+mn-lt"/>
              <a:ea typeface="+mn-ea"/>
            </a:endParaRPr>
          </a:p>
        </p:txBody>
      </p:sp>
      <p:sp>
        <p:nvSpPr>
          <p:cNvPr id="241" name="Date Placeholder 5"/>
          <p:cNvSpPr txBox="1">
            <a:spLocks noGrp="1"/>
          </p:cNvSpPr>
          <p:nvPr/>
        </p:nvSpPr>
        <p:spPr bwMode="auto">
          <a:xfrm>
            <a:off x="457200" y="6245225"/>
            <a:ext cx="2133600" cy="476250"/>
          </a:xfrm>
          <a:prstGeom prst="rect">
            <a:avLst/>
          </a:prstGeom>
          <a:noFill/>
          <a:ln>
            <a:miter lim="800000"/>
            <a:headEnd/>
            <a:tailEnd/>
          </a:ln>
        </p:spPr>
        <p:txBody>
          <a:bodyPr/>
          <a:lstStyle/>
          <a:p>
            <a:pPr algn="l">
              <a:defRPr/>
            </a:pPr>
            <a:endParaRPr lang="en-US" sz="1400" dirty="0">
              <a:latin typeface="+mn-lt"/>
              <a:ea typeface="+mn-ea"/>
            </a:endParaRPr>
          </a:p>
        </p:txBody>
      </p:sp>
      <p:sp>
        <p:nvSpPr>
          <p:cNvPr id="4" name="Slide Number Placeholder 3"/>
          <p:cNvSpPr>
            <a:spLocks noGrp="1"/>
          </p:cNvSpPr>
          <p:nvPr>
            <p:ph type="sldNum" sz="quarter" idx="11"/>
          </p:nvPr>
        </p:nvSpPr>
        <p:spPr/>
        <p:txBody>
          <a:bodyPr/>
          <a:lstStyle/>
          <a:p>
            <a:pPr>
              <a:defRPr/>
            </a:pPr>
            <a:fld id="{5ABC542F-C8C5-48B3-BC1F-473E2E0E22AB}" type="slidenum">
              <a:rPr lang="en-US" smtClean="0"/>
              <a:pPr>
                <a:defRPr/>
              </a:pPr>
              <a:t>7</a:t>
            </a:fld>
            <a:endParaRPr lang="en-US"/>
          </a:p>
        </p:txBody>
      </p:sp>
      <p:sp>
        <p:nvSpPr>
          <p:cNvPr id="5" name="Date Placeholder 4"/>
          <p:cNvSpPr>
            <a:spLocks noGrp="1"/>
          </p:cNvSpPr>
          <p:nvPr>
            <p:ph type="dt" sz="half" idx="12"/>
          </p:nvPr>
        </p:nvSpPr>
        <p:spPr/>
        <p:txBody>
          <a:bodyPr/>
          <a:lstStyle/>
          <a:p>
            <a:pPr>
              <a:defRPr/>
            </a:pPr>
            <a:r>
              <a:rPr lang="fr-FR"/>
              <a:t>IFT608 / IFT 702</a:t>
            </a:r>
            <a:endParaRPr lang="en-US"/>
          </a:p>
        </p:txBody>
      </p:sp>
      <p:sp>
        <p:nvSpPr>
          <p:cNvPr id="6" name="Footer Placeholder 5"/>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156392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1082675" y="750888"/>
            <a:ext cx="6956425" cy="736600"/>
          </a:xfrm>
        </p:spPr>
        <p:txBody>
          <a:bodyPr lIns="90487" tIns="44450" rIns="90487" bIns="44450" anchor="b"/>
          <a:lstStyle/>
          <a:p>
            <a:r>
              <a:rPr lang="fr-CA" sz="4000"/>
              <a:t>Planification </a:t>
            </a:r>
            <a:r>
              <a:rPr lang="fr-CA" sz="3600"/>
              <a:t>complètement</a:t>
            </a:r>
            <a:r>
              <a:rPr lang="fr-CA" sz="4000"/>
              <a:t> </a:t>
            </a:r>
            <a:br>
              <a:rPr lang="fr-CA" sz="4000"/>
            </a:br>
            <a:r>
              <a:rPr lang="fr-CA" sz="4000"/>
              <a:t>décentralisée</a:t>
            </a:r>
          </a:p>
        </p:txBody>
      </p:sp>
      <p:sp>
        <p:nvSpPr>
          <p:cNvPr id="112643" name="Rectangle 3"/>
          <p:cNvSpPr>
            <a:spLocks noGrp="1" noChangeArrowheads="1"/>
          </p:cNvSpPr>
          <p:nvPr>
            <p:ph type="body" idx="4294967295"/>
          </p:nvPr>
        </p:nvSpPr>
        <p:spPr>
          <a:xfrm>
            <a:off x="428625" y="4160838"/>
            <a:ext cx="6521656" cy="2144712"/>
          </a:xfrm>
        </p:spPr>
        <p:txBody>
          <a:bodyPr lIns="90487" tIns="44450" rIns="90487" bIns="44450"/>
          <a:lstStyle/>
          <a:p>
            <a:pPr>
              <a:lnSpc>
                <a:spcPct val="90000"/>
              </a:lnSpc>
            </a:pPr>
            <a:r>
              <a:rPr lang="fr-CA" sz="2000" dirty="0"/>
              <a:t>Dans une approche complètement décentralisée, chaque</a:t>
            </a:r>
            <a:br>
              <a:rPr lang="fr-CA" sz="2000" dirty="0"/>
            </a:br>
            <a:r>
              <a:rPr lang="fr-CA" sz="2000" dirty="0"/>
              <a:t>agent calcule son plan en échangent des données</a:t>
            </a:r>
            <a:br>
              <a:rPr lang="fr-CA" sz="2000" dirty="0"/>
            </a:br>
            <a:r>
              <a:rPr lang="fr-CA" sz="2000" dirty="0"/>
              <a:t>avec les autres.</a:t>
            </a:r>
          </a:p>
          <a:p>
            <a:pPr>
              <a:defRPr/>
            </a:pPr>
            <a:r>
              <a:rPr lang="fr-CA" sz="2000" dirty="0"/>
              <a:t>Une des approches est « </a:t>
            </a:r>
            <a:r>
              <a:rPr lang="fr-CA" sz="2000" dirty="0" err="1"/>
              <a:t>Distributed</a:t>
            </a:r>
            <a:r>
              <a:rPr lang="fr-CA" sz="2000" dirty="0"/>
              <a:t> CSP (DCSP) ». C’est une généralisation des problèmes CSP vus dans IFT615. </a:t>
            </a:r>
          </a:p>
          <a:p>
            <a:pPr marL="0" indent="0">
              <a:buNone/>
              <a:defRPr/>
            </a:pPr>
            <a:r>
              <a:rPr lang="fr-CA" sz="2000" dirty="0">
                <a:solidFill>
                  <a:schemeClr val="accent5">
                    <a:lumMod val="50000"/>
                  </a:schemeClr>
                </a:solidFill>
              </a:rPr>
              <a:t>        Chapitre 1 &amp; 2 de [</a:t>
            </a:r>
            <a:r>
              <a:rPr lang="fr-CA" sz="2000" dirty="0" err="1">
                <a:solidFill>
                  <a:schemeClr val="accent5">
                    <a:lumMod val="50000"/>
                  </a:schemeClr>
                </a:solidFill>
              </a:rPr>
              <a:t>Shoam</a:t>
            </a:r>
            <a:r>
              <a:rPr lang="fr-CA" sz="2000" dirty="0">
                <a:solidFill>
                  <a:schemeClr val="accent5">
                    <a:lumMod val="50000"/>
                  </a:schemeClr>
                </a:solidFill>
              </a:rPr>
              <a:t> et </a:t>
            </a:r>
            <a:r>
              <a:rPr lang="fr-CA" sz="2000" dirty="0" err="1">
                <a:solidFill>
                  <a:schemeClr val="accent5">
                    <a:lumMod val="50000"/>
                  </a:schemeClr>
                </a:solidFill>
              </a:rPr>
              <a:t>Leyton</a:t>
            </a:r>
            <a:r>
              <a:rPr lang="fr-CA" sz="2000" dirty="0">
                <a:solidFill>
                  <a:schemeClr val="accent5">
                    <a:lumMod val="50000"/>
                  </a:schemeClr>
                </a:solidFill>
              </a:rPr>
              <a:t>-Brown]</a:t>
            </a:r>
          </a:p>
          <a:p>
            <a:pPr>
              <a:lnSpc>
                <a:spcPct val="90000"/>
              </a:lnSpc>
              <a:buFontTx/>
              <a:buNone/>
            </a:pPr>
            <a:endParaRPr lang="fr-CA" sz="2000" dirty="0"/>
          </a:p>
        </p:txBody>
      </p:sp>
      <p:grpSp>
        <p:nvGrpSpPr>
          <p:cNvPr id="112644" name="Group 52"/>
          <p:cNvGrpSpPr>
            <a:grpSpLocks/>
          </p:cNvGrpSpPr>
          <p:nvPr/>
        </p:nvGrpSpPr>
        <p:grpSpPr bwMode="auto">
          <a:xfrm>
            <a:off x="6375400" y="2397125"/>
            <a:ext cx="779463" cy="298450"/>
            <a:chOff x="528" y="3312"/>
            <a:chExt cx="816" cy="288"/>
          </a:xfrm>
        </p:grpSpPr>
        <p:sp>
          <p:nvSpPr>
            <p:cNvPr id="112645" name="Oval 53"/>
            <p:cNvSpPr>
              <a:spLocks noChangeArrowheads="1"/>
            </p:cNvSpPr>
            <p:nvPr/>
          </p:nvSpPr>
          <p:spPr bwMode="auto">
            <a:xfrm>
              <a:off x="52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46" name="Oval 54"/>
            <p:cNvSpPr>
              <a:spLocks noChangeArrowheads="1"/>
            </p:cNvSpPr>
            <p:nvPr/>
          </p:nvSpPr>
          <p:spPr bwMode="auto">
            <a:xfrm>
              <a:off x="768" y="3504"/>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47" name="Oval 55"/>
            <p:cNvSpPr>
              <a:spLocks noChangeArrowheads="1"/>
            </p:cNvSpPr>
            <p:nvPr/>
          </p:nvSpPr>
          <p:spPr bwMode="auto">
            <a:xfrm>
              <a:off x="768" y="3312"/>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48" name="Oval 56"/>
            <p:cNvSpPr>
              <a:spLocks noChangeArrowheads="1"/>
            </p:cNvSpPr>
            <p:nvPr/>
          </p:nvSpPr>
          <p:spPr bwMode="auto">
            <a:xfrm>
              <a:off x="100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49" name="Oval 57"/>
            <p:cNvSpPr>
              <a:spLocks noChangeArrowheads="1"/>
            </p:cNvSpPr>
            <p:nvPr/>
          </p:nvSpPr>
          <p:spPr bwMode="auto">
            <a:xfrm>
              <a:off x="1248" y="3408"/>
              <a:ext cx="96" cy="96"/>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50" name="Line 58"/>
            <p:cNvSpPr>
              <a:spLocks noChangeShapeType="1"/>
            </p:cNvSpPr>
            <p:nvPr/>
          </p:nvSpPr>
          <p:spPr bwMode="auto">
            <a:xfrm flipV="1">
              <a:off x="624" y="3360"/>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51" name="Line 59"/>
            <p:cNvSpPr>
              <a:spLocks noChangeShapeType="1"/>
            </p:cNvSpPr>
            <p:nvPr/>
          </p:nvSpPr>
          <p:spPr bwMode="auto">
            <a:xfrm>
              <a:off x="624" y="3504"/>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52" name="Line 60"/>
            <p:cNvSpPr>
              <a:spLocks noChangeShapeType="1"/>
            </p:cNvSpPr>
            <p:nvPr/>
          </p:nvSpPr>
          <p:spPr bwMode="auto">
            <a:xfrm>
              <a:off x="864" y="3360"/>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53" name="Line 61"/>
            <p:cNvSpPr>
              <a:spLocks noChangeShapeType="1"/>
            </p:cNvSpPr>
            <p:nvPr/>
          </p:nvSpPr>
          <p:spPr bwMode="auto">
            <a:xfrm flipV="1">
              <a:off x="864" y="3504"/>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54" name="Line 62"/>
            <p:cNvSpPr>
              <a:spLocks noChangeShapeType="1"/>
            </p:cNvSpPr>
            <p:nvPr/>
          </p:nvSpPr>
          <p:spPr bwMode="auto">
            <a:xfrm>
              <a:off x="1104" y="3456"/>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12655" name="Group 63"/>
          <p:cNvGrpSpPr>
            <a:grpSpLocks/>
          </p:cNvGrpSpPr>
          <p:nvPr/>
        </p:nvGrpSpPr>
        <p:grpSpPr bwMode="auto">
          <a:xfrm>
            <a:off x="7539038" y="2401888"/>
            <a:ext cx="550862" cy="296862"/>
            <a:chOff x="1392" y="2064"/>
            <a:chExt cx="576" cy="288"/>
          </a:xfrm>
        </p:grpSpPr>
        <p:sp>
          <p:nvSpPr>
            <p:cNvPr id="112656" name="Oval 64"/>
            <p:cNvSpPr>
              <a:spLocks noChangeArrowheads="1"/>
            </p:cNvSpPr>
            <p:nvPr/>
          </p:nvSpPr>
          <p:spPr bwMode="auto">
            <a:xfrm>
              <a:off x="1392" y="2160"/>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57" name="Oval 65"/>
            <p:cNvSpPr>
              <a:spLocks noChangeArrowheads="1"/>
            </p:cNvSpPr>
            <p:nvPr/>
          </p:nvSpPr>
          <p:spPr bwMode="auto">
            <a:xfrm>
              <a:off x="1632" y="2256"/>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58" name="Oval 66"/>
            <p:cNvSpPr>
              <a:spLocks noChangeArrowheads="1"/>
            </p:cNvSpPr>
            <p:nvPr/>
          </p:nvSpPr>
          <p:spPr bwMode="auto">
            <a:xfrm>
              <a:off x="1632" y="2064"/>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59" name="Oval 67"/>
            <p:cNvSpPr>
              <a:spLocks noChangeArrowheads="1"/>
            </p:cNvSpPr>
            <p:nvPr/>
          </p:nvSpPr>
          <p:spPr bwMode="auto">
            <a:xfrm>
              <a:off x="1872" y="2160"/>
              <a:ext cx="96" cy="96"/>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60" name="Line 68"/>
            <p:cNvSpPr>
              <a:spLocks noChangeShapeType="1"/>
            </p:cNvSpPr>
            <p:nvPr/>
          </p:nvSpPr>
          <p:spPr bwMode="auto">
            <a:xfrm flipV="1">
              <a:off x="1488" y="211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61" name="Line 69"/>
            <p:cNvSpPr>
              <a:spLocks noChangeShapeType="1"/>
            </p:cNvSpPr>
            <p:nvPr/>
          </p:nvSpPr>
          <p:spPr bwMode="auto">
            <a:xfrm>
              <a:off x="1488" y="2256"/>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62" name="Line 70"/>
            <p:cNvSpPr>
              <a:spLocks noChangeShapeType="1"/>
            </p:cNvSpPr>
            <p:nvPr/>
          </p:nvSpPr>
          <p:spPr bwMode="auto">
            <a:xfrm>
              <a:off x="1728" y="211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63" name="Line 71"/>
            <p:cNvSpPr>
              <a:spLocks noChangeShapeType="1"/>
            </p:cNvSpPr>
            <p:nvPr/>
          </p:nvSpPr>
          <p:spPr bwMode="auto">
            <a:xfrm flipV="1">
              <a:off x="1728" y="2256"/>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112664" name="Group 72"/>
          <p:cNvGrpSpPr>
            <a:grpSpLocks/>
          </p:cNvGrpSpPr>
          <p:nvPr/>
        </p:nvGrpSpPr>
        <p:grpSpPr bwMode="auto">
          <a:xfrm>
            <a:off x="8364538" y="2435225"/>
            <a:ext cx="779462" cy="296863"/>
            <a:chOff x="2304" y="2160"/>
            <a:chExt cx="816" cy="288"/>
          </a:xfrm>
        </p:grpSpPr>
        <p:sp>
          <p:nvSpPr>
            <p:cNvPr id="112665" name="Oval 73"/>
            <p:cNvSpPr>
              <a:spLocks noChangeArrowheads="1"/>
            </p:cNvSpPr>
            <p:nvPr/>
          </p:nvSpPr>
          <p:spPr bwMode="auto">
            <a:xfrm>
              <a:off x="254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66" name="Oval 74"/>
            <p:cNvSpPr>
              <a:spLocks noChangeArrowheads="1"/>
            </p:cNvSpPr>
            <p:nvPr/>
          </p:nvSpPr>
          <p:spPr bwMode="auto">
            <a:xfrm>
              <a:off x="2784" y="2352"/>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67" name="Oval 75"/>
            <p:cNvSpPr>
              <a:spLocks noChangeArrowheads="1"/>
            </p:cNvSpPr>
            <p:nvPr/>
          </p:nvSpPr>
          <p:spPr bwMode="auto">
            <a:xfrm>
              <a:off x="2784" y="2160"/>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68" name="Oval 76"/>
            <p:cNvSpPr>
              <a:spLocks noChangeArrowheads="1"/>
            </p:cNvSpPr>
            <p:nvPr/>
          </p:nvSpPr>
          <p:spPr bwMode="auto">
            <a:xfrm>
              <a:off x="302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69" name="Oval 77"/>
            <p:cNvSpPr>
              <a:spLocks noChangeArrowheads="1"/>
            </p:cNvSpPr>
            <p:nvPr/>
          </p:nvSpPr>
          <p:spPr bwMode="auto">
            <a:xfrm>
              <a:off x="2304" y="2256"/>
              <a:ext cx="96" cy="96"/>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70" name="Line 78"/>
            <p:cNvSpPr>
              <a:spLocks noChangeShapeType="1"/>
            </p:cNvSpPr>
            <p:nvPr/>
          </p:nvSpPr>
          <p:spPr bwMode="auto">
            <a:xfrm flipV="1">
              <a:off x="2640" y="2208"/>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71" name="Line 79"/>
            <p:cNvSpPr>
              <a:spLocks noChangeShapeType="1"/>
            </p:cNvSpPr>
            <p:nvPr/>
          </p:nvSpPr>
          <p:spPr bwMode="auto">
            <a:xfrm>
              <a:off x="2640" y="235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72" name="Line 80"/>
            <p:cNvSpPr>
              <a:spLocks noChangeShapeType="1"/>
            </p:cNvSpPr>
            <p:nvPr/>
          </p:nvSpPr>
          <p:spPr bwMode="auto">
            <a:xfrm>
              <a:off x="2880" y="2208"/>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73" name="Line 81"/>
            <p:cNvSpPr>
              <a:spLocks noChangeShapeType="1"/>
            </p:cNvSpPr>
            <p:nvPr/>
          </p:nvSpPr>
          <p:spPr bwMode="auto">
            <a:xfrm flipV="1">
              <a:off x="2880" y="2352"/>
              <a:ext cx="144"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74" name="Line 82"/>
            <p:cNvSpPr>
              <a:spLocks noChangeShapeType="1"/>
            </p:cNvSpPr>
            <p:nvPr/>
          </p:nvSpPr>
          <p:spPr bwMode="auto">
            <a:xfrm>
              <a:off x="2400" y="2304"/>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pic>
        <p:nvPicPr>
          <p:cNvPr id="112675" name="Picture 8" descr="C:\My Documents\MARS\3dogs.jpg"/>
          <p:cNvPicPr>
            <a:picLocks noChangeAspect="1" noChangeArrowheads="1"/>
          </p:cNvPicPr>
          <p:nvPr/>
        </p:nvPicPr>
        <p:blipFill>
          <a:blip r:embed="rId3">
            <a:extLst>
              <a:ext uri="{28A0092B-C50C-407E-A947-70E740481C1C}">
                <a14:useLocalDpi xmlns:a14="http://schemas.microsoft.com/office/drawing/2010/main" val="0"/>
              </a:ext>
            </a:extLst>
          </a:blip>
          <a:srcRect l="60678" t="39925" r="9492" b="11263"/>
          <a:stretch>
            <a:fillRect/>
          </a:stretch>
        </p:blipFill>
        <p:spPr bwMode="auto">
          <a:xfrm>
            <a:off x="8650288" y="2811463"/>
            <a:ext cx="379412" cy="4667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2676" name="Picture 8" descr="C:\My Documents\MARS\3dogs.jpg"/>
          <p:cNvPicPr>
            <a:picLocks noChangeAspect="1" noChangeArrowheads="1"/>
          </p:cNvPicPr>
          <p:nvPr/>
        </p:nvPicPr>
        <p:blipFill>
          <a:blip r:embed="rId4">
            <a:extLst>
              <a:ext uri="{28A0092B-C50C-407E-A947-70E740481C1C}">
                <a14:useLocalDpi xmlns:a14="http://schemas.microsoft.com/office/drawing/2010/main" val="0"/>
              </a:ext>
            </a:extLst>
          </a:blip>
          <a:srcRect l="7768" t="40608" r="56181" b="8839"/>
          <a:stretch>
            <a:fillRect/>
          </a:stretch>
        </p:blipFill>
        <p:spPr bwMode="auto">
          <a:xfrm>
            <a:off x="6477000" y="2760663"/>
            <a:ext cx="500063" cy="5254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2677" name="Picture 8" descr="C:\My Documents\MARS\3dogs.jpg"/>
          <p:cNvPicPr>
            <a:picLocks noChangeAspect="1" noChangeArrowheads="1"/>
          </p:cNvPicPr>
          <p:nvPr/>
        </p:nvPicPr>
        <p:blipFill>
          <a:blip r:embed="rId5">
            <a:extLst>
              <a:ext uri="{28A0092B-C50C-407E-A947-70E740481C1C}">
                <a14:useLocalDpi xmlns:a14="http://schemas.microsoft.com/office/drawing/2010/main" val="0"/>
              </a:ext>
            </a:extLst>
          </a:blip>
          <a:srcRect l="36549" t="6409" r="21201" b="48882"/>
          <a:stretch>
            <a:fillRect/>
          </a:stretch>
        </p:blipFill>
        <p:spPr bwMode="auto">
          <a:xfrm>
            <a:off x="7554913" y="2778125"/>
            <a:ext cx="542925" cy="4302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2678" name="TextBox 141"/>
          <p:cNvSpPr txBox="1">
            <a:spLocks noChangeArrowheads="1"/>
          </p:cNvSpPr>
          <p:nvPr/>
        </p:nvSpPr>
        <p:spPr bwMode="auto">
          <a:xfrm>
            <a:off x="6481763" y="1471613"/>
            <a:ext cx="22113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굴림" pitchFamily="34" charset="-127"/>
              </a:defRPr>
            </a:lvl1pPr>
            <a:lvl2pPr marL="742950" indent="-285750">
              <a:defRPr sz="2400">
                <a:solidFill>
                  <a:schemeClr val="tx1"/>
                </a:solidFill>
                <a:latin typeface="Times New Roman" pitchFamily="18" charset="0"/>
                <a:ea typeface="굴림" pitchFamily="34" charset="-127"/>
              </a:defRPr>
            </a:lvl2pPr>
            <a:lvl3pPr marL="1143000" indent="-228600">
              <a:defRPr sz="2400">
                <a:solidFill>
                  <a:schemeClr val="tx1"/>
                </a:solidFill>
                <a:latin typeface="Times New Roman" pitchFamily="18" charset="0"/>
                <a:ea typeface="굴림" pitchFamily="34" charset="-127"/>
              </a:defRPr>
            </a:lvl3pPr>
            <a:lvl4pPr marL="1600200" indent="-228600">
              <a:defRPr sz="2400">
                <a:solidFill>
                  <a:schemeClr val="tx1"/>
                </a:solidFill>
                <a:latin typeface="Times New Roman" pitchFamily="18" charset="0"/>
                <a:ea typeface="굴림" pitchFamily="34" charset="-127"/>
              </a:defRPr>
            </a:lvl4pPr>
            <a:lvl5pPr marL="2057400" indent="-228600">
              <a:defRPr sz="2400">
                <a:solidFill>
                  <a:schemeClr val="tx1"/>
                </a:solidFill>
                <a:latin typeface="Times New Roman" pitchFamily="18" charset="0"/>
                <a:ea typeface="굴림" pitchFamily="34" charset="-127"/>
              </a:defRPr>
            </a:lvl5pPr>
            <a:lvl6pPr marL="25146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6pPr>
            <a:lvl7pPr marL="29718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7pPr>
            <a:lvl8pPr marL="34290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8pPr>
            <a:lvl9pPr marL="3886200" indent="-228600" algn="ctr" eaLnBrk="0" fontAlgn="base" hangingPunct="0">
              <a:spcBef>
                <a:spcPct val="0"/>
              </a:spcBef>
              <a:spcAft>
                <a:spcPct val="0"/>
              </a:spcAft>
              <a:defRPr sz="2400">
                <a:solidFill>
                  <a:schemeClr val="tx1"/>
                </a:solidFill>
                <a:latin typeface="Times New Roman" pitchFamily="18" charset="0"/>
                <a:ea typeface="굴림" pitchFamily="34" charset="-127"/>
              </a:defRPr>
            </a:lvl9pPr>
          </a:lstStyle>
          <a:p>
            <a:pPr algn="l"/>
            <a:r>
              <a:rPr lang="fr-CA" sz="1800">
                <a:latin typeface="Arial" pitchFamily="34" charset="0"/>
              </a:rPr>
              <a:t>Exécution de plans individuels</a:t>
            </a:r>
          </a:p>
        </p:txBody>
      </p:sp>
      <p:pic>
        <p:nvPicPr>
          <p:cNvPr id="112679" name="Picture 8" descr="C:\My Documents\MARS\3dogs.jpg"/>
          <p:cNvPicPr>
            <a:picLocks noChangeAspect="1" noChangeArrowheads="1"/>
          </p:cNvPicPr>
          <p:nvPr/>
        </p:nvPicPr>
        <p:blipFill>
          <a:blip r:embed="rId3">
            <a:extLst>
              <a:ext uri="{28A0092B-C50C-407E-A947-70E740481C1C}">
                <a14:useLocalDpi xmlns:a14="http://schemas.microsoft.com/office/drawing/2010/main" val="0"/>
              </a:ext>
            </a:extLst>
          </a:blip>
          <a:srcRect l="60678" t="39925" r="9492" b="11263"/>
          <a:stretch>
            <a:fillRect/>
          </a:stretch>
        </p:blipFill>
        <p:spPr bwMode="auto">
          <a:xfrm>
            <a:off x="4217988" y="2828925"/>
            <a:ext cx="379412" cy="4667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2680" name="Picture 8" descr="C:\My Documents\MARS\3dogs.jpg"/>
          <p:cNvPicPr>
            <a:picLocks noChangeAspect="1" noChangeArrowheads="1"/>
          </p:cNvPicPr>
          <p:nvPr/>
        </p:nvPicPr>
        <p:blipFill>
          <a:blip r:embed="rId4">
            <a:extLst>
              <a:ext uri="{28A0092B-C50C-407E-A947-70E740481C1C}">
                <a14:useLocalDpi xmlns:a14="http://schemas.microsoft.com/office/drawing/2010/main" val="0"/>
              </a:ext>
            </a:extLst>
          </a:blip>
          <a:srcRect l="7768" t="40608" r="56181" b="8839"/>
          <a:stretch>
            <a:fillRect/>
          </a:stretch>
        </p:blipFill>
        <p:spPr bwMode="auto">
          <a:xfrm>
            <a:off x="1336675" y="2105025"/>
            <a:ext cx="500063" cy="52546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2681" name="Picture 8" descr="C:\My Documents\MARS\3dogs.jpg"/>
          <p:cNvPicPr>
            <a:picLocks noChangeAspect="1" noChangeArrowheads="1"/>
          </p:cNvPicPr>
          <p:nvPr/>
        </p:nvPicPr>
        <p:blipFill>
          <a:blip r:embed="rId5">
            <a:extLst>
              <a:ext uri="{28A0092B-C50C-407E-A947-70E740481C1C}">
                <a14:useLocalDpi xmlns:a14="http://schemas.microsoft.com/office/drawing/2010/main" val="0"/>
              </a:ext>
            </a:extLst>
          </a:blip>
          <a:srcRect l="36549" t="6409" r="21201" b="48882"/>
          <a:stretch>
            <a:fillRect/>
          </a:stretch>
        </p:blipFill>
        <p:spPr bwMode="auto">
          <a:xfrm>
            <a:off x="2674938" y="3519488"/>
            <a:ext cx="542925" cy="431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2682" name="Picture 8" descr="C:\My Documents\MARS\3do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3" y="3003550"/>
            <a:ext cx="1036637" cy="77787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nvGrpSpPr>
          <p:cNvPr id="112683" name="Group 187"/>
          <p:cNvGrpSpPr>
            <a:grpSpLocks/>
          </p:cNvGrpSpPr>
          <p:nvPr/>
        </p:nvGrpSpPr>
        <p:grpSpPr bwMode="auto">
          <a:xfrm>
            <a:off x="1924050" y="1449388"/>
            <a:ext cx="1095375" cy="750887"/>
            <a:chOff x="776375" y="3424687"/>
            <a:chExt cx="1095555" cy="750499"/>
          </a:xfrm>
        </p:grpSpPr>
        <p:sp>
          <p:nvSpPr>
            <p:cNvPr id="112684" name="AutoShape 131"/>
            <p:cNvSpPr>
              <a:spLocks noChangeArrowheads="1"/>
            </p:cNvSpPr>
            <p:nvPr/>
          </p:nvSpPr>
          <p:spPr bwMode="auto">
            <a:xfrm flipH="1">
              <a:off x="776375" y="3424687"/>
              <a:ext cx="1095555" cy="750499"/>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grpSp>
          <p:nvGrpSpPr>
            <p:cNvPr id="112685" name="Group 184"/>
            <p:cNvGrpSpPr>
              <a:grpSpLocks/>
            </p:cNvGrpSpPr>
            <p:nvPr/>
          </p:nvGrpSpPr>
          <p:grpSpPr bwMode="auto">
            <a:xfrm>
              <a:off x="839640" y="3563827"/>
              <a:ext cx="862851" cy="408876"/>
              <a:chOff x="1055300" y="2097336"/>
              <a:chExt cx="862851" cy="408876"/>
            </a:xfrm>
          </p:grpSpPr>
          <p:sp>
            <p:nvSpPr>
              <p:cNvPr id="112686" name="Oval 54"/>
              <p:cNvSpPr>
                <a:spLocks noChangeArrowheads="1"/>
              </p:cNvSpPr>
              <p:nvPr/>
            </p:nvSpPr>
            <p:spPr bwMode="auto">
              <a:xfrm>
                <a:off x="1284554" y="2406729"/>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87" name="Oval 53"/>
              <p:cNvSpPr>
                <a:spLocks noChangeArrowheads="1"/>
              </p:cNvSpPr>
              <p:nvPr/>
            </p:nvSpPr>
            <p:spPr bwMode="auto">
              <a:xfrm>
                <a:off x="1055300"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88" name="Oval 55"/>
              <p:cNvSpPr>
                <a:spLocks noChangeArrowheads="1"/>
              </p:cNvSpPr>
              <p:nvPr/>
            </p:nvSpPr>
            <p:spPr bwMode="auto">
              <a:xfrm>
                <a:off x="1284554" y="2207762"/>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89" name="Oval 56"/>
              <p:cNvSpPr>
                <a:spLocks noChangeArrowheads="1"/>
              </p:cNvSpPr>
              <p:nvPr/>
            </p:nvSpPr>
            <p:spPr bwMode="auto">
              <a:xfrm>
                <a:off x="1513808"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90" name="Oval 57"/>
              <p:cNvSpPr>
                <a:spLocks noChangeArrowheads="1"/>
              </p:cNvSpPr>
              <p:nvPr/>
            </p:nvSpPr>
            <p:spPr bwMode="auto">
              <a:xfrm>
                <a:off x="1743061" y="2307245"/>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91" name="Line 58"/>
              <p:cNvSpPr>
                <a:spLocks noChangeShapeType="1"/>
              </p:cNvSpPr>
              <p:nvPr/>
            </p:nvSpPr>
            <p:spPr bwMode="auto">
              <a:xfrm flipV="1">
                <a:off x="1147002" y="2257504"/>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92" name="Line 59"/>
              <p:cNvSpPr>
                <a:spLocks noChangeShapeType="1"/>
              </p:cNvSpPr>
              <p:nvPr/>
            </p:nvSpPr>
            <p:spPr bwMode="auto">
              <a:xfrm>
                <a:off x="1147002" y="2406729"/>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93" name="Line 60"/>
              <p:cNvSpPr>
                <a:spLocks noChangeShapeType="1"/>
              </p:cNvSpPr>
              <p:nvPr/>
            </p:nvSpPr>
            <p:spPr bwMode="auto">
              <a:xfrm>
                <a:off x="1376255" y="2257504"/>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94" name="Line 61"/>
              <p:cNvSpPr>
                <a:spLocks noChangeShapeType="1"/>
              </p:cNvSpPr>
              <p:nvPr/>
            </p:nvSpPr>
            <p:spPr bwMode="auto">
              <a:xfrm flipV="1">
                <a:off x="1376255" y="2406729"/>
                <a:ext cx="137552" cy="4974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95" name="Line 62"/>
              <p:cNvSpPr>
                <a:spLocks noChangeShapeType="1"/>
              </p:cNvSpPr>
              <p:nvPr/>
            </p:nvSpPr>
            <p:spPr bwMode="auto">
              <a:xfrm>
                <a:off x="1605509" y="2356987"/>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96" name="Oval 56"/>
              <p:cNvSpPr>
                <a:spLocks noChangeArrowheads="1"/>
              </p:cNvSpPr>
              <p:nvPr/>
            </p:nvSpPr>
            <p:spPr bwMode="auto">
              <a:xfrm>
                <a:off x="1597196" y="2097336"/>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97" name="Oval 57"/>
              <p:cNvSpPr>
                <a:spLocks noChangeArrowheads="1"/>
              </p:cNvSpPr>
              <p:nvPr/>
            </p:nvSpPr>
            <p:spPr bwMode="auto">
              <a:xfrm>
                <a:off x="1826449" y="2097336"/>
                <a:ext cx="91702" cy="99483"/>
              </a:xfrm>
              <a:prstGeom prst="ellipse">
                <a:avLst/>
              </a:prstGeom>
              <a:solidFill>
                <a:srgbClr val="FF7C80"/>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698" name="Line 62"/>
              <p:cNvSpPr>
                <a:spLocks noChangeShapeType="1"/>
              </p:cNvSpPr>
              <p:nvPr/>
            </p:nvSpPr>
            <p:spPr bwMode="auto">
              <a:xfrm>
                <a:off x="1688897" y="2147078"/>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699" name="Line 60"/>
              <p:cNvSpPr>
                <a:spLocks noChangeShapeType="1"/>
              </p:cNvSpPr>
              <p:nvPr/>
            </p:nvSpPr>
            <p:spPr bwMode="auto">
              <a:xfrm flipV="1">
                <a:off x="1354347" y="2130725"/>
                <a:ext cx="232912" cy="948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grpSp>
        <p:nvGrpSpPr>
          <p:cNvPr id="112700" name="Group 185"/>
          <p:cNvGrpSpPr>
            <a:grpSpLocks/>
          </p:cNvGrpSpPr>
          <p:nvPr/>
        </p:nvGrpSpPr>
        <p:grpSpPr bwMode="auto">
          <a:xfrm>
            <a:off x="2559050" y="2805113"/>
            <a:ext cx="1000125" cy="677862"/>
            <a:chOff x="2490158" y="3581400"/>
            <a:chExt cx="1000665" cy="677174"/>
          </a:xfrm>
        </p:grpSpPr>
        <p:sp>
          <p:nvSpPr>
            <p:cNvPr id="112701" name="AutoShape 131"/>
            <p:cNvSpPr>
              <a:spLocks noChangeArrowheads="1"/>
            </p:cNvSpPr>
            <p:nvPr/>
          </p:nvSpPr>
          <p:spPr bwMode="auto">
            <a:xfrm flipH="1">
              <a:off x="2490158" y="3581400"/>
              <a:ext cx="1000665" cy="677174"/>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grpSp>
          <p:nvGrpSpPr>
            <p:cNvPr id="112702" name="Group 179"/>
            <p:cNvGrpSpPr>
              <a:grpSpLocks/>
            </p:cNvGrpSpPr>
            <p:nvPr/>
          </p:nvGrpSpPr>
          <p:grpSpPr bwMode="auto">
            <a:xfrm>
              <a:off x="2667303" y="3671907"/>
              <a:ext cx="550864" cy="433697"/>
              <a:chOff x="2141091" y="2170911"/>
              <a:chExt cx="550864" cy="433697"/>
            </a:xfrm>
          </p:grpSpPr>
          <p:sp>
            <p:nvSpPr>
              <p:cNvPr id="112703" name="Oval 64"/>
              <p:cNvSpPr>
                <a:spLocks noChangeArrowheads="1"/>
              </p:cNvSpPr>
              <p:nvPr/>
            </p:nvSpPr>
            <p:spPr bwMode="auto">
              <a:xfrm>
                <a:off x="2141091" y="2406699"/>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04" name="Oval 65"/>
              <p:cNvSpPr>
                <a:spLocks noChangeArrowheads="1"/>
              </p:cNvSpPr>
              <p:nvPr/>
            </p:nvSpPr>
            <p:spPr bwMode="auto">
              <a:xfrm>
                <a:off x="2370617" y="2505654"/>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05" name="Oval 66"/>
              <p:cNvSpPr>
                <a:spLocks noChangeArrowheads="1"/>
              </p:cNvSpPr>
              <p:nvPr/>
            </p:nvSpPr>
            <p:spPr bwMode="auto">
              <a:xfrm>
                <a:off x="2370617" y="2307745"/>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06" name="Oval 67"/>
              <p:cNvSpPr>
                <a:spLocks noChangeArrowheads="1"/>
              </p:cNvSpPr>
              <p:nvPr/>
            </p:nvSpPr>
            <p:spPr bwMode="auto">
              <a:xfrm>
                <a:off x="2600144" y="2406699"/>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07" name="Line 68"/>
              <p:cNvSpPr>
                <a:spLocks noChangeShapeType="1"/>
              </p:cNvSpPr>
              <p:nvPr/>
            </p:nvSpPr>
            <p:spPr bwMode="auto">
              <a:xfrm flipV="1">
                <a:off x="2232902" y="2357222"/>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08" name="Line 69"/>
              <p:cNvSpPr>
                <a:spLocks noChangeShapeType="1"/>
              </p:cNvSpPr>
              <p:nvPr/>
            </p:nvSpPr>
            <p:spPr bwMode="auto">
              <a:xfrm>
                <a:off x="2232902" y="2505654"/>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09" name="Line 70"/>
              <p:cNvSpPr>
                <a:spLocks noChangeShapeType="1"/>
              </p:cNvSpPr>
              <p:nvPr/>
            </p:nvSpPr>
            <p:spPr bwMode="auto">
              <a:xfrm>
                <a:off x="2462428" y="2357222"/>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10" name="Line 71"/>
              <p:cNvSpPr>
                <a:spLocks noChangeShapeType="1"/>
              </p:cNvSpPr>
              <p:nvPr/>
            </p:nvSpPr>
            <p:spPr bwMode="auto">
              <a:xfrm flipV="1">
                <a:off x="2462428" y="2505654"/>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11" name="Oval 64"/>
              <p:cNvSpPr>
                <a:spLocks noChangeArrowheads="1"/>
              </p:cNvSpPr>
              <p:nvPr/>
            </p:nvSpPr>
            <p:spPr bwMode="auto">
              <a:xfrm>
                <a:off x="2586789" y="2170911"/>
                <a:ext cx="91811" cy="98954"/>
              </a:xfrm>
              <a:prstGeom prst="ellipse">
                <a:avLst/>
              </a:prstGeom>
              <a:solidFill>
                <a:schemeClr val="accent1"/>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12" name="Line 68"/>
              <p:cNvSpPr>
                <a:spLocks noChangeShapeType="1"/>
              </p:cNvSpPr>
              <p:nvPr/>
            </p:nvSpPr>
            <p:spPr bwMode="auto">
              <a:xfrm flipV="1">
                <a:off x="2454314" y="2259457"/>
                <a:ext cx="137716"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grpSp>
        <p:nvGrpSpPr>
          <p:cNvPr id="112713" name="Group 186"/>
          <p:cNvGrpSpPr>
            <a:grpSpLocks/>
          </p:cNvGrpSpPr>
          <p:nvPr/>
        </p:nvGrpSpPr>
        <p:grpSpPr bwMode="auto">
          <a:xfrm>
            <a:off x="3798888" y="1905000"/>
            <a:ext cx="1557337" cy="677863"/>
            <a:chOff x="3910639" y="3733800"/>
            <a:chExt cx="1558507" cy="677174"/>
          </a:xfrm>
        </p:grpSpPr>
        <p:sp>
          <p:nvSpPr>
            <p:cNvPr id="112714" name="AutoShape 131"/>
            <p:cNvSpPr>
              <a:spLocks noChangeArrowheads="1"/>
            </p:cNvSpPr>
            <p:nvPr/>
          </p:nvSpPr>
          <p:spPr bwMode="auto">
            <a:xfrm flipH="1">
              <a:off x="3910639" y="3733800"/>
              <a:ext cx="1558507" cy="677174"/>
            </a:xfrm>
            <a:prstGeom prst="cloudCallout">
              <a:avLst>
                <a:gd name="adj1" fmla="val 54449"/>
                <a:gd name="adj2" fmla="val -61296"/>
              </a:avLst>
            </a:prstGeom>
            <a:solidFill>
              <a:schemeClr val="bg1"/>
            </a:solidFill>
            <a:ln w="12700">
              <a:solidFill>
                <a:schemeClr val="tx1"/>
              </a:solidFill>
              <a:round/>
              <a:headEnd/>
              <a:tailEnd/>
            </a:ln>
          </p:spPr>
          <p:txBody>
            <a:bodyPr wrap="none" anchor="ctr"/>
            <a:lstStyle/>
            <a:p>
              <a:endParaRPr lang="en-CA" sz="1800">
                <a:latin typeface="Arial" pitchFamily="34" charset="0"/>
              </a:endParaRPr>
            </a:p>
          </p:txBody>
        </p:sp>
        <p:grpSp>
          <p:nvGrpSpPr>
            <p:cNvPr id="112715" name="Group 180"/>
            <p:cNvGrpSpPr>
              <a:grpSpLocks/>
            </p:cNvGrpSpPr>
            <p:nvPr/>
          </p:nvGrpSpPr>
          <p:grpSpPr bwMode="auto">
            <a:xfrm>
              <a:off x="4174288" y="3876575"/>
              <a:ext cx="1035380" cy="330180"/>
              <a:chOff x="3190877" y="2194424"/>
              <a:chExt cx="1035380" cy="330180"/>
            </a:xfrm>
          </p:grpSpPr>
          <p:sp>
            <p:nvSpPr>
              <p:cNvPr id="112716" name="Oval 73"/>
              <p:cNvSpPr>
                <a:spLocks noChangeArrowheads="1"/>
              </p:cNvSpPr>
              <p:nvPr/>
            </p:nvSpPr>
            <p:spPr bwMode="auto">
              <a:xfrm>
                <a:off x="3420131"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17" name="Oval 74"/>
              <p:cNvSpPr>
                <a:spLocks noChangeArrowheads="1"/>
              </p:cNvSpPr>
              <p:nvPr/>
            </p:nvSpPr>
            <p:spPr bwMode="auto">
              <a:xfrm>
                <a:off x="3649385" y="2425650"/>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18" name="Oval 75"/>
              <p:cNvSpPr>
                <a:spLocks noChangeArrowheads="1"/>
              </p:cNvSpPr>
              <p:nvPr/>
            </p:nvSpPr>
            <p:spPr bwMode="auto">
              <a:xfrm>
                <a:off x="3649385" y="2227742"/>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19" name="Oval 76"/>
              <p:cNvSpPr>
                <a:spLocks noChangeArrowheads="1"/>
              </p:cNvSpPr>
              <p:nvPr/>
            </p:nvSpPr>
            <p:spPr bwMode="auto">
              <a:xfrm>
                <a:off x="3878638"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20" name="Oval 77"/>
              <p:cNvSpPr>
                <a:spLocks noChangeArrowheads="1"/>
              </p:cNvSpPr>
              <p:nvPr/>
            </p:nvSpPr>
            <p:spPr bwMode="auto">
              <a:xfrm>
                <a:off x="3190877" y="2326696"/>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21" name="Line 78"/>
              <p:cNvSpPr>
                <a:spLocks noChangeShapeType="1"/>
              </p:cNvSpPr>
              <p:nvPr/>
            </p:nvSpPr>
            <p:spPr bwMode="auto">
              <a:xfrm flipV="1">
                <a:off x="3511832" y="2277219"/>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22" name="Line 79"/>
              <p:cNvSpPr>
                <a:spLocks noChangeShapeType="1"/>
              </p:cNvSpPr>
              <p:nvPr/>
            </p:nvSpPr>
            <p:spPr bwMode="auto">
              <a:xfrm>
                <a:off x="3511832" y="2425650"/>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23" name="Line 80"/>
              <p:cNvSpPr>
                <a:spLocks noChangeShapeType="1"/>
              </p:cNvSpPr>
              <p:nvPr/>
            </p:nvSpPr>
            <p:spPr bwMode="auto">
              <a:xfrm>
                <a:off x="3741086" y="2277219"/>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24" name="Line 81"/>
              <p:cNvSpPr>
                <a:spLocks noChangeShapeType="1"/>
              </p:cNvSpPr>
              <p:nvPr/>
            </p:nvSpPr>
            <p:spPr bwMode="auto">
              <a:xfrm flipV="1">
                <a:off x="3741086" y="2425650"/>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25" name="Line 82"/>
              <p:cNvSpPr>
                <a:spLocks noChangeShapeType="1"/>
              </p:cNvSpPr>
              <p:nvPr/>
            </p:nvSpPr>
            <p:spPr bwMode="auto">
              <a:xfrm>
                <a:off x="3282579" y="2376173"/>
                <a:ext cx="13755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12726" name="Oval 76"/>
              <p:cNvSpPr>
                <a:spLocks noChangeArrowheads="1"/>
              </p:cNvSpPr>
              <p:nvPr/>
            </p:nvSpPr>
            <p:spPr bwMode="auto">
              <a:xfrm>
                <a:off x="4134555" y="2194424"/>
                <a:ext cx="91702" cy="98954"/>
              </a:xfrm>
              <a:prstGeom prst="ellipse">
                <a:avLst/>
              </a:prstGeom>
              <a:solidFill>
                <a:schemeClr val="hlink"/>
              </a:solidFill>
              <a:ln w="12700">
                <a:solidFill>
                  <a:schemeClr val="tx1"/>
                </a:solidFill>
                <a:round/>
                <a:headEnd/>
                <a:tailEnd/>
              </a:ln>
            </p:spPr>
            <p:txBody>
              <a:bodyPr wrap="none" anchor="ctr"/>
              <a:lstStyle/>
              <a:p>
                <a:pPr algn="l"/>
                <a:endParaRPr lang="en-CA" sz="1800">
                  <a:latin typeface="Arial" pitchFamily="34" charset="0"/>
                </a:endParaRPr>
              </a:p>
            </p:txBody>
          </p:sp>
          <p:sp>
            <p:nvSpPr>
              <p:cNvPr id="112727" name="Line 81"/>
              <p:cNvSpPr>
                <a:spLocks noChangeShapeType="1"/>
              </p:cNvSpPr>
              <p:nvPr/>
            </p:nvSpPr>
            <p:spPr bwMode="auto">
              <a:xfrm flipV="1">
                <a:off x="3997003" y="2293378"/>
                <a:ext cx="137552" cy="4947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sp>
        <p:nvSpPr>
          <p:cNvPr id="112728" name="AutoShape 83"/>
          <p:cNvSpPr>
            <a:spLocks noChangeArrowheads="1"/>
          </p:cNvSpPr>
          <p:nvPr/>
        </p:nvSpPr>
        <p:spPr bwMode="auto">
          <a:xfrm rot="-5400000">
            <a:off x="5432425" y="2314575"/>
            <a:ext cx="992188" cy="503238"/>
          </a:xfrm>
          <a:prstGeom prst="downArrow">
            <a:avLst>
              <a:gd name="adj1" fmla="val 47296"/>
              <a:gd name="adj2" fmla="val 67236"/>
            </a:avLst>
          </a:prstGeom>
          <a:solidFill>
            <a:schemeClr val="bg1"/>
          </a:solidFill>
          <a:ln w="28575">
            <a:solidFill>
              <a:schemeClr val="tx1"/>
            </a:solidFill>
            <a:miter lim="800000"/>
            <a:headEnd/>
            <a:tailEnd/>
          </a:ln>
        </p:spPr>
        <p:txBody>
          <a:bodyPr wrap="none" anchor="ctr"/>
          <a:lstStyle/>
          <a:p>
            <a:pPr algn="l"/>
            <a:endParaRPr lang="en-CA" sz="1800">
              <a:latin typeface="Arial" pitchFamily="34" charset="0"/>
            </a:endParaRPr>
          </a:p>
        </p:txBody>
      </p:sp>
      <p:sp>
        <p:nvSpPr>
          <p:cNvPr id="112729" name="Line 9"/>
          <p:cNvSpPr>
            <a:spLocks noChangeShapeType="1"/>
          </p:cNvSpPr>
          <p:nvPr/>
        </p:nvSpPr>
        <p:spPr bwMode="auto">
          <a:xfrm>
            <a:off x="3090863" y="1866900"/>
            <a:ext cx="381000"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12730" name="Line 11"/>
          <p:cNvSpPr>
            <a:spLocks noChangeShapeType="1"/>
          </p:cNvSpPr>
          <p:nvPr/>
        </p:nvSpPr>
        <p:spPr bwMode="auto">
          <a:xfrm>
            <a:off x="2527300" y="2260600"/>
            <a:ext cx="112713" cy="4143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12731" name="Line 12"/>
          <p:cNvSpPr>
            <a:spLocks noChangeShapeType="1"/>
          </p:cNvSpPr>
          <p:nvPr/>
        </p:nvSpPr>
        <p:spPr bwMode="auto">
          <a:xfrm flipV="1">
            <a:off x="3416300" y="2409825"/>
            <a:ext cx="436563" cy="4111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12732" name="Line 13"/>
          <p:cNvSpPr>
            <a:spLocks noChangeShapeType="1"/>
          </p:cNvSpPr>
          <p:nvPr/>
        </p:nvSpPr>
        <p:spPr bwMode="auto">
          <a:xfrm>
            <a:off x="3103563" y="1681163"/>
            <a:ext cx="381000" cy="2286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A"/>
          </a:p>
        </p:txBody>
      </p:sp>
      <p:sp>
        <p:nvSpPr>
          <p:cNvPr id="112733" name="Line 14"/>
          <p:cNvSpPr>
            <a:spLocks noChangeShapeType="1"/>
          </p:cNvSpPr>
          <p:nvPr/>
        </p:nvSpPr>
        <p:spPr bwMode="auto">
          <a:xfrm>
            <a:off x="2751138" y="2241550"/>
            <a:ext cx="69850" cy="346075"/>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A"/>
          </a:p>
        </p:txBody>
      </p:sp>
      <p:sp>
        <p:nvSpPr>
          <p:cNvPr id="112734" name="Line 17"/>
          <p:cNvSpPr>
            <a:spLocks noChangeShapeType="1"/>
          </p:cNvSpPr>
          <p:nvPr/>
        </p:nvSpPr>
        <p:spPr bwMode="auto">
          <a:xfrm flipV="1">
            <a:off x="3494088" y="2511425"/>
            <a:ext cx="488950" cy="430213"/>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A"/>
          </a:p>
        </p:txBody>
      </p:sp>
      <p:sp>
        <p:nvSpPr>
          <p:cNvPr id="158" name="Footer Placeholder 3"/>
          <p:cNvSpPr txBox="1">
            <a:spLocks noGrp="1"/>
          </p:cNvSpPr>
          <p:nvPr/>
        </p:nvSpPr>
        <p:spPr bwMode="auto">
          <a:xfrm>
            <a:off x="3124200" y="6245225"/>
            <a:ext cx="2895600" cy="476250"/>
          </a:xfrm>
          <a:prstGeom prst="rect">
            <a:avLst/>
          </a:prstGeom>
          <a:noFill/>
          <a:ln>
            <a:miter lim="800000"/>
            <a:headEnd/>
            <a:tailEnd/>
          </a:ln>
        </p:spPr>
        <p:txBody>
          <a:bodyPr/>
          <a:lstStyle/>
          <a:p>
            <a:pPr>
              <a:defRPr/>
            </a:pPr>
            <a:endParaRPr lang="en-US" sz="1400" dirty="0">
              <a:latin typeface="+mn-lt"/>
              <a:ea typeface="+mn-ea"/>
            </a:endParaRPr>
          </a:p>
        </p:txBody>
      </p:sp>
      <p:sp>
        <p:nvSpPr>
          <p:cNvPr id="159"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22B9CEB2-4FBE-4E11-A8FA-2771118FF1B3}" type="slidenum">
              <a:rPr lang="en-US" sz="1400">
                <a:latin typeface="+mn-lt"/>
                <a:ea typeface="+mn-ea"/>
              </a:rPr>
              <a:pPr algn="r">
                <a:defRPr/>
              </a:pPr>
              <a:t>8</a:t>
            </a:fld>
            <a:endParaRPr lang="en-US" sz="1400">
              <a:latin typeface="+mn-lt"/>
              <a:ea typeface="+mn-ea"/>
            </a:endParaRPr>
          </a:p>
        </p:txBody>
      </p:sp>
      <p:sp>
        <p:nvSpPr>
          <p:cNvPr id="160" name="Date Placeholder 5"/>
          <p:cNvSpPr txBox="1">
            <a:spLocks noGrp="1"/>
          </p:cNvSpPr>
          <p:nvPr/>
        </p:nvSpPr>
        <p:spPr bwMode="auto">
          <a:xfrm>
            <a:off x="457200" y="6245225"/>
            <a:ext cx="2133600" cy="476250"/>
          </a:xfrm>
          <a:prstGeom prst="rect">
            <a:avLst/>
          </a:prstGeom>
          <a:noFill/>
          <a:ln>
            <a:miter lim="800000"/>
            <a:headEnd/>
            <a:tailEnd/>
          </a:ln>
        </p:spPr>
        <p:txBody>
          <a:bodyPr/>
          <a:lstStyle/>
          <a:p>
            <a:pPr algn="l">
              <a:defRPr/>
            </a:pPr>
            <a:endParaRPr lang="en-US" sz="1400" dirty="0">
              <a:latin typeface="+mn-lt"/>
              <a:ea typeface="+mn-ea"/>
            </a:endParaRPr>
          </a:p>
        </p:txBody>
      </p:sp>
      <p:grpSp>
        <p:nvGrpSpPr>
          <p:cNvPr id="98" name="Group 97"/>
          <p:cNvGrpSpPr/>
          <p:nvPr/>
        </p:nvGrpSpPr>
        <p:grpSpPr>
          <a:xfrm>
            <a:off x="6950281" y="3735388"/>
            <a:ext cx="2033241" cy="2353305"/>
            <a:chOff x="5931732" y="2693467"/>
            <a:chExt cx="2033241" cy="2353305"/>
          </a:xfrm>
        </p:grpSpPr>
        <p:pic>
          <p:nvPicPr>
            <p:cNvPr id="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1732" y="2693467"/>
              <a:ext cx="2033241" cy="200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6020854" y="4738995"/>
              <a:ext cx="1854995" cy="307777"/>
            </a:xfrm>
            <a:prstGeom prst="rect">
              <a:avLst/>
            </a:prstGeom>
            <a:noFill/>
          </p:spPr>
          <p:txBody>
            <a:bodyPr wrap="none" rtlCol="0">
              <a:spAutoFit/>
            </a:bodyPr>
            <a:lstStyle/>
            <a:p>
              <a:r>
                <a:rPr lang="en-CA" sz="1400" dirty="0" err="1"/>
                <a:t>Indor</a:t>
              </a:r>
              <a:r>
                <a:rPr lang="en-CA" sz="1400" dirty="0"/>
                <a:t> sensor network</a:t>
              </a:r>
            </a:p>
          </p:txBody>
        </p:sp>
      </p:grpSp>
      <p:sp>
        <p:nvSpPr>
          <p:cNvPr id="4" name="Slide Number Placeholder 3"/>
          <p:cNvSpPr>
            <a:spLocks noGrp="1"/>
          </p:cNvSpPr>
          <p:nvPr>
            <p:ph type="sldNum" sz="quarter" idx="11"/>
          </p:nvPr>
        </p:nvSpPr>
        <p:spPr/>
        <p:txBody>
          <a:bodyPr/>
          <a:lstStyle/>
          <a:p>
            <a:pPr>
              <a:defRPr/>
            </a:pPr>
            <a:fld id="{5ABC542F-C8C5-48B3-BC1F-473E2E0E22AB}" type="slidenum">
              <a:rPr lang="en-US" smtClean="0"/>
              <a:pPr>
                <a:defRPr/>
              </a:pPr>
              <a:t>8</a:t>
            </a:fld>
            <a:endParaRPr lang="en-US"/>
          </a:p>
        </p:txBody>
      </p:sp>
      <p:sp>
        <p:nvSpPr>
          <p:cNvPr id="5" name="Date Placeholder 4"/>
          <p:cNvSpPr>
            <a:spLocks noGrp="1"/>
          </p:cNvSpPr>
          <p:nvPr>
            <p:ph type="dt" sz="half" idx="12"/>
          </p:nvPr>
        </p:nvSpPr>
        <p:spPr/>
        <p:txBody>
          <a:bodyPr/>
          <a:lstStyle/>
          <a:p>
            <a:pPr>
              <a:defRPr/>
            </a:pPr>
            <a:r>
              <a:rPr lang="fr-FR"/>
              <a:t>IFT608 / IFT 702</a:t>
            </a:r>
            <a:endParaRPr lang="en-US"/>
          </a:p>
        </p:txBody>
      </p:sp>
      <p:sp>
        <p:nvSpPr>
          <p:cNvPr id="6" name="Footer Placeholder 5"/>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143543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5BA4143-4C56-47BB-B972-03C8B6EC88AC}" type="slidenum">
              <a:rPr lang="en-US"/>
              <a:pPr>
                <a:defRPr/>
              </a:pPr>
              <a:t>9</a:t>
            </a:fld>
            <a:endParaRPr lang="en-US"/>
          </a:p>
        </p:txBody>
      </p:sp>
      <p:sp>
        <p:nvSpPr>
          <p:cNvPr id="3077" name="Rectangle 2"/>
          <p:cNvSpPr>
            <a:spLocks noGrp="1" noChangeArrowheads="1"/>
          </p:cNvSpPr>
          <p:nvPr>
            <p:ph type="title"/>
          </p:nvPr>
        </p:nvSpPr>
        <p:spPr>
          <a:xfrm>
            <a:off x="261737" y="114801"/>
            <a:ext cx="8683625" cy="710235"/>
          </a:xfrm>
        </p:spPr>
        <p:txBody>
          <a:bodyPr/>
          <a:lstStyle/>
          <a:p>
            <a:pPr algn="l"/>
            <a:r>
              <a:rPr lang="fr-CA" sz="2800" dirty="0" err="1"/>
              <a:t>Distributed</a:t>
            </a:r>
            <a:r>
              <a:rPr lang="fr-CA" sz="2800" dirty="0"/>
              <a:t> CSP</a:t>
            </a:r>
            <a:endParaRPr lang="it-IT" sz="2800" dirty="0"/>
          </a:p>
        </p:txBody>
      </p:sp>
      <p:sp>
        <p:nvSpPr>
          <p:cNvPr id="3078" name="Rectangle 3"/>
          <p:cNvSpPr>
            <a:spLocks noGrp="1" noChangeArrowheads="1"/>
          </p:cNvSpPr>
          <p:nvPr>
            <p:ph type="body" idx="1"/>
          </p:nvPr>
        </p:nvSpPr>
        <p:spPr>
          <a:xfrm>
            <a:off x="227014" y="1244601"/>
            <a:ext cx="4669078" cy="4727936"/>
          </a:xfrm>
        </p:spPr>
        <p:txBody>
          <a:bodyPr/>
          <a:lstStyle/>
          <a:p>
            <a:pPr>
              <a:defRPr/>
            </a:pPr>
            <a:r>
              <a:rPr lang="fr-CA" sz="1800" dirty="0"/>
              <a:t>Une généralisation à plusieurs agents de </a:t>
            </a:r>
            <a:r>
              <a:rPr lang="fr-CA" sz="1800" dirty="0" err="1"/>
              <a:t>backtracking-search</a:t>
            </a:r>
            <a:r>
              <a:rPr lang="fr-CA" sz="1800" dirty="0"/>
              <a:t> pour CSP (IFT615)</a:t>
            </a:r>
          </a:p>
          <a:p>
            <a:pPr>
              <a:defRPr/>
            </a:pPr>
            <a:endParaRPr lang="fr-CA" sz="1800" dirty="0"/>
          </a:p>
          <a:p>
            <a:pPr>
              <a:defRPr/>
            </a:pPr>
            <a:r>
              <a:rPr lang="fr-CA" sz="1800" dirty="0"/>
              <a:t>Pour des problèmes de planification coopérative</a:t>
            </a:r>
          </a:p>
          <a:p>
            <a:pPr lvl="1">
              <a:defRPr/>
            </a:pPr>
            <a:r>
              <a:rPr lang="fr-CA" sz="1800" dirty="0"/>
              <a:t>Exemple: Réseau de capteurs distribués (</a:t>
            </a:r>
            <a:r>
              <a:rPr lang="fr-CA" sz="1800" dirty="0" err="1"/>
              <a:t>SensorDCSP</a:t>
            </a:r>
            <a:r>
              <a:rPr lang="fr-CA" sz="1800" dirty="0"/>
              <a:t>)</a:t>
            </a:r>
          </a:p>
          <a:p>
            <a:pPr marL="514350" lvl="1" indent="0">
              <a:buNone/>
              <a:defRPr/>
            </a:pPr>
            <a:endParaRPr lang="fr-CA" sz="1800" dirty="0"/>
          </a:p>
          <a:p>
            <a:pPr lvl="1">
              <a:defRPr/>
            </a:pPr>
            <a:endParaRPr lang="fr-CA" sz="1800" dirty="0"/>
          </a:p>
          <a:p>
            <a:pPr>
              <a:defRPr/>
            </a:pPr>
            <a:r>
              <a:rPr lang="fr-CA" sz="1800" dirty="0">
                <a:solidFill>
                  <a:schemeClr val="accent5">
                    <a:lumMod val="50000"/>
                  </a:schemeClr>
                </a:solidFill>
              </a:rPr>
              <a:t>Chapitre 1 de [</a:t>
            </a:r>
            <a:r>
              <a:rPr lang="fr-CA" sz="1800" dirty="0" err="1">
                <a:solidFill>
                  <a:schemeClr val="accent5">
                    <a:lumMod val="50000"/>
                  </a:schemeClr>
                </a:solidFill>
              </a:rPr>
              <a:t>Shoam</a:t>
            </a:r>
            <a:r>
              <a:rPr lang="fr-CA" sz="1800" dirty="0">
                <a:solidFill>
                  <a:schemeClr val="accent5">
                    <a:lumMod val="50000"/>
                  </a:schemeClr>
                </a:solidFill>
              </a:rPr>
              <a:t> et </a:t>
            </a:r>
            <a:r>
              <a:rPr lang="fr-CA" sz="1800" dirty="0" err="1">
                <a:solidFill>
                  <a:schemeClr val="accent5">
                    <a:lumMod val="50000"/>
                  </a:schemeClr>
                </a:solidFill>
              </a:rPr>
              <a:t>Leyton</a:t>
            </a:r>
            <a:r>
              <a:rPr lang="fr-CA" sz="1800" dirty="0">
                <a:solidFill>
                  <a:schemeClr val="accent5">
                    <a:lumMod val="50000"/>
                  </a:schemeClr>
                </a:solidFill>
              </a:rPr>
              <a:t>-Brown]</a:t>
            </a:r>
          </a:p>
          <a:p>
            <a:pPr lvl="1">
              <a:defRPr/>
            </a:pPr>
            <a:endParaRPr lang="fr-CA" sz="1800" dirty="0"/>
          </a:p>
        </p:txBody>
      </p:sp>
      <p:grpSp>
        <p:nvGrpSpPr>
          <p:cNvPr id="3" name="Group 2"/>
          <p:cNvGrpSpPr/>
          <p:nvPr/>
        </p:nvGrpSpPr>
        <p:grpSpPr>
          <a:xfrm>
            <a:off x="6112517" y="427397"/>
            <a:ext cx="2488437" cy="1710854"/>
            <a:chOff x="5660139" y="623204"/>
            <a:chExt cx="3057525" cy="219758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139" y="658616"/>
              <a:ext cx="3057525"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N00361_"/>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5194" y="623204"/>
              <a:ext cx="383009" cy="4704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N00361_"/>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36239" y="658616"/>
              <a:ext cx="356794" cy="4382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N00361_"/>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97398" y="2098841"/>
              <a:ext cx="383009" cy="47043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6329829" y="2289164"/>
            <a:ext cx="2093843" cy="307777"/>
          </a:xfrm>
          <a:prstGeom prst="rect">
            <a:avLst/>
          </a:prstGeom>
          <a:noFill/>
        </p:spPr>
        <p:txBody>
          <a:bodyPr wrap="none" rtlCol="0">
            <a:spAutoFit/>
          </a:bodyPr>
          <a:lstStyle/>
          <a:p>
            <a:r>
              <a:rPr lang="en-CA" sz="1400" dirty="0"/>
              <a:t>Outdoor sensor network</a:t>
            </a:r>
          </a:p>
        </p:txBody>
      </p:sp>
      <p:grpSp>
        <p:nvGrpSpPr>
          <p:cNvPr id="2" name="Group 1"/>
          <p:cNvGrpSpPr/>
          <p:nvPr/>
        </p:nvGrpSpPr>
        <p:grpSpPr>
          <a:xfrm>
            <a:off x="5931732" y="2693467"/>
            <a:ext cx="2033241" cy="2353305"/>
            <a:chOff x="5931732" y="2693467"/>
            <a:chExt cx="2033241" cy="2353305"/>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732" y="2693467"/>
              <a:ext cx="2033241" cy="200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020854" y="4738995"/>
              <a:ext cx="1854995" cy="307777"/>
            </a:xfrm>
            <a:prstGeom prst="rect">
              <a:avLst/>
            </a:prstGeom>
            <a:noFill/>
          </p:spPr>
          <p:txBody>
            <a:bodyPr wrap="none" rtlCol="0">
              <a:spAutoFit/>
            </a:bodyPr>
            <a:lstStyle/>
            <a:p>
              <a:r>
                <a:rPr lang="en-CA" sz="1400" dirty="0" err="1"/>
                <a:t>Indor</a:t>
              </a:r>
              <a:r>
                <a:rPr lang="en-CA" sz="1400" dirty="0"/>
                <a:t> sensor network</a:t>
              </a:r>
            </a:p>
          </p:txBody>
        </p:sp>
      </p:grpSp>
      <p:sp>
        <p:nvSpPr>
          <p:cNvPr id="8" name="Date Placeholder 7"/>
          <p:cNvSpPr>
            <a:spLocks noGrp="1"/>
          </p:cNvSpPr>
          <p:nvPr>
            <p:ph type="dt" sz="half" idx="12"/>
          </p:nvPr>
        </p:nvSpPr>
        <p:spPr/>
        <p:txBody>
          <a:bodyPr/>
          <a:lstStyle/>
          <a:p>
            <a:pPr>
              <a:defRPr/>
            </a:pPr>
            <a:r>
              <a:rPr lang="fr-FR"/>
              <a:t>IFT608 / IFT 702</a:t>
            </a:r>
            <a:endParaRPr lang="en-US"/>
          </a:p>
        </p:txBody>
      </p:sp>
      <p:sp>
        <p:nvSpPr>
          <p:cNvPr id="9" name="Footer Placeholder 8"/>
          <p:cNvSpPr>
            <a:spLocks noGrp="1"/>
          </p:cNvSpPr>
          <p:nvPr>
            <p:ph type="ftr" sz="quarter" idx="10"/>
          </p:nvPr>
        </p:nvSpPr>
        <p:spPr/>
        <p:txBody>
          <a:bodyPr/>
          <a:lstStyle/>
          <a:p>
            <a:pPr>
              <a:defRPr/>
            </a:pPr>
            <a:r>
              <a:rPr lang="en-US"/>
              <a:t>Planification multi-agents</a:t>
            </a:r>
          </a:p>
        </p:txBody>
      </p:sp>
    </p:spTree>
    <p:extLst>
      <p:ext uri="{BB962C8B-B14F-4D97-AF65-F5344CB8AC3E}">
        <p14:creationId xmlns:p14="http://schemas.microsoft.com/office/powerpoint/2010/main" val="2961015518"/>
      </p:ext>
    </p:extLst>
  </p:cSld>
  <p:clrMapOvr>
    <a:masterClrMapping/>
  </p:clrMapOvr>
</p:sld>
</file>

<file path=ppt/theme/theme1.xml><?xml version="1.0" encoding="utf-8"?>
<a:theme xmlns:a="http://schemas.openxmlformats.org/drawingml/2006/main" name="cmsc722">
  <a:themeElements>
    <a:clrScheme name="cmsc7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cmsc722">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msc7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sc72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sc72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sc72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sc72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sc72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sc7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2e7b51-f1ff-4309-a706-b6eb75fbbce0">
      <Terms xmlns="http://schemas.microsoft.com/office/infopath/2007/PartnerControls"/>
    </lcf76f155ced4ddcb4097134ff3c332f>
    <TaxCatchAll xmlns="e1fec209-7cf4-479f-825c-1adcc9fe39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834EDA5B116A4BBED7B1FF9E6A11F9" ma:contentTypeVersion="14" ma:contentTypeDescription="Crée un document." ma:contentTypeScope="" ma:versionID="1bedc9a17685a9f1bf6ed63b788c56b5">
  <xsd:schema xmlns:xsd="http://www.w3.org/2001/XMLSchema" xmlns:xs="http://www.w3.org/2001/XMLSchema" xmlns:p="http://schemas.microsoft.com/office/2006/metadata/properties" xmlns:ns2="a52e7b51-f1ff-4309-a706-b6eb75fbbce0" xmlns:ns3="e1fec209-7cf4-479f-825c-1adcc9fe396d" targetNamespace="http://schemas.microsoft.com/office/2006/metadata/properties" ma:root="true" ma:fieldsID="190e884377abbaf5f1ab07fb777c269b" ns2:_="" ns3:_="">
    <xsd:import namespace="a52e7b51-f1ff-4309-a706-b6eb75fbbce0"/>
    <xsd:import namespace="e1fec209-7cf4-479f-825c-1adcc9fe39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2e7b51-f1ff-4309-a706-b6eb75fbb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fec209-7cf4-479f-825c-1adcc9fe396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8d5d1917-7822-412a-8d1b-4f2b20d11d80}" ma:internalName="TaxCatchAll" ma:showField="CatchAllData" ma:web="e1fec209-7cf4-479f-825c-1adcc9fe39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B146E8-5231-4B09-8FE4-30898A08F11B}">
  <ds:schemaRefs>
    <ds:schemaRef ds:uri="http://schemas.microsoft.com/office/2006/metadata/properties"/>
    <ds:schemaRef ds:uri="http://schemas.microsoft.com/office/infopath/2007/PartnerControls"/>
    <ds:schemaRef ds:uri="a52e7b51-f1ff-4309-a706-b6eb75fbbce0"/>
    <ds:schemaRef ds:uri="e1fec209-7cf4-479f-825c-1adcc9fe396d"/>
  </ds:schemaRefs>
</ds:datastoreItem>
</file>

<file path=customXml/itemProps2.xml><?xml version="1.0" encoding="utf-8"?>
<ds:datastoreItem xmlns:ds="http://schemas.openxmlformats.org/officeDocument/2006/customXml" ds:itemID="{C13DF5C3-4303-488B-9A25-75D4858ED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2e7b51-f1ff-4309-a706-b6eb75fbbce0"/>
    <ds:schemaRef ds:uri="e1fec209-7cf4-479f-825c-1adcc9fe3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D1412B-5F5A-40F9-98C8-EAD91F7221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0janus:Users:nau:Naufiles:Education:722:slides:cmsc722.pot</Template>
  <TotalTime>12407</TotalTime>
  <Pages>32</Pages>
  <Words>2251</Words>
  <Application>Microsoft Office PowerPoint</Application>
  <PresentationFormat>Letter Paper (8.5x11 in)</PresentationFormat>
  <Paragraphs>306</Paragraphs>
  <Slides>21</Slides>
  <Notes>17</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Helvetica</vt:lpstr>
      <vt:lpstr>Monotype Sorts</vt:lpstr>
      <vt:lpstr>Times New Roman</vt:lpstr>
      <vt:lpstr>cmsc722</vt:lpstr>
      <vt:lpstr>1_Custom Design</vt:lpstr>
      <vt:lpstr>Custom Design</vt:lpstr>
      <vt:lpstr>IFT 608 / IFT 702  Planification en intelligence artificielle    Planification multi-agents</vt:lpstr>
      <vt:lpstr>Sujets couverts</vt:lpstr>
      <vt:lpstr>Types de problèmes</vt:lpstr>
      <vt:lpstr>Planification multi-agents</vt:lpstr>
      <vt:lpstr>Planification CoopératiVE</vt:lpstr>
      <vt:lpstr>Planification coopérative centralisée</vt:lpstr>
      <vt:lpstr>Planification coopérative décentralisée avec fusion de plans</vt:lpstr>
      <vt:lpstr>Planification complètement  décentralisée</vt:lpstr>
      <vt:lpstr>Distributed CSP</vt:lpstr>
      <vt:lpstr>Sensor DCSP  - Enoncé du problème</vt:lpstr>
      <vt:lpstr>Rappel IFT615 – Problème CSP</vt:lpstr>
      <vt:lpstr>Rappel IFT615 - Exemple : Colorier une carte</vt:lpstr>
      <vt:lpstr>Rappel IFT615 - Backtracking search</vt:lpstr>
      <vt:lpstr>DCSP</vt:lpstr>
      <vt:lpstr>Planification adversariale</vt:lpstr>
      <vt:lpstr>Concepts basiques</vt:lpstr>
      <vt:lpstr>Théorie des jeux</vt:lpstr>
      <vt:lpstr>Équilibre de Nash</vt:lpstr>
      <vt:lpstr>Approches algorithmiques en général</vt:lpstr>
      <vt:lpstr>Résumé</vt:lpstr>
      <vt:lpstr>Articles suggérés</vt:lpstr>
    </vt:vector>
  </TitlesOfParts>
  <Company>Université de Sherbrooke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IFT615 - Alpha-Beta Prunning</dc:title>
  <dc:creator>Froduald Kabanza</dc:creator>
  <cp:lastModifiedBy>Froduald Kabanza</cp:lastModifiedBy>
  <cp:revision>1756</cp:revision>
  <cp:lastPrinted>2003-01-28T21:49:27Z</cp:lastPrinted>
  <dcterms:created xsi:type="dcterms:W3CDTF">1998-07-21T13:11:18Z</dcterms:created>
  <dcterms:modified xsi:type="dcterms:W3CDTF">2023-04-06T14:30:00Z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0x0101004E834EDA5B116A4BBED7B1FF9E6A11F9</vt:lpwstr>
  </property>
  <property fmtid="{D5CDD505-2E9C-101B-9397-08002B2CF9AE}" pid="3" name="MediaServiceImageTags">
    <vt:lpwstr/>
  </property>
</Properties>
</file>