
<file path=[Content_Types].xml><?xml version="1.0" encoding="utf-8"?>
<Types xmlns="http://schemas.openxmlformats.org/package/2006/content-types">
  <Default Extension="avi" ContentType="video/x-msvideo"/>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Lst>
  <p:notesMasterIdLst>
    <p:notesMasterId r:id="rId16"/>
  </p:notesMasterIdLst>
  <p:sldIdLst>
    <p:sldId id="256" r:id="rId4"/>
    <p:sldId id="258" r:id="rId5"/>
    <p:sldId id="281" r:id="rId6"/>
    <p:sldId id="282" r:id="rId7"/>
    <p:sldId id="264" r:id="rId8"/>
    <p:sldId id="289" r:id="rId9"/>
    <p:sldId id="259" r:id="rId10"/>
    <p:sldId id="283" r:id="rId11"/>
    <p:sldId id="260" r:id="rId12"/>
    <p:sldId id="284" r:id="rId13"/>
    <p:sldId id="287" r:id="rId14"/>
    <p:sldId id="27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294600-2988-492C-B23E-3CF961330ADE}" v="1" dt="2023-03-08T22:06:52.7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35" autoAdjust="0"/>
  </p:normalViewPr>
  <p:slideViewPr>
    <p:cSldViewPr>
      <p:cViewPr varScale="1">
        <p:scale>
          <a:sx n="77" d="100"/>
          <a:sy n="77" d="100"/>
        </p:scale>
        <p:origin x="206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1.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oduald Kabanza" userId="edf393d0-642b-4b9e-8c75-f62133241689" providerId="ADAL" clId="{2A294600-2988-492C-B23E-3CF961330ADE}"/>
    <pc:docChg chg="undo custSel modSld">
      <pc:chgData name="Froduald Kabanza" userId="edf393d0-642b-4b9e-8c75-f62133241689" providerId="ADAL" clId="{2A294600-2988-492C-B23E-3CF961330ADE}" dt="2023-03-08T22:15:02.425" v="469" actId="20577"/>
      <pc:docMkLst>
        <pc:docMk/>
      </pc:docMkLst>
      <pc:sldChg chg="modSp mod">
        <pc:chgData name="Froduald Kabanza" userId="edf393d0-642b-4b9e-8c75-f62133241689" providerId="ADAL" clId="{2A294600-2988-492C-B23E-3CF961330ADE}" dt="2023-03-08T22:02:35.673" v="28" actId="20577"/>
        <pc:sldMkLst>
          <pc:docMk/>
          <pc:sldMk cId="2570024942" sldId="256"/>
        </pc:sldMkLst>
        <pc:spChg chg="mod">
          <ac:chgData name="Froduald Kabanza" userId="edf393d0-642b-4b9e-8c75-f62133241689" providerId="ADAL" clId="{2A294600-2988-492C-B23E-3CF961330ADE}" dt="2023-03-08T22:02:35.673" v="28" actId="20577"/>
          <ac:spMkLst>
            <pc:docMk/>
            <pc:sldMk cId="2570024942" sldId="256"/>
            <ac:spMk id="5" creationId="{00000000-0000-0000-0000-000000000000}"/>
          </ac:spMkLst>
        </pc:spChg>
        <pc:spChg chg="mod">
          <ac:chgData name="Froduald Kabanza" userId="edf393d0-642b-4b9e-8c75-f62133241689" providerId="ADAL" clId="{2A294600-2988-492C-B23E-3CF961330ADE}" dt="2023-03-08T22:02:23.448" v="15" actId="20577"/>
          <ac:spMkLst>
            <pc:docMk/>
            <pc:sldMk cId="2570024942" sldId="256"/>
            <ac:spMk id="5123" creationId="{00000000-0000-0000-0000-000000000000}"/>
          </ac:spMkLst>
        </pc:spChg>
      </pc:sldChg>
      <pc:sldChg chg="modSp mod">
        <pc:chgData name="Froduald Kabanza" userId="edf393d0-642b-4b9e-8c75-f62133241689" providerId="ADAL" clId="{2A294600-2988-492C-B23E-3CF961330ADE}" dt="2023-03-08T22:03:47.114" v="59" actId="27636"/>
        <pc:sldMkLst>
          <pc:docMk/>
          <pc:sldMk cId="1251089782" sldId="264"/>
        </pc:sldMkLst>
        <pc:spChg chg="mod">
          <ac:chgData name="Froduald Kabanza" userId="edf393d0-642b-4b9e-8c75-f62133241689" providerId="ADAL" clId="{2A294600-2988-492C-B23E-3CF961330ADE}" dt="2023-03-08T22:03:20.520" v="44" actId="1076"/>
          <ac:spMkLst>
            <pc:docMk/>
            <pc:sldMk cId="1251089782" sldId="264"/>
            <ac:spMk id="28" creationId="{00000000-0000-0000-0000-000000000000}"/>
          </ac:spMkLst>
        </pc:spChg>
        <pc:spChg chg="mod">
          <ac:chgData name="Froduald Kabanza" userId="edf393d0-642b-4b9e-8c75-f62133241689" providerId="ADAL" clId="{2A294600-2988-492C-B23E-3CF961330ADE}" dt="2023-03-08T22:03:47.114" v="59" actId="27636"/>
          <ac:spMkLst>
            <pc:docMk/>
            <pc:sldMk cId="1251089782" sldId="264"/>
            <ac:spMk id="12290" creationId="{00000000-0000-0000-0000-000000000000}"/>
          </ac:spMkLst>
        </pc:spChg>
      </pc:sldChg>
      <pc:sldChg chg="modSp mod">
        <pc:chgData name="Froduald Kabanza" userId="edf393d0-642b-4b9e-8c75-f62133241689" providerId="ADAL" clId="{2A294600-2988-492C-B23E-3CF961330ADE}" dt="2023-03-08T22:15:02.425" v="469" actId="20577"/>
        <pc:sldMkLst>
          <pc:docMk/>
          <pc:sldMk cId="1022584341" sldId="276"/>
        </pc:sldMkLst>
        <pc:spChg chg="mod">
          <ac:chgData name="Froduald Kabanza" userId="edf393d0-642b-4b9e-8c75-f62133241689" providerId="ADAL" clId="{2A294600-2988-492C-B23E-3CF961330ADE}" dt="2023-03-08T22:12:46.136" v="354" actId="14100"/>
          <ac:spMkLst>
            <pc:docMk/>
            <pc:sldMk cId="1022584341" sldId="276"/>
            <ac:spMk id="24578" creationId="{00000000-0000-0000-0000-000000000000}"/>
          </ac:spMkLst>
        </pc:spChg>
        <pc:spChg chg="mod">
          <ac:chgData name="Froduald Kabanza" userId="edf393d0-642b-4b9e-8c75-f62133241689" providerId="ADAL" clId="{2A294600-2988-492C-B23E-3CF961330ADE}" dt="2023-03-08T22:15:02.425" v="469" actId="20577"/>
          <ac:spMkLst>
            <pc:docMk/>
            <pc:sldMk cId="1022584341" sldId="276"/>
            <ac:spMk id="24579" creationId="{00000000-0000-0000-0000-000000000000}"/>
          </ac:spMkLst>
        </pc:spChg>
      </pc:sldChg>
      <pc:sldChg chg="modSp mod">
        <pc:chgData name="Froduald Kabanza" userId="edf393d0-642b-4b9e-8c75-f62133241689" providerId="ADAL" clId="{2A294600-2988-492C-B23E-3CF961330ADE}" dt="2023-03-08T22:03:03.328" v="30" actId="20577"/>
        <pc:sldMkLst>
          <pc:docMk/>
          <pc:sldMk cId="2274026154" sldId="282"/>
        </pc:sldMkLst>
        <pc:spChg chg="mod">
          <ac:chgData name="Froduald Kabanza" userId="edf393d0-642b-4b9e-8c75-f62133241689" providerId="ADAL" clId="{2A294600-2988-492C-B23E-3CF961330ADE}" dt="2023-03-08T22:03:03.328" v="30" actId="20577"/>
          <ac:spMkLst>
            <pc:docMk/>
            <pc:sldMk cId="2274026154" sldId="282"/>
            <ac:spMk id="512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A41805-91C2-4159-AFC1-FCDAD62D6F1C}" type="datetimeFigureOut">
              <a:rPr lang="en-CA" smtClean="0"/>
              <a:t>2023-03-08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1ABC67-33F5-4122-9803-EEEB0841A244}" type="slidenum">
              <a:rPr lang="en-CA" smtClean="0"/>
              <a:t>‹#›</a:t>
            </a:fld>
            <a:endParaRPr lang="en-CA"/>
          </a:p>
        </p:txBody>
      </p:sp>
    </p:spTree>
    <p:extLst>
      <p:ext uri="{BB962C8B-B14F-4D97-AF65-F5344CB8AC3E}">
        <p14:creationId xmlns:p14="http://schemas.microsoft.com/office/powerpoint/2010/main" val="2142858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spcBef>
                <a:spcPct val="30000"/>
              </a:spcBef>
              <a:defRPr sz="1200">
                <a:solidFill>
                  <a:schemeClr val="tx1"/>
                </a:solidFill>
                <a:latin typeface="Arial" charset="0"/>
              </a:defRPr>
            </a:lvl1pPr>
            <a:lvl2pPr marL="730171" indent="-280835" defTabSz="914274" eaLnBrk="0" hangingPunct="0">
              <a:spcBef>
                <a:spcPct val="30000"/>
              </a:spcBef>
              <a:defRPr sz="1200">
                <a:solidFill>
                  <a:schemeClr val="tx1"/>
                </a:solidFill>
                <a:latin typeface="Arial" charset="0"/>
              </a:defRPr>
            </a:lvl2pPr>
            <a:lvl3pPr marL="1123340" indent="-224668" defTabSz="914274" eaLnBrk="0" hangingPunct="0">
              <a:spcBef>
                <a:spcPct val="30000"/>
              </a:spcBef>
              <a:defRPr sz="1200">
                <a:solidFill>
                  <a:schemeClr val="tx1"/>
                </a:solidFill>
                <a:latin typeface="Arial" charset="0"/>
              </a:defRPr>
            </a:lvl3pPr>
            <a:lvl4pPr marL="1572677" indent="-224668" defTabSz="914274" eaLnBrk="0" hangingPunct="0">
              <a:spcBef>
                <a:spcPct val="30000"/>
              </a:spcBef>
              <a:defRPr sz="1200">
                <a:solidFill>
                  <a:schemeClr val="tx1"/>
                </a:solidFill>
                <a:latin typeface="Arial" charset="0"/>
              </a:defRPr>
            </a:lvl4pPr>
            <a:lvl5pPr marL="2022013" indent="-224668" defTabSz="914274" eaLnBrk="0" hangingPunct="0">
              <a:spcBef>
                <a:spcPct val="30000"/>
              </a:spcBef>
              <a:defRPr sz="1200">
                <a:solidFill>
                  <a:schemeClr val="tx1"/>
                </a:solidFill>
                <a:latin typeface="Arial" charset="0"/>
              </a:defRPr>
            </a:lvl5pPr>
            <a:lvl6pPr marL="2471349" indent="-224668" defTabSz="914274" eaLnBrk="0" fontAlgn="base" hangingPunct="0">
              <a:spcBef>
                <a:spcPct val="30000"/>
              </a:spcBef>
              <a:spcAft>
                <a:spcPct val="0"/>
              </a:spcAft>
              <a:defRPr sz="1200">
                <a:solidFill>
                  <a:schemeClr val="tx1"/>
                </a:solidFill>
                <a:latin typeface="Arial" charset="0"/>
              </a:defRPr>
            </a:lvl6pPr>
            <a:lvl7pPr marL="2920685" indent="-224668" defTabSz="914274" eaLnBrk="0" fontAlgn="base" hangingPunct="0">
              <a:spcBef>
                <a:spcPct val="30000"/>
              </a:spcBef>
              <a:spcAft>
                <a:spcPct val="0"/>
              </a:spcAft>
              <a:defRPr sz="1200">
                <a:solidFill>
                  <a:schemeClr val="tx1"/>
                </a:solidFill>
                <a:latin typeface="Arial" charset="0"/>
              </a:defRPr>
            </a:lvl7pPr>
            <a:lvl8pPr marL="3370021" indent="-224668" defTabSz="914274" eaLnBrk="0" fontAlgn="base" hangingPunct="0">
              <a:spcBef>
                <a:spcPct val="30000"/>
              </a:spcBef>
              <a:spcAft>
                <a:spcPct val="0"/>
              </a:spcAft>
              <a:defRPr sz="1200">
                <a:solidFill>
                  <a:schemeClr val="tx1"/>
                </a:solidFill>
                <a:latin typeface="Arial" charset="0"/>
              </a:defRPr>
            </a:lvl8pPr>
            <a:lvl9pPr marL="3819357" indent="-224668" defTabSz="91427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7151797-FDB5-4CD5-B1B5-0E241A574ABF}" type="datetime2">
              <a:rPr lang="fr-FR" altLang="en-US" sz="1300"/>
              <a:pPr eaLnBrk="1" hangingPunct="1">
                <a:spcBef>
                  <a:spcPct val="0"/>
                </a:spcBef>
              </a:pPr>
              <a:t>mercredi 8 mars 2023</a:t>
            </a:fld>
            <a:endParaRPr lang="fr-FR" altLang="en-US" sz="13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1ABC67-33F5-4122-9803-EEEB0841A244}" type="slidenum">
              <a:rPr lang="en-CA" smtClean="0"/>
              <a:t>11</a:t>
            </a:fld>
            <a:endParaRPr lang="en-CA"/>
          </a:p>
        </p:txBody>
      </p:sp>
    </p:spTree>
    <p:extLst>
      <p:ext uri="{BB962C8B-B14F-4D97-AF65-F5344CB8AC3E}">
        <p14:creationId xmlns:p14="http://schemas.microsoft.com/office/powerpoint/2010/main" val="1649289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0" y="0"/>
            <a:ext cx="1499799" cy="65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8" rIns="91415" bIns="45708"/>
          <a:lstStyle>
            <a:lvl1pPr defTabSz="930275" eaLnBrk="0" hangingPunct="0">
              <a:spcBef>
                <a:spcPct val="30000"/>
              </a:spcBef>
              <a:defRPr sz="1200">
                <a:solidFill>
                  <a:schemeClr val="tx1"/>
                </a:solidFill>
                <a:latin typeface="Arial" charset="0"/>
              </a:defRPr>
            </a:lvl1pPr>
            <a:lvl2pPr marL="742950" indent="-285750" defTabSz="930275" eaLnBrk="0" hangingPunct="0">
              <a:spcBef>
                <a:spcPct val="30000"/>
              </a:spcBef>
              <a:defRPr sz="1200">
                <a:solidFill>
                  <a:schemeClr val="tx1"/>
                </a:solidFill>
                <a:latin typeface="Arial" charset="0"/>
              </a:defRPr>
            </a:lvl2pPr>
            <a:lvl3pPr marL="1143000" indent="-228600" defTabSz="930275" eaLnBrk="0" hangingPunct="0">
              <a:spcBef>
                <a:spcPct val="30000"/>
              </a:spcBef>
              <a:defRPr sz="1200">
                <a:solidFill>
                  <a:schemeClr val="tx1"/>
                </a:solidFill>
                <a:latin typeface="Arial" charset="0"/>
              </a:defRPr>
            </a:lvl3pPr>
            <a:lvl4pPr marL="1600200" indent="-228600" defTabSz="930275" eaLnBrk="0" hangingPunct="0">
              <a:spcBef>
                <a:spcPct val="30000"/>
              </a:spcBef>
              <a:defRPr sz="1200">
                <a:solidFill>
                  <a:schemeClr val="tx1"/>
                </a:solidFill>
                <a:latin typeface="Arial" charset="0"/>
              </a:defRPr>
            </a:lvl4pPr>
            <a:lvl5pPr marL="2057400" indent="-228600" defTabSz="930275" eaLnBrk="0" hangingPunct="0">
              <a:spcBef>
                <a:spcPct val="30000"/>
              </a:spcBef>
              <a:defRPr sz="1200">
                <a:solidFill>
                  <a:schemeClr val="tx1"/>
                </a:solidFill>
                <a:latin typeface="Arial" charset="0"/>
              </a:defRPr>
            </a:lvl5pPr>
            <a:lvl6pPr marL="2514600" indent="-228600" defTabSz="930275" eaLnBrk="0" fontAlgn="base" hangingPunct="0">
              <a:spcBef>
                <a:spcPct val="30000"/>
              </a:spcBef>
              <a:spcAft>
                <a:spcPct val="0"/>
              </a:spcAft>
              <a:defRPr sz="1200">
                <a:solidFill>
                  <a:schemeClr val="tx1"/>
                </a:solidFill>
                <a:latin typeface="Arial" charset="0"/>
              </a:defRPr>
            </a:lvl6pPr>
            <a:lvl7pPr marL="2971800" indent="-228600" defTabSz="930275" eaLnBrk="0" fontAlgn="base" hangingPunct="0">
              <a:spcBef>
                <a:spcPct val="30000"/>
              </a:spcBef>
              <a:spcAft>
                <a:spcPct val="0"/>
              </a:spcAft>
              <a:defRPr sz="1200">
                <a:solidFill>
                  <a:schemeClr val="tx1"/>
                </a:solidFill>
                <a:latin typeface="Arial" charset="0"/>
              </a:defRPr>
            </a:lvl7pPr>
            <a:lvl8pPr marL="3429000" indent="-228600" defTabSz="930275" eaLnBrk="0" fontAlgn="base" hangingPunct="0">
              <a:spcBef>
                <a:spcPct val="30000"/>
              </a:spcBef>
              <a:spcAft>
                <a:spcPct val="0"/>
              </a:spcAft>
              <a:defRPr sz="1200">
                <a:solidFill>
                  <a:schemeClr val="tx1"/>
                </a:solidFill>
                <a:latin typeface="Arial" charset="0"/>
              </a:defRPr>
            </a:lvl8pPr>
            <a:lvl9pPr marL="3886200" indent="-228600"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FDFA282-D950-42BE-AA38-EC5D8F0E8057}" type="datetime2">
              <a:rPr lang="fr-FR" altLang="en-US" sz="1300"/>
              <a:pPr eaLnBrk="1" hangingPunct="1">
                <a:spcBef>
                  <a:spcPct val="0"/>
                </a:spcBef>
              </a:pPr>
              <a:t>mercredi 8 mars 2023</a:t>
            </a:fld>
            <a:endParaRPr lang="fr-FR" altLang="en-US" sz="1300"/>
          </a:p>
        </p:txBody>
      </p:sp>
      <p:sp>
        <p:nvSpPr>
          <p:cNvPr id="49155" name="Rectangle 2"/>
          <p:cNvSpPr>
            <a:spLocks noGrp="1" noRot="1" noChangeAspect="1" noChangeArrowheads="1" noTextEdit="1"/>
          </p:cNvSpPr>
          <p:nvPr>
            <p:ph type="sldImg"/>
          </p:nvPr>
        </p:nvSpPr>
        <p:spPr>
          <a:xfrm>
            <a:off x="1143000" y="685800"/>
            <a:ext cx="4572000" cy="3429000"/>
          </a:xfrm>
          <a:ln/>
        </p:spPr>
      </p:sp>
      <p:sp>
        <p:nvSpPr>
          <p:cNvPr id="49156" name="Rectangle 3"/>
          <p:cNvSpPr>
            <a:spLocks noGrp="1" noChangeArrowheads="1"/>
          </p:cNvSpPr>
          <p:nvPr>
            <p:ph type="body" idx="1"/>
          </p:nvPr>
        </p:nvSpPr>
        <p:spPr>
          <a:xfrm>
            <a:off x="686112" y="4343713"/>
            <a:ext cx="5485778" cy="4113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r>
              <a:rPr lang="en-CA" dirty="0"/>
              <a:t>In AI, heuristics are criteria, methods or principles for deciding which among several alternative courses of action promises to be the most effective in order to achieve some Son but (Pearl, 1983, p. 3). In general, a heuristic is a function that computes an estimate from the current state to an optimal state. This way, it provides the search process used by a planner with a sense of direction with actions resulting in states that are closer to the Son but being preferred.</a:t>
            </a:r>
          </a:p>
          <a:p>
            <a:pPr fontAlgn="auto">
              <a:spcBef>
                <a:spcPts val="0"/>
              </a:spcBef>
              <a:spcAft>
                <a:spcPts val="0"/>
              </a:spcAft>
              <a:defRPr/>
            </a:pPr>
            <a:endParaRPr lang="en-CA" dirty="0"/>
          </a:p>
          <a:p>
            <a:pPr fontAlgn="auto">
              <a:spcBef>
                <a:spcPts val="0"/>
              </a:spcBef>
              <a:spcAft>
                <a:spcPts val="0"/>
              </a:spcAft>
              <a:defRPr/>
            </a:pPr>
            <a:r>
              <a:rPr lang="en-CA" dirty="0"/>
              <a:t>In a recent book chapter, </a:t>
            </a:r>
            <a:r>
              <a:rPr lang="en-CA" dirty="0" err="1"/>
              <a:t>Geffner</a:t>
            </a:r>
            <a:r>
              <a:rPr lang="en-CA" dirty="0"/>
              <a:t> provides the following parallel between heuristics and similar functions in human cognition (</a:t>
            </a:r>
            <a:r>
              <a:rPr lang="en-CA" dirty="0" err="1"/>
              <a:t>Geffner</a:t>
            </a:r>
            <a:r>
              <a:rPr lang="en-CA" dirty="0"/>
              <a:t>, Heuristics book chapter):</a:t>
            </a:r>
          </a:p>
          <a:p>
            <a:pPr marL="180000" indent="-180000" fontAlgn="auto">
              <a:spcBef>
                <a:spcPts val="0"/>
              </a:spcBef>
              <a:spcAft>
                <a:spcPts val="0"/>
              </a:spcAft>
              <a:buFont typeface="Arial" pitchFamily="34" charset="0"/>
              <a:buChar char="•"/>
              <a:defRPr/>
            </a:pPr>
            <a:r>
              <a:rPr lang="en-CA" dirty="0"/>
              <a:t>Heuristic evaluation functions are also used in other settings such as Chess playing programs (Pearl, 1983) and reinforcement learning (Sutton &amp; </a:t>
            </a:r>
            <a:r>
              <a:rPr lang="en-CA" dirty="0" err="1"/>
              <a:t>Barto</a:t>
            </a:r>
            <a:r>
              <a:rPr lang="en-CA" dirty="0"/>
              <a:t>, 1998). The difference between evaluation functions in Chess, reinforcement learning and domain-independent planning mimic actually quite closely the relation among the three approaches to action selection mentioned in the introduction: programming-based, learning-based and model-based. Indeed, the evaluation functions are programmed by hand in Chess, are learned by trial-and-error in reinforcement learning, and are derived from a (relaxed) model in domain-independent planning.</a:t>
            </a:r>
          </a:p>
          <a:p>
            <a:pPr marL="180000" indent="-180000" fontAlgn="auto">
              <a:spcBef>
                <a:spcPts val="0"/>
              </a:spcBef>
              <a:spcAft>
                <a:spcPts val="0"/>
              </a:spcAft>
              <a:buFont typeface="Arial" pitchFamily="34" charset="0"/>
              <a:buChar char="•"/>
              <a:defRPr/>
            </a:pPr>
            <a:r>
              <a:rPr lang="en-CA" dirty="0"/>
              <a:t>He relates to heuristics to ‘feelings’, ‘emotions’ or ‘appraisals’ in high-level human problem solving:</a:t>
            </a:r>
          </a:p>
          <a:p>
            <a:pPr marL="637200" lvl="1" indent="-180000" fontAlgn="auto">
              <a:spcBef>
                <a:spcPts val="0"/>
              </a:spcBef>
              <a:spcAft>
                <a:spcPts val="0"/>
              </a:spcAft>
              <a:buFont typeface="Arial" pitchFamily="34" charset="0"/>
              <a:buChar char="•"/>
              <a:defRPr/>
            </a:pPr>
            <a:r>
              <a:rPr lang="en-CA" dirty="0"/>
              <a:t>It is now widely accepted in cognitive science that emotions play a key role in action decision, yet not consciously. Analogously, heuristics are most of the time ‘opaque’ to the search process of a planning algorithm and yet provide key guidance for the search to converge rapidly to a Son but solution.</a:t>
            </a:r>
          </a:p>
          <a:p>
            <a:pPr marL="637200" lvl="1" indent="-180000" fontAlgn="auto">
              <a:spcBef>
                <a:spcPts val="0"/>
              </a:spcBef>
              <a:spcAft>
                <a:spcPts val="0"/>
              </a:spcAft>
              <a:buFont typeface="Arial" pitchFamily="34" charset="0"/>
              <a:buChar char="•"/>
              <a:defRPr/>
            </a:pPr>
            <a:r>
              <a:rPr lang="en-CA" dirty="0"/>
              <a:t>Heuristics provide a sense of direction or ‘gut feeling’ to the agent. Similarly, emotions have been shown to provide the appraisals that are necessary for navigating in a complex world.</a:t>
            </a:r>
          </a:p>
          <a:p>
            <a:pPr eaLnBrk="1" hangingPunct="1"/>
            <a:endParaRPr lang="en-CA"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Le </a:t>
            </a:r>
            <a:r>
              <a:rPr lang="en-CA" dirty="0" err="1"/>
              <a:t>comportement</a:t>
            </a:r>
            <a:r>
              <a:rPr lang="en-CA" dirty="0"/>
              <a:t> du robot </a:t>
            </a:r>
            <a:r>
              <a:rPr lang="en-CA" dirty="0" err="1"/>
              <a:t>résulte</a:t>
            </a:r>
            <a:r>
              <a:rPr lang="en-CA" baseline="0" dirty="0"/>
              <a:t> de l’ Il </a:t>
            </a:r>
            <a:r>
              <a:rPr lang="en-CA" baseline="0" dirty="0" err="1"/>
              <a:t>est</a:t>
            </a:r>
            <a:r>
              <a:rPr lang="en-CA" baseline="0" dirty="0"/>
              <a:t> </a:t>
            </a:r>
            <a:r>
              <a:rPr lang="en-CA" baseline="0" dirty="0" err="1"/>
              <a:t>autonome</a:t>
            </a:r>
            <a:r>
              <a:rPr lang="en-CA" baseline="0" dirty="0"/>
              <a:t> en </a:t>
            </a:r>
            <a:r>
              <a:rPr lang="en-CA" baseline="0" dirty="0" err="1"/>
              <a:t>ce</a:t>
            </a:r>
            <a:r>
              <a:rPr lang="en-CA" baseline="0" dirty="0"/>
              <a:t> </a:t>
            </a:r>
            <a:r>
              <a:rPr lang="en-CA" baseline="0" dirty="0" err="1"/>
              <a:t>sens</a:t>
            </a:r>
            <a:r>
              <a:rPr lang="en-CA" baseline="0" dirty="0"/>
              <a:t> </a:t>
            </a:r>
            <a:r>
              <a:rPr lang="en-CA" baseline="0" dirty="0" err="1"/>
              <a:t>qu’il</a:t>
            </a:r>
            <a:r>
              <a:rPr lang="en-CA" baseline="0" dirty="0"/>
              <a:t> </a:t>
            </a:r>
            <a:r>
              <a:rPr lang="en-CA" baseline="0" dirty="0" err="1"/>
              <a:t>peut</a:t>
            </a:r>
            <a:r>
              <a:rPr lang="en-CA" baseline="0" dirty="0"/>
              <a:t> </a:t>
            </a:r>
            <a:r>
              <a:rPr lang="en-CA" baseline="0" dirty="0" err="1"/>
              <a:t>ajuster</a:t>
            </a:r>
            <a:r>
              <a:rPr lang="en-CA" baseline="0" dirty="0"/>
              <a:t> son </a:t>
            </a:r>
            <a:r>
              <a:rPr lang="en-CA" baseline="0" dirty="0" err="1"/>
              <a:t>mécanisme</a:t>
            </a:r>
            <a:r>
              <a:rPr lang="en-CA" baseline="0" dirty="0"/>
              <a:t> de </a:t>
            </a:r>
            <a:r>
              <a:rPr lang="en-CA" baseline="0" dirty="0" err="1"/>
              <a:t>choix</a:t>
            </a:r>
            <a:r>
              <a:rPr lang="en-CA" baseline="0" dirty="0"/>
              <a:t> </a:t>
            </a:r>
            <a:r>
              <a:rPr lang="en-CA" baseline="0" dirty="0" err="1"/>
              <a:t>d’actions</a:t>
            </a:r>
            <a:r>
              <a:rPr lang="en-CA" baseline="0" dirty="0"/>
              <a:t> à des situations non </a:t>
            </a:r>
            <a:r>
              <a:rPr lang="en-CA" baseline="0" dirty="0" err="1"/>
              <a:t>progrannées</a:t>
            </a:r>
            <a:r>
              <a:rPr lang="en-CA" baseline="0" dirty="0"/>
              <a:t> </a:t>
            </a:r>
            <a:r>
              <a:rPr lang="en-CA" baseline="0" dirty="0" err="1"/>
              <a:t>explicitement</a:t>
            </a:r>
            <a:r>
              <a:rPr lang="en-CA" baseline="0" dirty="0"/>
              <a:t> en </a:t>
            </a:r>
            <a:r>
              <a:rPr lang="en-CA" baseline="0" dirty="0" err="1"/>
              <a:t>générant</a:t>
            </a:r>
            <a:r>
              <a:rPr lang="en-CA" baseline="0" dirty="0"/>
              <a:t> un nouveau plan– </a:t>
            </a:r>
            <a:r>
              <a:rPr lang="en-CA" baseline="0" dirty="0" err="1"/>
              <a:t>toute</a:t>
            </a:r>
            <a:r>
              <a:rPr lang="en-CA" baseline="0" dirty="0"/>
              <a:t> </a:t>
            </a:r>
            <a:r>
              <a:rPr lang="en-CA" baseline="0" dirty="0" err="1"/>
              <a:t>fois</a:t>
            </a:r>
            <a:r>
              <a:rPr lang="en-CA" baseline="0" dirty="0"/>
              <a:t>, </a:t>
            </a:r>
            <a:r>
              <a:rPr lang="en-CA" baseline="0" dirty="0" err="1"/>
              <a:t>cela</a:t>
            </a:r>
            <a:r>
              <a:rPr lang="en-CA" baseline="0" dirty="0"/>
              <a:t> </a:t>
            </a:r>
            <a:r>
              <a:rPr lang="en-CA" baseline="0" dirty="0" err="1"/>
              <a:t>est</a:t>
            </a:r>
            <a:r>
              <a:rPr lang="en-CA" baseline="0" dirty="0"/>
              <a:t> </a:t>
            </a:r>
            <a:r>
              <a:rPr lang="en-CA" baseline="0" dirty="0" err="1"/>
              <a:t>limité</a:t>
            </a:r>
            <a:r>
              <a:rPr lang="en-CA" baseline="0" dirty="0"/>
              <a:t> par son </a:t>
            </a:r>
            <a:r>
              <a:rPr lang="en-CA" baseline="0" dirty="0" err="1"/>
              <a:t>modèle</a:t>
            </a:r>
            <a:r>
              <a:rPr lang="en-CA" baseline="0" dirty="0"/>
              <a:t>. </a:t>
            </a:r>
            <a:endParaRPr lang="en-CA" dirty="0"/>
          </a:p>
        </p:txBody>
      </p:sp>
      <p:sp>
        <p:nvSpPr>
          <p:cNvPr id="4" name="Slide Number Placeholder 3"/>
          <p:cNvSpPr>
            <a:spLocks noGrp="1"/>
          </p:cNvSpPr>
          <p:nvPr>
            <p:ph type="sldNum" sz="quarter" idx="10"/>
          </p:nvPr>
        </p:nvSpPr>
        <p:spPr/>
        <p:txBody>
          <a:bodyPr/>
          <a:lstStyle/>
          <a:p>
            <a:fld id="{C11ABC67-33F5-4122-9803-EEEB0841A244}" type="slidenum">
              <a:rPr lang="en-CA" smtClean="0"/>
              <a:t>3</a:t>
            </a:fld>
            <a:endParaRPr lang="en-CA"/>
          </a:p>
        </p:txBody>
      </p:sp>
    </p:spTree>
    <p:extLst>
      <p:ext uri="{BB962C8B-B14F-4D97-AF65-F5344CB8AC3E}">
        <p14:creationId xmlns:p14="http://schemas.microsoft.com/office/powerpoint/2010/main" val="2319807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spcBef>
                <a:spcPct val="30000"/>
              </a:spcBef>
              <a:defRPr sz="1200">
                <a:solidFill>
                  <a:schemeClr val="tx1"/>
                </a:solidFill>
                <a:latin typeface="Arial" charset="0"/>
              </a:defRPr>
            </a:lvl1pPr>
            <a:lvl2pPr marL="730171" indent="-280835" defTabSz="914274" eaLnBrk="0" hangingPunct="0">
              <a:spcBef>
                <a:spcPct val="30000"/>
              </a:spcBef>
              <a:defRPr sz="1200">
                <a:solidFill>
                  <a:schemeClr val="tx1"/>
                </a:solidFill>
                <a:latin typeface="Arial" charset="0"/>
              </a:defRPr>
            </a:lvl2pPr>
            <a:lvl3pPr marL="1123340" indent="-224668" defTabSz="914274" eaLnBrk="0" hangingPunct="0">
              <a:spcBef>
                <a:spcPct val="30000"/>
              </a:spcBef>
              <a:defRPr sz="1200">
                <a:solidFill>
                  <a:schemeClr val="tx1"/>
                </a:solidFill>
                <a:latin typeface="Arial" charset="0"/>
              </a:defRPr>
            </a:lvl3pPr>
            <a:lvl4pPr marL="1572677" indent="-224668" defTabSz="914274" eaLnBrk="0" hangingPunct="0">
              <a:spcBef>
                <a:spcPct val="30000"/>
              </a:spcBef>
              <a:defRPr sz="1200">
                <a:solidFill>
                  <a:schemeClr val="tx1"/>
                </a:solidFill>
                <a:latin typeface="Arial" charset="0"/>
              </a:defRPr>
            </a:lvl4pPr>
            <a:lvl5pPr marL="2022013" indent="-224668" defTabSz="914274" eaLnBrk="0" hangingPunct="0">
              <a:spcBef>
                <a:spcPct val="30000"/>
              </a:spcBef>
              <a:defRPr sz="1200">
                <a:solidFill>
                  <a:schemeClr val="tx1"/>
                </a:solidFill>
                <a:latin typeface="Arial" charset="0"/>
              </a:defRPr>
            </a:lvl5pPr>
            <a:lvl6pPr marL="2471349" indent="-224668" defTabSz="914274" eaLnBrk="0" fontAlgn="base" hangingPunct="0">
              <a:spcBef>
                <a:spcPct val="30000"/>
              </a:spcBef>
              <a:spcAft>
                <a:spcPct val="0"/>
              </a:spcAft>
              <a:defRPr sz="1200">
                <a:solidFill>
                  <a:schemeClr val="tx1"/>
                </a:solidFill>
                <a:latin typeface="Arial" charset="0"/>
              </a:defRPr>
            </a:lvl6pPr>
            <a:lvl7pPr marL="2920685" indent="-224668" defTabSz="914274" eaLnBrk="0" fontAlgn="base" hangingPunct="0">
              <a:spcBef>
                <a:spcPct val="30000"/>
              </a:spcBef>
              <a:spcAft>
                <a:spcPct val="0"/>
              </a:spcAft>
              <a:defRPr sz="1200">
                <a:solidFill>
                  <a:schemeClr val="tx1"/>
                </a:solidFill>
                <a:latin typeface="Arial" charset="0"/>
              </a:defRPr>
            </a:lvl7pPr>
            <a:lvl8pPr marL="3370021" indent="-224668" defTabSz="914274" eaLnBrk="0" fontAlgn="base" hangingPunct="0">
              <a:spcBef>
                <a:spcPct val="30000"/>
              </a:spcBef>
              <a:spcAft>
                <a:spcPct val="0"/>
              </a:spcAft>
              <a:defRPr sz="1200">
                <a:solidFill>
                  <a:schemeClr val="tx1"/>
                </a:solidFill>
                <a:latin typeface="Arial" charset="0"/>
              </a:defRPr>
            </a:lvl8pPr>
            <a:lvl9pPr marL="3819357" indent="-224668" defTabSz="91427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7151797-FDB5-4CD5-B1B5-0E241A574ABF}" type="datetime2">
              <a:rPr lang="fr-FR" altLang="en-US" sz="1300"/>
              <a:pPr eaLnBrk="1" hangingPunct="1">
                <a:spcBef>
                  <a:spcPct val="0"/>
                </a:spcBef>
              </a:pPr>
              <a:t>mercredi 8 mars 2023</a:t>
            </a:fld>
            <a:endParaRPr lang="fr-FR" altLang="en-US" sz="13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Nous supposons dans un premier un temps que l’environnement est déterministe, complètement observable, avec un seul agent pour qui on planifie.</a:t>
            </a:r>
            <a:endParaRPr lang="en-CA" sz="1400" dirty="0"/>
          </a:p>
          <a:p>
            <a:pPr eaLnBrk="1" hangingPunct="1"/>
            <a:endParaRPr lang="en-CA"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txBox="1">
            <a:spLocks noGrp="1" noChangeArrowheads="1"/>
          </p:cNvSpPr>
          <p:nvPr/>
        </p:nvSpPr>
        <p:spPr bwMode="auto">
          <a:xfrm>
            <a:off x="0" y="0"/>
            <a:ext cx="1499799" cy="65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8" rIns="91415" bIns="45708"/>
          <a:lstStyle>
            <a:lvl1pPr defTabSz="930275" eaLnBrk="0" hangingPunct="0">
              <a:spcBef>
                <a:spcPct val="30000"/>
              </a:spcBef>
              <a:defRPr sz="1200">
                <a:solidFill>
                  <a:schemeClr val="tx1"/>
                </a:solidFill>
                <a:latin typeface="Arial" charset="0"/>
              </a:defRPr>
            </a:lvl1pPr>
            <a:lvl2pPr marL="742950" indent="-285750" defTabSz="930275" eaLnBrk="0" hangingPunct="0">
              <a:spcBef>
                <a:spcPct val="30000"/>
              </a:spcBef>
              <a:defRPr sz="1200">
                <a:solidFill>
                  <a:schemeClr val="tx1"/>
                </a:solidFill>
                <a:latin typeface="Arial" charset="0"/>
              </a:defRPr>
            </a:lvl2pPr>
            <a:lvl3pPr marL="1143000" indent="-228600" defTabSz="930275" eaLnBrk="0" hangingPunct="0">
              <a:spcBef>
                <a:spcPct val="30000"/>
              </a:spcBef>
              <a:defRPr sz="1200">
                <a:solidFill>
                  <a:schemeClr val="tx1"/>
                </a:solidFill>
                <a:latin typeface="Arial" charset="0"/>
              </a:defRPr>
            </a:lvl3pPr>
            <a:lvl4pPr marL="1600200" indent="-228600" defTabSz="930275" eaLnBrk="0" hangingPunct="0">
              <a:spcBef>
                <a:spcPct val="30000"/>
              </a:spcBef>
              <a:defRPr sz="1200">
                <a:solidFill>
                  <a:schemeClr val="tx1"/>
                </a:solidFill>
                <a:latin typeface="Arial" charset="0"/>
              </a:defRPr>
            </a:lvl4pPr>
            <a:lvl5pPr marL="2057400" indent="-228600" defTabSz="930275" eaLnBrk="0" hangingPunct="0">
              <a:spcBef>
                <a:spcPct val="30000"/>
              </a:spcBef>
              <a:defRPr sz="1200">
                <a:solidFill>
                  <a:schemeClr val="tx1"/>
                </a:solidFill>
                <a:latin typeface="Arial" charset="0"/>
              </a:defRPr>
            </a:lvl5pPr>
            <a:lvl6pPr marL="2514600" indent="-228600" defTabSz="930275" eaLnBrk="0" fontAlgn="base" hangingPunct="0">
              <a:spcBef>
                <a:spcPct val="30000"/>
              </a:spcBef>
              <a:spcAft>
                <a:spcPct val="0"/>
              </a:spcAft>
              <a:defRPr sz="1200">
                <a:solidFill>
                  <a:schemeClr val="tx1"/>
                </a:solidFill>
                <a:latin typeface="Arial" charset="0"/>
              </a:defRPr>
            </a:lvl6pPr>
            <a:lvl7pPr marL="2971800" indent="-228600" defTabSz="930275" eaLnBrk="0" fontAlgn="base" hangingPunct="0">
              <a:spcBef>
                <a:spcPct val="30000"/>
              </a:spcBef>
              <a:spcAft>
                <a:spcPct val="0"/>
              </a:spcAft>
              <a:defRPr sz="1200">
                <a:solidFill>
                  <a:schemeClr val="tx1"/>
                </a:solidFill>
                <a:latin typeface="Arial" charset="0"/>
              </a:defRPr>
            </a:lvl7pPr>
            <a:lvl8pPr marL="3429000" indent="-228600" defTabSz="930275" eaLnBrk="0" fontAlgn="base" hangingPunct="0">
              <a:spcBef>
                <a:spcPct val="30000"/>
              </a:spcBef>
              <a:spcAft>
                <a:spcPct val="0"/>
              </a:spcAft>
              <a:defRPr sz="1200">
                <a:solidFill>
                  <a:schemeClr val="tx1"/>
                </a:solidFill>
                <a:latin typeface="Arial" charset="0"/>
              </a:defRPr>
            </a:lvl8pPr>
            <a:lvl9pPr marL="3886200" indent="-228600"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91A20F5-602D-4D56-9589-46BDB45185DC}" type="datetime2">
              <a:rPr lang="fr-FR" altLang="en-US" sz="1300"/>
              <a:pPr eaLnBrk="1" hangingPunct="1">
                <a:spcBef>
                  <a:spcPct val="0"/>
                </a:spcBef>
              </a:pPr>
              <a:t>mercredi 8 mars 2023</a:t>
            </a:fld>
            <a:endParaRPr lang="fr-FR" altLang="en-US" sz="1300"/>
          </a:p>
        </p:txBody>
      </p:sp>
      <p:sp>
        <p:nvSpPr>
          <p:cNvPr id="36867" name="Rectangle 2"/>
          <p:cNvSpPr>
            <a:spLocks noGrp="1" noRot="1" noChangeAspect="1" noChangeArrowheads="1" noTextEdit="1"/>
          </p:cNvSpPr>
          <p:nvPr>
            <p:ph type="sldImg"/>
          </p:nvPr>
        </p:nvSpPr>
        <p:spPr>
          <a:xfrm>
            <a:off x="1143000" y="685800"/>
            <a:ext cx="4572000" cy="3429000"/>
          </a:xfrm>
          <a:ln/>
        </p:spPr>
      </p:sp>
      <p:sp>
        <p:nvSpPr>
          <p:cNvPr id="36868" name="Rectangle 3"/>
          <p:cNvSpPr>
            <a:spLocks noGrp="1" noChangeArrowheads="1"/>
          </p:cNvSpPr>
          <p:nvPr>
            <p:ph type="body" idx="1"/>
          </p:nvPr>
        </p:nvSpPr>
        <p:spPr>
          <a:xfrm>
            <a:off x="686112" y="4343713"/>
            <a:ext cx="5485778" cy="4113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dirty="0"/>
              <a:t>Le modèle ne décrit pas les capteurs puisque l’environnement est déterministe.</a:t>
            </a:r>
            <a:r>
              <a:rPr lang="en-CA" sz="1200" baseline="0" dirty="0"/>
              <a:t> </a:t>
            </a:r>
            <a:r>
              <a:rPr lang="en-CA" sz="1200" baseline="0" dirty="0" err="1"/>
              <a:t>L’agent</a:t>
            </a:r>
            <a:r>
              <a:rPr lang="en-CA" sz="1200" baseline="0" dirty="0"/>
              <a:t> </a:t>
            </a:r>
            <a:r>
              <a:rPr lang="en-CA" sz="1200" baseline="0" dirty="0" err="1"/>
              <a:t>est</a:t>
            </a:r>
            <a:r>
              <a:rPr lang="en-CA" sz="1200" baseline="0" dirty="0"/>
              <a:t> le </a:t>
            </a:r>
            <a:r>
              <a:rPr lang="en-CA" sz="1200" baseline="0" dirty="0" err="1"/>
              <a:t>seul</a:t>
            </a:r>
            <a:r>
              <a:rPr lang="en-CA" sz="1200" baseline="0" dirty="0"/>
              <a:t> </a:t>
            </a:r>
            <a:r>
              <a:rPr lang="en-CA" sz="1200" baseline="0" dirty="0" err="1"/>
              <a:t>acteur</a:t>
            </a:r>
            <a:r>
              <a:rPr lang="en-CA" sz="1200" baseline="0" dirty="0"/>
              <a:t> du </a:t>
            </a:r>
            <a:r>
              <a:rPr lang="en-CA" sz="1200" baseline="0" dirty="0" err="1"/>
              <a:t>changement</a:t>
            </a:r>
            <a:r>
              <a:rPr lang="en-CA" sz="1200"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sz="1200" baseline="0" dirty="0"/>
              <a:t>Pour les </a:t>
            </a:r>
            <a:r>
              <a:rPr lang="en-CA" sz="1200" baseline="0" dirty="0" err="1"/>
              <a:t>mêmes</a:t>
            </a:r>
            <a:r>
              <a:rPr lang="en-CA" sz="1200" baseline="0" dirty="0"/>
              <a:t> raisons, le plan </a:t>
            </a:r>
            <a:r>
              <a:rPr lang="en-CA" sz="1200" baseline="0" dirty="0" err="1"/>
              <a:t>est</a:t>
            </a:r>
            <a:r>
              <a:rPr lang="en-CA" sz="1200" baseline="0" dirty="0"/>
              <a:t> </a:t>
            </a:r>
            <a:r>
              <a:rPr lang="en-CA" sz="1200" baseline="0" dirty="0" err="1"/>
              <a:t>une</a:t>
            </a:r>
            <a:r>
              <a:rPr lang="en-CA" sz="1200" baseline="0" dirty="0"/>
              <a:t> </a:t>
            </a:r>
            <a:r>
              <a:rPr lang="en-CA" sz="1200" baseline="0" dirty="0" err="1"/>
              <a:t>séquence</a:t>
            </a:r>
            <a:r>
              <a:rPr lang="en-CA" sz="1200" baseline="0" dirty="0"/>
              <a:t> </a:t>
            </a:r>
            <a:r>
              <a:rPr lang="en-CA" sz="1200" baseline="0" dirty="0" err="1"/>
              <a:t>d’actions</a:t>
            </a:r>
            <a:r>
              <a:rPr lang="en-CA" sz="1200" baseline="0" dirty="0"/>
              <a:t>.</a:t>
            </a:r>
            <a:endParaRPr lang="fr-CA"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spcBef>
                <a:spcPct val="30000"/>
              </a:spcBef>
              <a:defRPr sz="1200">
                <a:solidFill>
                  <a:schemeClr val="tx1"/>
                </a:solidFill>
                <a:latin typeface="Arial" charset="0"/>
              </a:defRPr>
            </a:lvl1pPr>
            <a:lvl2pPr marL="730171" indent="-280835" defTabSz="914274" eaLnBrk="0" hangingPunct="0">
              <a:spcBef>
                <a:spcPct val="30000"/>
              </a:spcBef>
              <a:defRPr sz="1200">
                <a:solidFill>
                  <a:schemeClr val="tx1"/>
                </a:solidFill>
                <a:latin typeface="Arial" charset="0"/>
              </a:defRPr>
            </a:lvl2pPr>
            <a:lvl3pPr marL="1123340" indent="-224668" defTabSz="914274" eaLnBrk="0" hangingPunct="0">
              <a:spcBef>
                <a:spcPct val="30000"/>
              </a:spcBef>
              <a:defRPr sz="1200">
                <a:solidFill>
                  <a:schemeClr val="tx1"/>
                </a:solidFill>
                <a:latin typeface="Arial" charset="0"/>
              </a:defRPr>
            </a:lvl3pPr>
            <a:lvl4pPr marL="1572677" indent="-224668" defTabSz="914274" eaLnBrk="0" hangingPunct="0">
              <a:spcBef>
                <a:spcPct val="30000"/>
              </a:spcBef>
              <a:defRPr sz="1200">
                <a:solidFill>
                  <a:schemeClr val="tx1"/>
                </a:solidFill>
                <a:latin typeface="Arial" charset="0"/>
              </a:defRPr>
            </a:lvl4pPr>
            <a:lvl5pPr marL="2022013" indent="-224668" defTabSz="914274" eaLnBrk="0" hangingPunct="0">
              <a:spcBef>
                <a:spcPct val="30000"/>
              </a:spcBef>
              <a:defRPr sz="1200">
                <a:solidFill>
                  <a:schemeClr val="tx1"/>
                </a:solidFill>
                <a:latin typeface="Arial" charset="0"/>
              </a:defRPr>
            </a:lvl5pPr>
            <a:lvl6pPr marL="2471349" indent="-224668" defTabSz="914274" eaLnBrk="0" fontAlgn="base" hangingPunct="0">
              <a:spcBef>
                <a:spcPct val="30000"/>
              </a:spcBef>
              <a:spcAft>
                <a:spcPct val="0"/>
              </a:spcAft>
              <a:defRPr sz="1200">
                <a:solidFill>
                  <a:schemeClr val="tx1"/>
                </a:solidFill>
                <a:latin typeface="Arial" charset="0"/>
              </a:defRPr>
            </a:lvl6pPr>
            <a:lvl7pPr marL="2920685" indent="-224668" defTabSz="914274" eaLnBrk="0" fontAlgn="base" hangingPunct="0">
              <a:spcBef>
                <a:spcPct val="30000"/>
              </a:spcBef>
              <a:spcAft>
                <a:spcPct val="0"/>
              </a:spcAft>
              <a:defRPr sz="1200">
                <a:solidFill>
                  <a:schemeClr val="tx1"/>
                </a:solidFill>
                <a:latin typeface="Arial" charset="0"/>
              </a:defRPr>
            </a:lvl7pPr>
            <a:lvl8pPr marL="3370021" indent="-224668" defTabSz="914274" eaLnBrk="0" fontAlgn="base" hangingPunct="0">
              <a:spcBef>
                <a:spcPct val="30000"/>
              </a:spcBef>
              <a:spcAft>
                <a:spcPct val="0"/>
              </a:spcAft>
              <a:defRPr sz="1200">
                <a:solidFill>
                  <a:schemeClr val="tx1"/>
                </a:solidFill>
                <a:latin typeface="Arial" charset="0"/>
              </a:defRPr>
            </a:lvl8pPr>
            <a:lvl9pPr marL="3819357" indent="-224668" defTabSz="91427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7151797-FDB5-4CD5-B1B5-0E241A574ABF}" type="datetime2">
              <a:rPr lang="fr-FR" altLang="en-US" sz="1300"/>
              <a:pPr eaLnBrk="1" hangingPunct="1">
                <a:spcBef>
                  <a:spcPct val="0"/>
                </a:spcBef>
              </a:pPr>
              <a:t>mercredi 8 mars 2023</a:t>
            </a:fld>
            <a:endParaRPr lang="fr-FR" altLang="en-US" sz="13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077773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43000" y="685800"/>
            <a:ext cx="4572000" cy="3429000"/>
          </a:xfrm>
          <a:ln/>
        </p:spPr>
      </p:sp>
      <p:sp>
        <p:nvSpPr>
          <p:cNvPr id="31747" name="Rectangle 3"/>
          <p:cNvSpPr>
            <a:spLocks noGrp="1" noChangeArrowheads="1"/>
          </p:cNvSpPr>
          <p:nvPr>
            <p:ph type="body" idx="1"/>
          </p:nvPr>
        </p:nvSpPr>
        <p:spPr>
          <a:xfrm>
            <a:off x="686112" y="4343713"/>
            <a:ext cx="5485778" cy="4113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dirty="0"/>
              <a:t>On dit au robot quoi faire (le but) </a:t>
            </a:r>
          </a:p>
          <a:p>
            <a:pPr eaLnBrk="1" hangingPunct="1"/>
            <a:r>
              <a:rPr lang="fr-FR" altLang="en-US" dirty="0"/>
              <a:t>      Exemple: Livrer des colis</a:t>
            </a:r>
          </a:p>
          <a:p>
            <a:pPr eaLnBrk="1" hangingPunct="1"/>
            <a:r>
              <a:rPr lang="fr-FR" altLang="en-US" dirty="0"/>
              <a:t>Le comportement pour accomplir le but n’est pas codé d’avance</a:t>
            </a:r>
          </a:p>
          <a:p>
            <a:pPr eaLnBrk="1" hangingPunct="1"/>
            <a:r>
              <a:rPr lang="fr-FR" altLang="en-US" dirty="0"/>
              <a:t>         Le robot utilise un planificateur pour déterminer le comportement</a:t>
            </a:r>
          </a:p>
          <a:p>
            <a:pPr eaLnBrk="1" hangingPunct="1"/>
            <a:r>
              <a:rPr lang="fr-FR" altLang="en-US" dirty="0"/>
              <a:t>C’est quoi un comportement au juste?</a:t>
            </a:r>
          </a:p>
          <a:p>
            <a:pPr eaLnBrk="1" hangingPunct="1"/>
            <a:r>
              <a:rPr lang="fr-FR" altLang="en-US" dirty="0"/>
              <a:t>       Une séquence d’actions</a:t>
            </a:r>
          </a:p>
          <a:p>
            <a:pPr eaLnBrk="1" hangingPunct="1"/>
            <a:endParaRPr lang="en-CA" altLang="en-US" dirty="0"/>
          </a:p>
          <a:p>
            <a:pPr eaLnBrk="1" hangingPunct="1"/>
            <a:r>
              <a:rPr lang="en-CA" altLang="en-US" dirty="0" err="1"/>
              <a:t>Que</a:t>
            </a:r>
            <a:r>
              <a:rPr lang="en-CA" altLang="en-US" dirty="0"/>
              <a:t> </a:t>
            </a:r>
            <a:r>
              <a:rPr lang="en-CA" altLang="en-US" dirty="0" err="1"/>
              <a:t>veulent</a:t>
            </a:r>
            <a:r>
              <a:rPr lang="en-CA" altLang="en-US" baseline="0" dirty="0"/>
              <a:t> dire les </a:t>
            </a:r>
            <a:r>
              <a:rPr lang="en-CA" altLang="en-US" baseline="0" dirty="0" err="1"/>
              <a:t>hypothèses</a:t>
            </a:r>
            <a:r>
              <a:rPr lang="en-CA" altLang="en-US" baseline="0" dirty="0"/>
              <a:t> </a:t>
            </a:r>
            <a:r>
              <a:rPr lang="en-CA" altLang="en-US" baseline="0" dirty="0" err="1"/>
              <a:t>détermiste</a:t>
            </a:r>
            <a:r>
              <a:rPr lang="en-CA" altLang="en-US" baseline="0" dirty="0"/>
              <a:t> et </a:t>
            </a:r>
            <a:r>
              <a:rPr lang="en-CA" altLang="en-US" baseline="0" dirty="0" err="1"/>
              <a:t>complétement</a:t>
            </a:r>
            <a:r>
              <a:rPr lang="en-CA" altLang="en-US" baseline="0" dirty="0"/>
              <a:t> observable </a:t>
            </a:r>
            <a:r>
              <a:rPr lang="en-CA" altLang="en-US" baseline="0" dirty="0" err="1"/>
              <a:t>ici</a:t>
            </a:r>
            <a:r>
              <a:rPr lang="en-CA" altLang="en-US" baseline="0" dirty="0"/>
              <a:t>?</a:t>
            </a:r>
            <a:endParaRPr lang="en-CA"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0" y="0"/>
            <a:ext cx="1499799" cy="65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8" rIns="91415" bIns="45708"/>
          <a:lstStyle>
            <a:lvl1pPr defTabSz="930275" eaLnBrk="0" hangingPunct="0">
              <a:spcBef>
                <a:spcPct val="30000"/>
              </a:spcBef>
              <a:defRPr sz="1200">
                <a:solidFill>
                  <a:schemeClr val="tx1"/>
                </a:solidFill>
                <a:latin typeface="Arial" charset="0"/>
              </a:defRPr>
            </a:lvl1pPr>
            <a:lvl2pPr marL="742950" indent="-285750" defTabSz="930275" eaLnBrk="0" hangingPunct="0">
              <a:spcBef>
                <a:spcPct val="30000"/>
              </a:spcBef>
              <a:defRPr sz="1200">
                <a:solidFill>
                  <a:schemeClr val="tx1"/>
                </a:solidFill>
                <a:latin typeface="Arial" charset="0"/>
              </a:defRPr>
            </a:lvl2pPr>
            <a:lvl3pPr marL="1143000" indent="-228600" defTabSz="930275" eaLnBrk="0" hangingPunct="0">
              <a:spcBef>
                <a:spcPct val="30000"/>
              </a:spcBef>
              <a:defRPr sz="1200">
                <a:solidFill>
                  <a:schemeClr val="tx1"/>
                </a:solidFill>
                <a:latin typeface="Arial" charset="0"/>
              </a:defRPr>
            </a:lvl3pPr>
            <a:lvl4pPr marL="1600200" indent="-228600" defTabSz="930275" eaLnBrk="0" hangingPunct="0">
              <a:spcBef>
                <a:spcPct val="30000"/>
              </a:spcBef>
              <a:defRPr sz="1200">
                <a:solidFill>
                  <a:schemeClr val="tx1"/>
                </a:solidFill>
                <a:latin typeface="Arial" charset="0"/>
              </a:defRPr>
            </a:lvl4pPr>
            <a:lvl5pPr marL="2057400" indent="-228600" defTabSz="930275" eaLnBrk="0" hangingPunct="0">
              <a:spcBef>
                <a:spcPct val="30000"/>
              </a:spcBef>
              <a:defRPr sz="1200">
                <a:solidFill>
                  <a:schemeClr val="tx1"/>
                </a:solidFill>
                <a:latin typeface="Arial" charset="0"/>
              </a:defRPr>
            </a:lvl5pPr>
            <a:lvl6pPr marL="2514600" indent="-228600" defTabSz="930275" eaLnBrk="0" fontAlgn="base" hangingPunct="0">
              <a:spcBef>
                <a:spcPct val="30000"/>
              </a:spcBef>
              <a:spcAft>
                <a:spcPct val="0"/>
              </a:spcAft>
              <a:defRPr sz="1200">
                <a:solidFill>
                  <a:schemeClr val="tx1"/>
                </a:solidFill>
                <a:latin typeface="Arial" charset="0"/>
              </a:defRPr>
            </a:lvl6pPr>
            <a:lvl7pPr marL="2971800" indent="-228600" defTabSz="930275" eaLnBrk="0" fontAlgn="base" hangingPunct="0">
              <a:spcBef>
                <a:spcPct val="30000"/>
              </a:spcBef>
              <a:spcAft>
                <a:spcPct val="0"/>
              </a:spcAft>
              <a:defRPr sz="1200">
                <a:solidFill>
                  <a:schemeClr val="tx1"/>
                </a:solidFill>
                <a:latin typeface="Arial" charset="0"/>
              </a:defRPr>
            </a:lvl7pPr>
            <a:lvl8pPr marL="3429000" indent="-228600" defTabSz="930275" eaLnBrk="0" fontAlgn="base" hangingPunct="0">
              <a:spcBef>
                <a:spcPct val="30000"/>
              </a:spcBef>
              <a:spcAft>
                <a:spcPct val="0"/>
              </a:spcAft>
              <a:defRPr sz="1200">
                <a:solidFill>
                  <a:schemeClr val="tx1"/>
                </a:solidFill>
                <a:latin typeface="Arial" charset="0"/>
              </a:defRPr>
            </a:lvl8pPr>
            <a:lvl9pPr marL="3886200" indent="-228600"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FDFA282-D950-42BE-AA38-EC5D8F0E8057}" type="datetime2">
              <a:rPr lang="fr-FR" altLang="en-US" sz="1300"/>
              <a:pPr eaLnBrk="1" hangingPunct="1">
                <a:spcBef>
                  <a:spcPct val="0"/>
                </a:spcBef>
              </a:pPr>
              <a:t>mercredi 8 mars 2023</a:t>
            </a:fld>
            <a:endParaRPr lang="fr-FR" altLang="en-US" sz="1300"/>
          </a:p>
        </p:txBody>
      </p:sp>
      <p:sp>
        <p:nvSpPr>
          <p:cNvPr id="49155" name="Rectangle 2"/>
          <p:cNvSpPr>
            <a:spLocks noGrp="1" noRot="1" noChangeAspect="1" noChangeArrowheads="1" noTextEdit="1"/>
          </p:cNvSpPr>
          <p:nvPr>
            <p:ph type="sldImg"/>
          </p:nvPr>
        </p:nvSpPr>
        <p:spPr>
          <a:xfrm>
            <a:off x="1143000" y="685800"/>
            <a:ext cx="4572000" cy="3429000"/>
          </a:xfrm>
          <a:ln/>
        </p:spPr>
      </p:sp>
      <p:sp>
        <p:nvSpPr>
          <p:cNvPr id="49156" name="Rectangle 3"/>
          <p:cNvSpPr>
            <a:spLocks noGrp="1" noChangeArrowheads="1"/>
          </p:cNvSpPr>
          <p:nvPr>
            <p:ph type="body" idx="1"/>
          </p:nvPr>
        </p:nvSpPr>
        <p:spPr>
          <a:xfrm>
            <a:off x="686112" y="4343713"/>
            <a:ext cx="5485778" cy="4113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spcBef>
                <a:spcPct val="30000"/>
              </a:spcBef>
              <a:defRPr sz="1200">
                <a:solidFill>
                  <a:schemeClr val="tx1"/>
                </a:solidFill>
                <a:latin typeface="Arial" charset="0"/>
              </a:defRPr>
            </a:lvl1pPr>
            <a:lvl2pPr marL="730171" indent="-280835" defTabSz="914274" eaLnBrk="0" hangingPunct="0">
              <a:spcBef>
                <a:spcPct val="30000"/>
              </a:spcBef>
              <a:defRPr sz="1200">
                <a:solidFill>
                  <a:schemeClr val="tx1"/>
                </a:solidFill>
                <a:latin typeface="Arial" charset="0"/>
              </a:defRPr>
            </a:lvl2pPr>
            <a:lvl3pPr marL="1123340" indent="-224668" defTabSz="914274" eaLnBrk="0" hangingPunct="0">
              <a:spcBef>
                <a:spcPct val="30000"/>
              </a:spcBef>
              <a:defRPr sz="1200">
                <a:solidFill>
                  <a:schemeClr val="tx1"/>
                </a:solidFill>
                <a:latin typeface="Arial" charset="0"/>
              </a:defRPr>
            </a:lvl3pPr>
            <a:lvl4pPr marL="1572677" indent="-224668" defTabSz="914274" eaLnBrk="0" hangingPunct="0">
              <a:spcBef>
                <a:spcPct val="30000"/>
              </a:spcBef>
              <a:defRPr sz="1200">
                <a:solidFill>
                  <a:schemeClr val="tx1"/>
                </a:solidFill>
                <a:latin typeface="Arial" charset="0"/>
              </a:defRPr>
            </a:lvl4pPr>
            <a:lvl5pPr marL="2022013" indent="-224668" defTabSz="914274" eaLnBrk="0" hangingPunct="0">
              <a:spcBef>
                <a:spcPct val="30000"/>
              </a:spcBef>
              <a:defRPr sz="1200">
                <a:solidFill>
                  <a:schemeClr val="tx1"/>
                </a:solidFill>
                <a:latin typeface="Arial" charset="0"/>
              </a:defRPr>
            </a:lvl5pPr>
            <a:lvl6pPr marL="2471349" indent="-224668" defTabSz="914274" eaLnBrk="0" fontAlgn="base" hangingPunct="0">
              <a:spcBef>
                <a:spcPct val="30000"/>
              </a:spcBef>
              <a:spcAft>
                <a:spcPct val="0"/>
              </a:spcAft>
              <a:defRPr sz="1200">
                <a:solidFill>
                  <a:schemeClr val="tx1"/>
                </a:solidFill>
                <a:latin typeface="Arial" charset="0"/>
              </a:defRPr>
            </a:lvl6pPr>
            <a:lvl7pPr marL="2920685" indent="-224668" defTabSz="914274" eaLnBrk="0" fontAlgn="base" hangingPunct="0">
              <a:spcBef>
                <a:spcPct val="30000"/>
              </a:spcBef>
              <a:spcAft>
                <a:spcPct val="0"/>
              </a:spcAft>
              <a:defRPr sz="1200">
                <a:solidFill>
                  <a:schemeClr val="tx1"/>
                </a:solidFill>
                <a:latin typeface="Arial" charset="0"/>
              </a:defRPr>
            </a:lvl7pPr>
            <a:lvl8pPr marL="3370021" indent="-224668" defTabSz="914274" eaLnBrk="0" fontAlgn="base" hangingPunct="0">
              <a:spcBef>
                <a:spcPct val="30000"/>
              </a:spcBef>
              <a:spcAft>
                <a:spcPct val="0"/>
              </a:spcAft>
              <a:defRPr sz="1200">
                <a:solidFill>
                  <a:schemeClr val="tx1"/>
                </a:solidFill>
                <a:latin typeface="Arial" charset="0"/>
              </a:defRPr>
            </a:lvl8pPr>
            <a:lvl9pPr marL="3819357" indent="-224668" defTabSz="91427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DB868E2-6CD7-4BD7-AA9A-1327C96C5DFB}" type="datetime2">
              <a:rPr lang="fr-FR" altLang="en-US" sz="1300"/>
              <a:pPr eaLnBrk="1" hangingPunct="1">
                <a:spcBef>
                  <a:spcPct val="0"/>
                </a:spcBef>
              </a:pPr>
              <a:t>mercredi 8 mars 2023</a:t>
            </a:fld>
            <a:endParaRPr lang="fr-FR" altLang="en-US" sz="1300"/>
          </a:p>
        </p:txBody>
      </p:sp>
      <p:sp>
        <p:nvSpPr>
          <p:cNvPr id="32771" name="Rectangle 2"/>
          <p:cNvSpPr>
            <a:spLocks noGrp="1" noRot="1" noChangeAspect="1" noChangeArrowheads="1" noTextEdit="1"/>
          </p:cNvSpPr>
          <p:nvPr>
            <p:ph type="sldImg"/>
          </p:nvPr>
        </p:nvSpPr>
        <p:spPr>
          <a:xfrm>
            <a:off x="1143000" y="685800"/>
            <a:ext cx="4572000" cy="3429000"/>
          </a:xfrm>
          <a:ln/>
        </p:spPr>
      </p:sp>
      <p:sp>
        <p:nvSpPr>
          <p:cNvPr id="32772" name="Rectangle 3"/>
          <p:cNvSpPr>
            <a:spLocks noGrp="1" noChangeArrowheads="1"/>
          </p:cNvSpPr>
          <p:nvPr>
            <p:ph type="body" idx="1"/>
          </p:nvPr>
        </p:nvSpPr>
        <p:spPr>
          <a:xfrm>
            <a:off x="686112" y="4343713"/>
            <a:ext cx="5485778" cy="4113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altLang="en-US" dirty="0" err="1"/>
              <a:t>Que</a:t>
            </a:r>
            <a:r>
              <a:rPr lang="en-CA" altLang="en-US" dirty="0"/>
              <a:t> </a:t>
            </a:r>
            <a:r>
              <a:rPr lang="en-CA" altLang="en-US" dirty="0" err="1"/>
              <a:t>veulent</a:t>
            </a:r>
            <a:r>
              <a:rPr lang="en-CA" altLang="en-US" baseline="0" dirty="0"/>
              <a:t> dire les </a:t>
            </a:r>
            <a:r>
              <a:rPr lang="en-CA" altLang="en-US" baseline="0" dirty="0" err="1"/>
              <a:t>hypothèses</a:t>
            </a:r>
            <a:r>
              <a:rPr lang="en-CA" altLang="en-US" baseline="0" dirty="0"/>
              <a:t> </a:t>
            </a:r>
            <a:r>
              <a:rPr lang="en-CA" altLang="en-US" baseline="0" dirty="0" err="1"/>
              <a:t>détermiste</a:t>
            </a:r>
            <a:r>
              <a:rPr lang="en-CA" altLang="en-US" baseline="0" dirty="0"/>
              <a:t> et </a:t>
            </a:r>
            <a:r>
              <a:rPr lang="en-CA" altLang="en-US" baseline="0" dirty="0" err="1"/>
              <a:t>complétement</a:t>
            </a:r>
            <a:r>
              <a:rPr lang="en-CA" altLang="en-US" baseline="0" dirty="0"/>
              <a:t> observable </a:t>
            </a:r>
            <a:r>
              <a:rPr lang="en-CA" altLang="en-US" baseline="0" dirty="0" err="1"/>
              <a:t>ici</a:t>
            </a:r>
            <a:r>
              <a:rPr lang="en-CA" altLang="en-US" baseline="0" dirty="0"/>
              <a:t>?</a:t>
            </a:r>
            <a:endParaRPr lang="en-CA" altLang="en-US" dirty="0"/>
          </a:p>
          <a:p>
            <a:pPr eaLnBrk="1" hangingPunct="1"/>
            <a:endParaRPr lang="en-CA"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0" y="0"/>
            <a:ext cx="1499799" cy="65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8" rIns="91415" bIns="45708"/>
          <a:lstStyle>
            <a:lvl1pPr defTabSz="930275" eaLnBrk="0" hangingPunct="0">
              <a:spcBef>
                <a:spcPct val="30000"/>
              </a:spcBef>
              <a:defRPr sz="1200">
                <a:solidFill>
                  <a:schemeClr val="tx1"/>
                </a:solidFill>
                <a:latin typeface="Arial" charset="0"/>
              </a:defRPr>
            </a:lvl1pPr>
            <a:lvl2pPr marL="742950" indent="-285750" defTabSz="930275" eaLnBrk="0" hangingPunct="0">
              <a:spcBef>
                <a:spcPct val="30000"/>
              </a:spcBef>
              <a:defRPr sz="1200">
                <a:solidFill>
                  <a:schemeClr val="tx1"/>
                </a:solidFill>
                <a:latin typeface="Arial" charset="0"/>
              </a:defRPr>
            </a:lvl2pPr>
            <a:lvl3pPr marL="1143000" indent="-228600" defTabSz="930275" eaLnBrk="0" hangingPunct="0">
              <a:spcBef>
                <a:spcPct val="30000"/>
              </a:spcBef>
              <a:defRPr sz="1200">
                <a:solidFill>
                  <a:schemeClr val="tx1"/>
                </a:solidFill>
                <a:latin typeface="Arial" charset="0"/>
              </a:defRPr>
            </a:lvl3pPr>
            <a:lvl4pPr marL="1600200" indent="-228600" defTabSz="930275" eaLnBrk="0" hangingPunct="0">
              <a:spcBef>
                <a:spcPct val="30000"/>
              </a:spcBef>
              <a:defRPr sz="1200">
                <a:solidFill>
                  <a:schemeClr val="tx1"/>
                </a:solidFill>
                <a:latin typeface="Arial" charset="0"/>
              </a:defRPr>
            </a:lvl4pPr>
            <a:lvl5pPr marL="2057400" indent="-228600" defTabSz="930275" eaLnBrk="0" hangingPunct="0">
              <a:spcBef>
                <a:spcPct val="30000"/>
              </a:spcBef>
              <a:defRPr sz="1200">
                <a:solidFill>
                  <a:schemeClr val="tx1"/>
                </a:solidFill>
                <a:latin typeface="Arial" charset="0"/>
              </a:defRPr>
            </a:lvl5pPr>
            <a:lvl6pPr marL="2514600" indent="-228600" defTabSz="930275" eaLnBrk="0" fontAlgn="base" hangingPunct="0">
              <a:spcBef>
                <a:spcPct val="30000"/>
              </a:spcBef>
              <a:spcAft>
                <a:spcPct val="0"/>
              </a:spcAft>
              <a:defRPr sz="1200">
                <a:solidFill>
                  <a:schemeClr val="tx1"/>
                </a:solidFill>
                <a:latin typeface="Arial" charset="0"/>
              </a:defRPr>
            </a:lvl6pPr>
            <a:lvl7pPr marL="2971800" indent="-228600" defTabSz="930275" eaLnBrk="0" fontAlgn="base" hangingPunct="0">
              <a:spcBef>
                <a:spcPct val="30000"/>
              </a:spcBef>
              <a:spcAft>
                <a:spcPct val="0"/>
              </a:spcAft>
              <a:defRPr sz="1200">
                <a:solidFill>
                  <a:schemeClr val="tx1"/>
                </a:solidFill>
                <a:latin typeface="Arial" charset="0"/>
              </a:defRPr>
            </a:lvl7pPr>
            <a:lvl8pPr marL="3429000" indent="-228600" defTabSz="930275" eaLnBrk="0" fontAlgn="base" hangingPunct="0">
              <a:spcBef>
                <a:spcPct val="30000"/>
              </a:spcBef>
              <a:spcAft>
                <a:spcPct val="0"/>
              </a:spcAft>
              <a:defRPr sz="1200">
                <a:solidFill>
                  <a:schemeClr val="tx1"/>
                </a:solidFill>
                <a:latin typeface="Arial" charset="0"/>
              </a:defRPr>
            </a:lvl8pPr>
            <a:lvl9pPr marL="3886200" indent="-228600"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FDFA282-D950-42BE-AA38-EC5D8F0E8057}" type="datetime2">
              <a:rPr lang="fr-FR" altLang="en-US" sz="1300"/>
              <a:pPr eaLnBrk="1" hangingPunct="1">
                <a:spcBef>
                  <a:spcPct val="0"/>
                </a:spcBef>
              </a:pPr>
              <a:t>mercredi 8 mars 2023</a:t>
            </a:fld>
            <a:endParaRPr lang="fr-FR" altLang="en-US" sz="1300"/>
          </a:p>
        </p:txBody>
      </p:sp>
      <p:sp>
        <p:nvSpPr>
          <p:cNvPr id="49155" name="Rectangle 2"/>
          <p:cNvSpPr>
            <a:spLocks noGrp="1" noRot="1" noChangeAspect="1" noChangeArrowheads="1" noTextEdit="1"/>
          </p:cNvSpPr>
          <p:nvPr>
            <p:ph type="sldImg"/>
          </p:nvPr>
        </p:nvSpPr>
        <p:spPr>
          <a:xfrm>
            <a:off x="1143000" y="685800"/>
            <a:ext cx="4572000" cy="3429000"/>
          </a:xfrm>
          <a:ln/>
        </p:spPr>
      </p:sp>
      <p:sp>
        <p:nvSpPr>
          <p:cNvPr id="49156" name="Rectangle 3"/>
          <p:cNvSpPr>
            <a:spLocks noGrp="1" noChangeArrowheads="1"/>
          </p:cNvSpPr>
          <p:nvPr>
            <p:ph type="body" idx="1"/>
          </p:nvPr>
        </p:nvSpPr>
        <p:spPr>
          <a:xfrm>
            <a:off x="686112" y="4343713"/>
            <a:ext cx="5485778" cy="4113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2"/>
                </a:solidFill>
              </a:defRPr>
            </a:lvl1pPr>
          </a:lstStyle>
          <a:p>
            <a:r>
              <a:rPr lang="fr-CA" noProof="0" dirty="0"/>
              <a:t>Click to </a:t>
            </a:r>
            <a:r>
              <a:rPr lang="fr-CA" noProof="0" dirty="0" err="1"/>
              <a:t>edit</a:t>
            </a:r>
            <a:r>
              <a:rPr lang="fr-CA" noProof="0" dirty="0"/>
              <a:t> Master </a:t>
            </a:r>
            <a:r>
              <a:rPr lang="fr-CA" noProof="0" dirty="0" err="1"/>
              <a:t>title</a:t>
            </a:r>
            <a:r>
              <a:rPr lang="fr-CA" noProof="0" dirty="0"/>
              <a:t>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noProof="0" dirty="0"/>
              <a:t>Click to </a:t>
            </a:r>
            <a:r>
              <a:rPr lang="fr-CA" noProof="0" dirty="0" err="1"/>
              <a:t>edit</a:t>
            </a:r>
            <a:r>
              <a:rPr lang="fr-CA" noProof="0" dirty="0"/>
              <a:t> Master </a:t>
            </a:r>
            <a:r>
              <a:rPr lang="fr-CA" noProof="0" dirty="0" err="1"/>
              <a:t>subtitle</a:t>
            </a:r>
            <a:r>
              <a:rPr lang="fr-CA" noProof="0" dirty="0"/>
              <a:t> style</a:t>
            </a:r>
          </a:p>
        </p:txBody>
      </p:sp>
      <p:sp>
        <p:nvSpPr>
          <p:cNvPr id="4" name="Date Placeholder 3"/>
          <p:cNvSpPr>
            <a:spLocks noGrp="1"/>
          </p:cNvSpPr>
          <p:nvPr>
            <p:ph type="dt" sz="half" idx="10"/>
          </p:nvPr>
        </p:nvSpPr>
        <p:spPr/>
        <p:txBody>
          <a:bodyPr/>
          <a:lstStyle>
            <a:lvl1pPr>
              <a:defRPr/>
            </a:lvl1pPr>
          </a:lstStyle>
          <a:p>
            <a:r>
              <a:rPr lang="fr-FR"/>
              <a:t>IFT608/IFT702</a:t>
            </a:r>
            <a:endParaRPr lang="en-US" dirty="0"/>
          </a:p>
        </p:txBody>
      </p:sp>
      <p:sp>
        <p:nvSpPr>
          <p:cNvPr id="5" name="Footer Placeholder 4"/>
          <p:cNvSpPr>
            <a:spLocks noGrp="1"/>
          </p:cNvSpPr>
          <p:nvPr>
            <p:ph type="ftr" sz="quarter" idx="11"/>
          </p:nvPr>
        </p:nvSpPr>
        <p:spPr/>
        <p:txBody>
          <a:bodyPr/>
          <a:lstStyle/>
          <a:p>
            <a:r>
              <a:rPr lang="en-US" dirty="0"/>
              <a:t>© Froduald Kabanza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fr-FR"/>
              <a:t>IFT608/IFT702</a:t>
            </a:r>
            <a:endParaRPr lang="en-US" dirty="0"/>
          </a:p>
        </p:txBody>
      </p:sp>
      <p:sp>
        <p:nvSpPr>
          <p:cNvPr id="5" name="Footer Placeholder 4"/>
          <p:cNvSpPr>
            <a:spLocks noGrp="1"/>
          </p:cNvSpPr>
          <p:nvPr>
            <p:ph type="ftr" sz="quarter" idx="11"/>
          </p:nvPr>
        </p:nvSpPr>
        <p:spPr/>
        <p:txBody>
          <a:bodyPr/>
          <a:lstStyle/>
          <a:p>
            <a:r>
              <a:rPr lang="en-US" dirty="0"/>
              <a:t>© Froduald Kabanza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fr-FR"/>
              <a:t>IFT608/IFT702</a:t>
            </a:r>
            <a:endParaRPr lang="en-US" dirty="0"/>
          </a:p>
        </p:txBody>
      </p:sp>
      <p:sp>
        <p:nvSpPr>
          <p:cNvPr id="5" name="Footer Placeholder 4"/>
          <p:cNvSpPr>
            <a:spLocks noGrp="1"/>
          </p:cNvSpPr>
          <p:nvPr>
            <p:ph type="ftr" sz="quarter" idx="11"/>
          </p:nvPr>
        </p:nvSpPr>
        <p:spPr/>
        <p:txBody>
          <a:bodyPr/>
          <a:lstStyle/>
          <a:p>
            <a:r>
              <a:rPr lang="en-US" dirty="0"/>
              <a:t>© Froduald Kabanza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CA" dirty="0"/>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962197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fr-CA" noProof="0" dirty="0"/>
              <a:t>Click to </a:t>
            </a:r>
            <a:r>
              <a:rPr lang="fr-CA" noProof="0" dirty="0" err="1"/>
              <a:t>edit</a:t>
            </a:r>
            <a:r>
              <a:rPr lang="fr-CA" noProof="0" dirty="0"/>
              <a:t> Master </a:t>
            </a:r>
            <a:r>
              <a:rPr lang="fr-CA" noProof="0" dirty="0" err="1"/>
              <a:t>title</a:t>
            </a:r>
            <a:r>
              <a:rPr lang="fr-CA" noProof="0" dirty="0"/>
              <a:t> style</a:t>
            </a:r>
          </a:p>
        </p:txBody>
      </p:sp>
      <p:sp>
        <p:nvSpPr>
          <p:cNvPr id="3" name="Content Placeholder 2"/>
          <p:cNvSpPr>
            <a:spLocks noGrp="1"/>
          </p:cNvSpPr>
          <p:nvPr>
            <p:ph idx="1"/>
          </p:nvPr>
        </p:nvSpPr>
        <p:spPr/>
        <p:txBody>
          <a:bodyPr/>
          <a:lstStyle>
            <a:lvl1pPr>
              <a:buClr>
                <a:schemeClr val="tx2"/>
              </a:buClr>
              <a:buSzPct val="150000"/>
              <a:defRPr b="0">
                <a:solidFill>
                  <a:schemeClr val="tx1"/>
                </a:solidFill>
              </a:defRPr>
            </a:lvl1pPr>
            <a:lvl2pPr>
              <a:buClr>
                <a:schemeClr val="tx2"/>
              </a:buClr>
              <a:buSzPct val="150000"/>
              <a:defRPr/>
            </a:lvl2pPr>
            <a:lvl3pPr marL="1143000" indent="-228600">
              <a:buClr>
                <a:schemeClr val="tx2"/>
              </a:buClr>
              <a:buSzPct val="150000"/>
              <a:buFont typeface="Courier New" panose="02070309020205020404" pitchFamily="49" charset="0"/>
              <a:buChar char="o"/>
              <a:defRPr/>
            </a:lvl3pPr>
          </a:lstStyle>
          <a:p>
            <a:pPr lvl="0"/>
            <a:r>
              <a:rPr lang="fr-CA" noProof="0" dirty="0"/>
              <a:t>Click to </a:t>
            </a:r>
            <a:r>
              <a:rPr lang="fr-CA" noProof="0" dirty="0" err="1"/>
              <a:t>edit</a:t>
            </a:r>
            <a:r>
              <a:rPr lang="fr-CA" noProof="0" dirty="0"/>
              <a:t> Master </a:t>
            </a:r>
            <a:r>
              <a:rPr lang="fr-CA" noProof="0" dirty="0" err="1"/>
              <a:t>text</a:t>
            </a:r>
            <a:r>
              <a:rPr lang="fr-CA" noProof="0" dirty="0"/>
              <a:t> styles</a:t>
            </a:r>
          </a:p>
          <a:p>
            <a:pPr lvl="1"/>
            <a:r>
              <a:rPr lang="fr-CA" noProof="0" dirty="0"/>
              <a:t>Second </a:t>
            </a:r>
            <a:r>
              <a:rPr lang="fr-CA" noProof="0" dirty="0" err="1"/>
              <a:t>level</a:t>
            </a:r>
            <a:endParaRPr lang="fr-CA" noProof="0" dirty="0"/>
          </a:p>
          <a:p>
            <a:pPr lvl="2"/>
            <a:r>
              <a:rPr lang="fr-CA" noProof="0" dirty="0" err="1"/>
              <a:t>Third</a:t>
            </a:r>
            <a:r>
              <a:rPr lang="fr-CA" noProof="0" dirty="0"/>
              <a:t> </a:t>
            </a:r>
            <a:r>
              <a:rPr lang="fr-CA" noProof="0" dirty="0" err="1"/>
              <a:t>level</a:t>
            </a:r>
            <a:endParaRPr lang="fr-CA" noProof="0" dirty="0"/>
          </a:p>
          <a:p>
            <a:pPr lvl="3"/>
            <a:r>
              <a:rPr lang="fr-CA" noProof="0" dirty="0" err="1"/>
              <a:t>Fourth</a:t>
            </a:r>
            <a:r>
              <a:rPr lang="fr-CA" noProof="0" dirty="0"/>
              <a:t> </a:t>
            </a:r>
            <a:r>
              <a:rPr lang="fr-CA" noProof="0" dirty="0" err="1"/>
              <a:t>level</a:t>
            </a:r>
            <a:endParaRPr lang="fr-CA" noProof="0" dirty="0"/>
          </a:p>
          <a:p>
            <a:pPr lvl="4"/>
            <a:r>
              <a:rPr lang="fr-CA" noProof="0" dirty="0" err="1"/>
              <a:t>Fifth</a:t>
            </a:r>
            <a:r>
              <a:rPr lang="fr-CA" noProof="0" dirty="0"/>
              <a:t> </a:t>
            </a:r>
            <a:r>
              <a:rPr lang="fr-CA" noProof="0" dirty="0" err="1"/>
              <a:t>level</a:t>
            </a:r>
            <a:endParaRPr lang="fr-CA" noProof="0" dirty="0"/>
          </a:p>
        </p:txBody>
      </p:sp>
      <p:sp>
        <p:nvSpPr>
          <p:cNvPr id="4" name="Date Placeholder 3"/>
          <p:cNvSpPr>
            <a:spLocks noGrp="1"/>
          </p:cNvSpPr>
          <p:nvPr>
            <p:ph type="dt" sz="half" idx="10"/>
          </p:nvPr>
        </p:nvSpPr>
        <p:spPr/>
        <p:txBody>
          <a:bodyPr/>
          <a:lstStyle>
            <a:lvl1pPr>
              <a:defRPr/>
            </a:lvl1pPr>
          </a:lstStyle>
          <a:p>
            <a:r>
              <a:rPr lang="fr-FR"/>
              <a:t>IFT608/IFT702</a:t>
            </a:r>
            <a:endParaRPr lang="en-US" dirty="0"/>
          </a:p>
        </p:txBody>
      </p:sp>
      <p:sp>
        <p:nvSpPr>
          <p:cNvPr id="5" name="Footer Placeholder 4"/>
          <p:cNvSpPr>
            <a:spLocks noGrp="1"/>
          </p:cNvSpPr>
          <p:nvPr>
            <p:ph type="ftr" sz="quarter" idx="11"/>
          </p:nvPr>
        </p:nvSpPr>
        <p:spPr/>
        <p:txBody>
          <a:bodyPr/>
          <a:lstStyle/>
          <a:p>
            <a:r>
              <a:rPr lang="en-US" dirty="0"/>
              <a:t>© Froduald Kabanza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600" b="1" cap="all">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fr-FR"/>
              <a:t>IFT608/IFT702</a:t>
            </a:r>
            <a:endParaRPr lang="en-US" dirty="0"/>
          </a:p>
        </p:txBody>
      </p:sp>
      <p:sp>
        <p:nvSpPr>
          <p:cNvPr id="5" name="Footer Placeholder 4"/>
          <p:cNvSpPr>
            <a:spLocks noGrp="1"/>
          </p:cNvSpPr>
          <p:nvPr>
            <p:ph type="ftr" sz="quarter" idx="11"/>
          </p:nvPr>
        </p:nvSpPr>
        <p:spPr/>
        <p:txBody>
          <a:bodyPr/>
          <a:lstStyle/>
          <a:p>
            <a:r>
              <a:rPr lang="en-US" dirty="0"/>
              <a:t>© Froduald Kabanza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000" b="0">
                <a:solidFill>
                  <a:schemeClr val="tx1"/>
                </a:solidFill>
              </a:defRPr>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000" b="0">
                <a:solidFill>
                  <a:schemeClr val="tx1"/>
                </a:solidFill>
              </a:defRPr>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r>
              <a:rPr lang="fr-FR"/>
              <a:t>IFT608/IFT702</a:t>
            </a:r>
            <a:endParaRPr lang="en-US" dirty="0"/>
          </a:p>
        </p:txBody>
      </p:sp>
      <p:sp>
        <p:nvSpPr>
          <p:cNvPr id="6" name="Footer Placeholder 5"/>
          <p:cNvSpPr>
            <a:spLocks noGrp="1"/>
          </p:cNvSpPr>
          <p:nvPr>
            <p:ph type="ftr" sz="quarter" idx="11"/>
          </p:nvPr>
        </p:nvSpPr>
        <p:spPr/>
        <p:txBody>
          <a:bodyPr/>
          <a:lstStyle/>
          <a:p>
            <a:r>
              <a:rPr lang="en-US" dirty="0"/>
              <a:t>© Froduald Kabanza</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vl1pPr>
          </a:lstStyle>
          <a:p>
            <a:r>
              <a:rPr lang="fr-FR"/>
              <a:t>IFT608/IFT702</a:t>
            </a:r>
            <a:endParaRPr lang="en-US" dirty="0"/>
          </a:p>
        </p:txBody>
      </p:sp>
      <p:sp>
        <p:nvSpPr>
          <p:cNvPr id="8" name="Footer Placeholder 7"/>
          <p:cNvSpPr>
            <a:spLocks noGrp="1"/>
          </p:cNvSpPr>
          <p:nvPr>
            <p:ph type="ftr" sz="quarter" idx="11"/>
          </p:nvPr>
        </p:nvSpPr>
        <p:spPr/>
        <p:txBody>
          <a:bodyPr/>
          <a:lstStyle/>
          <a:p>
            <a:r>
              <a:rPr lang="en-US" dirty="0"/>
              <a:t>© Froduald Kabanza</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fr-FR"/>
              <a:t>IFT608/IFT702</a:t>
            </a:r>
            <a:endParaRPr lang="en-US" dirty="0"/>
          </a:p>
        </p:txBody>
      </p:sp>
      <p:sp>
        <p:nvSpPr>
          <p:cNvPr id="4" name="Footer Placeholder 3"/>
          <p:cNvSpPr>
            <a:spLocks noGrp="1"/>
          </p:cNvSpPr>
          <p:nvPr>
            <p:ph type="ftr" sz="quarter" idx="11"/>
          </p:nvPr>
        </p:nvSpPr>
        <p:spPr/>
        <p:txBody>
          <a:bodyPr/>
          <a:lstStyle/>
          <a:p>
            <a:r>
              <a:rPr lang="en-US" dirty="0"/>
              <a:t>© Froduald Kabanza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fr-FR"/>
              <a:t>IFT608/IFT702</a:t>
            </a:r>
            <a:endParaRPr lang="en-US" dirty="0"/>
          </a:p>
        </p:txBody>
      </p:sp>
      <p:sp>
        <p:nvSpPr>
          <p:cNvPr id="3" name="Footer Placeholder 2"/>
          <p:cNvSpPr>
            <a:spLocks noGrp="1"/>
          </p:cNvSpPr>
          <p:nvPr>
            <p:ph type="ftr" sz="quarter" idx="11"/>
          </p:nvPr>
        </p:nvSpPr>
        <p:spPr/>
        <p:txBody>
          <a:bodyPr/>
          <a:lstStyle/>
          <a:p>
            <a:r>
              <a:rPr lang="en-US" dirty="0"/>
              <a:t>© Froduald Kabanza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a:solidFill>
                  <a:schemeClr val="tx1"/>
                </a:solidFill>
              </a:defRPr>
            </a:lvl1pPr>
            <a:lvl2pPr>
              <a:defRPr sz="20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vl1pPr>
          </a:lstStyle>
          <a:p>
            <a:r>
              <a:rPr lang="fr-FR"/>
              <a:t>IFT608/IFT702</a:t>
            </a:r>
            <a:endParaRPr lang="en-US" dirty="0"/>
          </a:p>
        </p:txBody>
      </p:sp>
      <p:sp>
        <p:nvSpPr>
          <p:cNvPr id="6" name="Footer Placeholder 5"/>
          <p:cNvSpPr>
            <a:spLocks noGrp="1"/>
          </p:cNvSpPr>
          <p:nvPr>
            <p:ph type="ftr" sz="quarter" idx="11"/>
          </p:nvPr>
        </p:nvSpPr>
        <p:spPr/>
        <p:txBody>
          <a:bodyPr/>
          <a:lstStyle/>
          <a:p>
            <a:r>
              <a:rPr lang="en-US"/>
              <a:t>© Froduald Kabanza</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fr-FR"/>
              <a:t>IFT608/IFT702</a:t>
            </a:r>
            <a:endParaRPr lang="en-US" dirty="0"/>
          </a:p>
        </p:txBody>
      </p:sp>
      <p:sp>
        <p:nvSpPr>
          <p:cNvPr id="6" name="Footer Placeholder 5"/>
          <p:cNvSpPr>
            <a:spLocks noGrp="1"/>
          </p:cNvSpPr>
          <p:nvPr>
            <p:ph type="ftr" sz="quarter" idx="11"/>
          </p:nvPr>
        </p:nvSpPr>
        <p:spPr/>
        <p:txBody>
          <a:bodyPr/>
          <a:lstStyle/>
          <a:p>
            <a:r>
              <a:rPr lang="en-US" dirty="0"/>
              <a:t>© Froduald Kabanza</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noProof="0" dirty="0"/>
              <a:t>Click to </a:t>
            </a:r>
            <a:r>
              <a:rPr lang="fr-CA" noProof="0" dirty="0" err="1"/>
              <a:t>edit</a:t>
            </a:r>
            <a:r>
              <a:rPr lang="fr-CA" noProof="0" dirty="0"/>
              <a:t> Master </a:t>
            </a:r>
            <a:r>
              <a:rPr lang="fr-CA" noProof="0" dirty="0" err="1"/>
              <a:t>title</a:t>
            </a:r>
            <a:r>
              <a:rPr lang="fr-CA" noProof="0" dirty="0"/>
              <a:t>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noProof="0" dirty="0"/>
              <a:t>Click to </a:t>
            </a:r>
            <a:r>
              <a:rPr lang="fr-CA" noProof="0" dirty="0" err="1"/>
              <a:t>edit</a:t>
            </a:r>
            <a:r>
              <a:rPr lang="fr-CA" noProof="0" dirty="0"/>
              <a:t> Master </a:t>
            </a:r>
            <a:r>
              <a:rPr lang="fr-CA" noProof="0" dirty="0" err="1"/>
              <a:t>text</a:t>
            </a:r>
            <a:r>
              <a:rPr lang="fr-CA" noProof="0" dirty="0"/>
              <a:t> styles</a:t>
            </a:r>
          </a:p>
          <a:p>
            <a:pPr lvl="1"/>
            <a:r>
              <a:rPr lang="fr-CA" noProof="0" dirty="0"/>
              <a:t>Second </a:t>
            </a:r>
            <a:r>
              <a:rPr lang="fr-CA" noProof="0" dirty="0" err="1"/>
              <a:t>level</a:t>
            </a:r>
            <a:endParaRPr lang="fr-CA" noProof="0" dirty="0"/>
          </a:p>
          <a:p>
            <a:pPr lvl="2"/>
            <a:r>
              <a:rPr lang="fr-CA" noProof="0" dirty="0" err="1"/>
              <a:t>Third</a:t>
            </a:r>
            <a:r>
              <a:rPr lang="fr-CA" noProof="0" dirty="0"/>
              <a:t> </a:t>
            </a:r>
            <a:r>
              <a:rPr lang="fr-CA" noProof="0" dirty="0" err="1"/>
              <a:t>level</a:t>
            </a:r>
            <a:endParaRPr lang="fr-CA" noProof="0" dirty="0"/>
          </a:p>
          <a:p>
            <a:pPr lvl="3"/>
            <a:r>
              <a:rPr lang="fr-CA" noProof="0" dirty="0" err="1"/>
              <a:t>Fourth</a:t>
            </a:r>
            <a:r>
              <a:rPr lang="fr-CA" noProof="0" dirty="0"/>
              <a:t> </a:t>
            </a:r>
            <a:r>
              <a:rPr lang="fr-CA" noProof="0" dirty="0" err="1"/>
              <a:t>level</a:t>
            </a:r>
            <a:endParaRPr lang="fr-CA" noProof="0" dirty="0"/>
          </a:p>
          <a:p>
            <a:pPr lvl="4"/>
            <a:r>
              <a:rPr lang="fr-CA" noProof="0" dirty="0" err="1"/>
              <a:t>Fifth</a:t>
            </a:r>
            <a:r>
              <a:rPr lang="fr-CA" noProof="0" dirty="0"/>
              <a:t> </a:t>
            </a:r>
            <a:r>
              <a:rPr lang="fr-CA" noProof="0" dirty="0" err="1"/>
              <a:t>level</a:t>
            </a:r>
            <a:endParaRPr lang="fr-CA" noProof="0"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IFT608/IFT702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Froduald Kabanza</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ctr" defTabSz="914400" rtl="0" eaLnBrk="1" latinLnBrk="0" hangingPunct="1">
        <a:spcBef>
          <a:spcPct val="0"/>
        </a:spcBef>
        <a:buNone/>
        <a:defRPr sz="3200" b="1" kern="1200">
          <a:solidFill>
            <a:schemeClr val="tx2"/>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SzPct val="15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SzPct val="150000"/>
        <a:buFont typeface="Courier New" panose="02070309020205020404" pitchFamily="49" charset="0"/>
        <a:buChar char="o"/>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plansys2.github.io/"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avi"/><Relationship Id="rId1" Type="http://schemas.microsoft.com/office/2007/relationships/media" Target="../media/media1.avi"/><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685800" y="1866900"/>
            <a:ext cx="7772400" cy="1143000"/>
          </a:xfrm>
        </p:spPr>
        <p:txBody>
          <a:bodyPr anchor="t">
            <a:normAutofit fontScale="90000"/>
          </a:bodyPr>
          <a:lstStyle/>
          <a:p>
            <a:pPr eaLnBrk="1" hangingPunct="1">
              <a:defRPr/>
            </a:pPr>
            <a:r>
              <a:rPr lang="fr-CA" sz="2900" b="1" dirty="0">
                <a:solidFill>
                  <a:schemeClr val="tx2"/>
                </a:solidFill>
                <a:latin typeface="Arial" pitchFamily="34" charset="0"/>
                <a:ea typeface="ＭＳ Ｐゴシック" pitchFamily="34" charset="-128"/>
              </a:rPr>
              <a:t>IFT 608 / IFT 702 </a:t>
            </a:r>
            <a:br>
              <a:rPr lang="fr-CA" sz="2900" b="1" dirty="0">
                <a:solidFill>
                  <a:schemeClr val="tx2"/>
                </a:solidFill>
                <a:latin typeface="Arial" pitchFamily="34" charset="0"/>
                <a:ea typeface="ＭＳ Ｐゴシック" pitchFamily="34" charset="-128"/>
              </a:rPr>
            </a:br>
            <a:r>
              <a:rPr lang="fr-CA" sz="2900" b="1" dirty="0">
                <a:solidFill>
                  <a:schemeClr val="tx2"/>
                </a:solidFill>
                <a:latin typeface="Arial" pitchFamily="34" charset="0"/>
                <a:ea typeface="ＭＳ Ｐゴシック" pitchFamily="34" charset="-128"/>
              </a:rPr>
              <a:t>Planification en intelligence artificielle</a:t>
            </a:r>
            <a:br>
              <a:rPr lang="fr-CA" sz="1800" dirty="0">
                <a:solidFill>
                  <a:schemeClr val="tx2"/>
                </a:solidFill>
                <a:latin typeface="Arial" pitchFamily="34" charset="0"/>
                <a:ea typeface="ＭＳ Ｐゴシック" pitchFamily="34" charset="-128"/>
              </a:rPr>
            </a:br>
            <a:br>
              <a:rPr lang="fr-CA" sz="2200" dirty="0">
                <a:solidFill>
                  <a:schemeClr val="tx2"/>
                </a:solidFill>
                <a:latin typeface="Arial" pitchFamily="34" charset="0"/>
                <a:ea typeface="ＭＳ Ｐゴシック" pitchFamily="34" charset="-128"/>
              </a:rPr>
            </a:br>
            <a:r>
              <a:rPr lang="fr-CA" altLang="ko-KR" sz="2400" b="1" dirty="0">
                <a:solidFill>
                  <a:schemeClr val="tx2"/>
                </a:solidFill>
                <a:latin typeface="Garamond" pitchFamily="18" charset="0"/>
                <a:ea typeface="굴림" pitchFamily="34" charset="-127"/>
              </a:rPr>
              <a:t>Planification symbolique déterministe </a:t>
            </a:r>
            <a:br>
              <a:rPr lang="fr-CA" altLang="ko-KR" sz="2400" b="1" dirty="0">
                <a:solidFill>
                  <a:schemeClr val="tx2"/>
                </a:solidFill>
                <a:latin typeface="Garamond" pitchFamily="18" charset="0"/>
                <a:ea typeface="굴림" pitchFamily="34" charset="-127"/>
              </a:rPr>
            </a:br>
            <a:r>
              <a:rPr lang="fr-CA" altLang="ko-KR" sz="2400" b="1" dirty="0">
                <a:solidFill>
                  <a:schemeClr val="tx2"/>
                </a:solidFill>
                <a:latin typeface="Garamond" pitchFamily="18" charset="0"/>
                <a:ea typeface="굴림" pitchFamily="34" charset="-127"/>
              </a:rPr>
              <a:t>par recherche heuristique dans l’espace d’états</a:t>
            </a:r>
            <a:endParaRPr lang="fr-CA" altLang="en-US" sz="2400" b="1" dirty="0">
              <a:solidFill>
                <a:schemeClr val="tx2"/>
              </a:solidFill>
              <a:latin typeface="Garamond" pitchFamily="18" charset="0"/>
            </a:endParaRPr>
          </a:p>
        </p:txBody>
      </p:sp>
      <p:sp>
        <p:nvSpPr>
          <p:cNvPr id="5123" name="Rectangle 3"/>
          <p:cNvSpPr>
            <a:spLocks noGrp="1" noChangeArrowheads="1"/>
          </p:cNvSpPr>
          <p:nvPr>
            <p:ph type="subTitle" idx="1"/>
          </p:nvPr>
        </p:nvSpPr>
        <p:spPr/>
        <p:txBody>
          <a:bodyPr/>
          <a:lstStyle/>
          <a:p>
            <a:pPr eaLnBrk="1" hangingPunct="1"/>
            <a:r>
              <a:rPr lang="fr-CA" altLang="en-US" sz="2200" dirty="0">
                <a:solidFill>
                  <a:schemeClr val="tx1"/>
                </a:solidFill>
                <a:ea typeface="ＭＳ Ｐゴシック" pitchFamily="34" charset="-128"/>
              </a:rPr>
              <a:t>Froduald Kabanza</a:t>
            </a:r>
          </a:p>
          <a:p>
            <a:pPr eaLnBrk="1" hangingPunct="1"/>
            <a:r>
              <a:rPr lang="fr-CA" altLang="en-US" sz="2200" dirty="0">
                <a:solidFill>
                  <a:schemeClr val="tx1"/>
                </a:solidFill>
                <a:ea typeface="ＭＳ Ｐゴシック" pitchFamily="34" charset="-128"/>
              </a:rPr>
              <a:t>Département d</a:t>
            </a:r>
            <a:r>
              <a:rPr lang="fr-CA" altLang="fr-FR" sz="2200" dirty="0">
                <a:solidFill>
                  <a:schemeClr val="tx1"/>
                </a:solidFill>
                <a:ea typeface="ＭＳ Ｐゴシック" pitchFamily="34" charset="-128"/>
              </a:rPr>
              <a:t>’</a:t>
            </a:r>
            <a:r>
              <a:rPr lang="fr-CA" altLang="en-US" sz="2200" dirty="0">
                <a:solidFill>
                  <a:schemeClr val="tx1"/>
                </a:solidFill>
                <a:ea typeface="ＭＳ Ｐゴシック" pitchFamily="34" charset="-128"/>
              </a:rPr>
              <a:t>informatique</a:t>
            </a:r>
          </a:p>
          <a:p>
            <a:pPr eaLnBrk="1" hangingPunct="1"/>
            <a:r>
              <a:rPr lang="fr-CA" altLang="en-US" sz="2200" dirty="0">
                <a:solidFill>
                  <a:schemeClr val="tx1"/>
                </a:solidFill>
                <a:ea typeface="ＭＳ Ｐゴシック" pitchFamily="34" charset="-128"/>
              </a:rPr>
              <a:t>Université de Sherbrooke</a:t>
            </a:r>
          </a:p>
        </p:txBody>
      </p:sp>
    </p:spTree>
    <p:extLst>
      <p:ext uri="{BB962C8B-B14F-4D97-AF65-F5344CB8AC3E}">
        <p14:creationId xmlns:p14="http://schemas.microsoft.com/office/powerpoint/2010/main" val="2570024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284842" y="152400"/>
            <a:ext cx="8193314" cy="758826"/>
          </a:xfrm>
        </p:spPr>
        <p:txBody>
          <a:bodyPr/>
          <a:lstStyle/>
          <a:p>
            <a:pPr eaLnBrk="1" hangingPunct="1"/>
            <a:r>
              <a:rPr lang="fr-CA" altLang="en-US" sz="3400" b="1" dirty="0"/>
              <a:t>Exemple 2 : Livrer des colis</a:t>
            </a:r>
          </a:p>
        </p:txBody>
      </p:sp>
      <p:sp>
        <p:nvSpPr>
          <p:cNvPr id="24579" name="Rectangle 3"/>
          <p:cNvSpPr>
            <a:spLocks noGrp="1" noChangeArrowheads="1"/>
          </p:cNvSpPr>
          <p:nvPr>
            <p:ph type="body" sz="half" idx="4294967295"/>
          </p:nvPr>
        </p:nvSpPr>
        <p:spPr>
          <a:xfrm>
            <a:off x="304800" y="5334000"/>
            <a:ext cx="8458200" cy="1023763"/>
          </a:xfrm>
        </p:spPr>
        <p:txBody>
          <a:bodyPr>
            <a:normAutofit fontScale="92500"/>
          </a:bodyPr>
          <a:lstStyle/>
          <a:p>
            <a:r>
              <a:rPr lang="fr-CA" altLang="en-US" sz="1800" dirty="0"/>
              <a:t>Étant donné un </a:t>
            </a:r>
            <a:r>
              <a:rPr lang="fr-CA" altLang="en-US" sz="1800" b="1" dirty="0"/>
              <a:t>modèle d’actions </a:t>
            </a:r>
            <a:r>
              <a:rPr lang="fr-CA" altLang="en-US" sz="1800" dirty="0"/>
              <a:t>primitives (prendre un colis, relâcher un bloc, se déplacer d’une pièce à l’autre), </a:t>
            </a:r>
            <a:r>
              <a:rPr lang="fr-CA" altLang="en-US" sz="1800" b="1" dirty="0"/>
              <a:t>trouver un plan </a:t>
            </a:r>
            <a:r>
              <a:rPr lang="fr-CA" altLang="en-US" sz="1800" dirty="0"/>
              <a:t>pour attendre le but.</a:t>
            </a:r>
          </a:p>
          <a:p>
            <a:r>
              <a:rPr lang="fr-CA" altLang="en-US" sz="1800" dirty="0"/>
              <a:t>Le problème est transformé en un problème de </a:t>
            </a:r>
            <a:r>
              <a:rPr lang="fr-CA" altLang="en-US" sz="1800" b="1" dirty="0"/>
              <a:t>trouver un chemin </a:t>
            </a:r>
            <a:r>
              <a:rPr lang="fr-CA" altLang="en-US" sz="1800" dirty="0"/>
              <a:t>dans un </a:t>
            </a:r>
            <a:r>
              <a:rPr lang="fr-CA" altLang="en-US" sz="1800" b="1" dirty="0"/>
              <a:t>graphe dirigé</a:t>
            </a:r>
            <a:r>
              <a:rPr lang="fr-CA" altLang="en-US" sz="1800" dirty="0"/>
              <a:t>.</a:t>
            </a:r>
          </a:p>
          <a:p>
            <a:pPr lvl="1" eaLnBrk="1" hangingPunct="1"/>
            <a:endParaRPr lang="fr-CA" altLang="en-US" dirty="0"/>
          </a:p>
          <a:p>
            <a:pPr eaLnBrk="1" hangingPunct="1"/>
            <a:endParaRPr lang="fr-CA" altLang="en-US" sz="1800" dirty="0"/>
          </a:p>
          <a:p>
            <a:pPr eaLnBrk="1" hangingPunct="1"/>
            <a:endParaRPr lang="fr-CA" altLang="en-US" sz="1800" dirty="0"/>
          </a:p>
          <a:p>
            <a:pPr lvl="1" eaLnBrk="1" hangingPunct="1"/>
            <a:endParaRPr lang="fr-CA" altLang="en-US" dirty="0"/>
          </a:p>
        </p:txBody>
      </p:sp>
      <p:sp>
        <p:nvSpPr>
          <p:cNvPr id="7" name="Rectangle 6"/>
          <p:cNvSpPr/>
          <p:nvPr/>
        </p:nvSpPr>
        <p:spPr>
          <a:xfrm>
            <a:off x="434517" y="1859271"/>
            <a:ext cx="3755251" cy="2274977"/>
          </a:xfrm>
          <a:prstGeom prst="rect">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8" name="Straight Connector 15"/>
          <p:cNvCxnSpPr/>
          <p:nvPr/>
        </p:nvCxnSpPr>
        <p:spPr>
          <a:xfrm rot="5400000">
            <a:off x="1407973" y="2717558"/>
            <a:ext cx="1716573" cy="0"/>
          </a:xfrm>
          <a:prstGeom prst="line">
            <a:avLst/>
          </a:prstGeom>
          <a:noFill/>
          <a:ln w="19050" cap="flat" cmpd="sng" algn="ctr">
            <a:solidFill>
              <a:sysClr val="windowText" lastClr="000000"/>
            </a:solidFill>
            <a:prstDash val="solid"/>
          </a:ln>
          <a:effectLst/>
        </p:spPr>
      </p:cxnSp>
      <p:cxnSp>
        <p:nvCxnSpPr>
          <p:cNvPr id="9" name="Straight Connector 6"/>
          <p:cNvCxnSpPr/>
          <p:nvPr/>
        </p:nvCxnSpPr>
        <p:spPr>
          <a:xfrm>
            <a:off x="434519" y="2949082"/>
            <a:ext cx="329253" cy="0"/>
          </a:xfrm>
          <a:prstGeom prst="line">
            <a:avLst/>
          </a:prstGeom>
          <a:noFill/>
          <a:ln w="19050" cap="flat" cmpd="sng" algn="ctr">
            <a:solidFill>
              <a:sysClr val="windowText" lastClr="000000"/>
            </a:solidFill>
            <a:prstDash val="solid"/>
          </a:ln>
          <a:effectLst/>
        </p:spPr>
      </p:cxnSp>
      <p:cxnSp>
        <p:nvCxnSpPr>
          <p:cNvPr id="10" name="Straight Connector 11"/>
          <p:cNvCxnSpPr/>
          <p:nvPr/>
        </p:nvCxnSpPr>
        <p:spPr>
          <a:xfrm>
            <a:off x="3789329" y="2949082"/>
            <a:ext cx="400441" cy="0"/>
          </a:xfrm>
          <a:prstGeom prst="line">
            <a:avLst/>
          </a:prstGeom>
          <a:noFill/>
          <a:ln w="19050" cap="flat" cmpd="sng" algn="ctr">
            <a:solidFill>
              <a:sysClr val="windowText" lastClr="000000"/>
            </a:solidFill>
            <a:prstDash val="solid"/>
          </a:ln>
          <a:effectLst/>
        </p:spPr>
      </p:cxnSp>
      <p:grpSp>
        <p:nvGrpSpPr>
          <p:cNvPr id="11" name="Group 17"/>
          <p:cNvGrpSpPr/>
          <p:nvPr/>
        </p:nvGrpSpPr>
        <p:grpSpPr>
          <a:xfrm>
            <a:off x="1188678" y="1865556"/>
            <a:ext cx="400441" cy="1089808"/>
            <a:chOff x="1855437" y="2281561"/>
            <a:chExt cx="399495" cy="1038688"/>
          </a:xfrm>
        </p:grpSpPr>
        <p:cxnSp>
          <p:nvCxnSpPr>
            <p:cNvPr id="12" name="Straight Connector 7"/>
            <p:cNvCxnSpPr/>
            <p:nvPr/>
          </p:nvCxnSpPr>
          <p:spPr>
            <a:xfrm>
              <a:off x="1855437" y="3320249"/>
              <a:ext cx="399495" cy="0"/>
            </a:xfrm>
            <a:prstGeom prst="line">
              <a:avLst/>
            </a:prstGeom>
            <a:noFill/>
            <a:ln w="19050" cap="flat" cmpd="sng" algn="ctr">
              <a:solidFill>
                <a:sysClr val="windowText" lastClr="000000"/>
              </a:solidFill>
              <a:prstDash val="solid"/>
            </a:ln>
            <a:effectLst/>
          </p:spPr>
        </p:cxnSp>
        <p:cxnSp>
          <p:nvCxnSpPr>
            <p:cNvPr id="13" name="Straight Connector 14"/>
            <p:cNvCxnSpPr/>
            <p:nvPr/>
          </p:nvCxnSpPr>
          <p:spPr>
            <a:xfrm rot="5400000">
              <a:off x="1553592" y="2796466"/>
              <a:ext cx="1029810" cy="0"/>
            </a:xfrm>
            <a:prstGeom prst="line">
              <a:avLst/>
            </a:prstGeom>
            <a:noFill/>
            <a:ln w="19050" cap="flat" cmpd="sng" algn="ctr">
              <a:solidFill>
                <a:sysClr val="windowText" lastClr="000000"/>
              </a:solidFill>
              <a:prstDash val="solid"/>
            </a:ln>
            <a:effectLst/>
          </p:spPr>
        </p:cxnSp>
      </p:grpSp>
      <p:cxnSp>
        <p:nvCxnSpPr>
          <p:cNvPr id="14" name="Straight Connector 9"/>
          <p:cNvCxnSpPr/>
          <p:nvPr/>
        </p:nvCxnSpPr>
        <p:spPr>
          <a:xfrm>
            <a:off x="2111924" y="2949082"/>
            <a:ext cx="329253" cy="0"/>
          </a:xfrm>
          <a:prstGeom prst="line">
            <a:avLst/>
          </a:prstGeom>
          <a:noFill/>
          <a:ln w="19050" cap="flat" cmpd="sng" algn="ctr">
            <a:solidFill>
              <a:sysClr val="windowText" lastClr="000000"/>
            </a:solidFill>
            <a:prstDash val="solid"/>
          </a:ln>
          <a:effectLst/>
        </p:spPr>
      </p:cxnSp>
      <p:grpSp>
        <p:nvGrpSpPr>
          <p:cNvPr id="15" name="Group 19"/>
          <p:cNvGrpSpPr/>
          <p:nvPr/>
        </p:nvGrpSpPr>
        <p:grpSpPr>
          <a:xfrm>
            <a:off x="2962872" y="1859271"/>
            <a:ext cx="400441" cy="1089808"/>
            <a:chOff x="3471177" y="2281561"/>
            <a:chExt cx="399495" cy="1038688"/>
          </a:xfrm>
        </p:grpSpPr>
        <p:cxnSp>
          <p:nvCxnSpPr>
            <p:cNvPr id="16" name="Straight Connector 10"/>
            <p:cNvCxnSpPr/>
            <p:nvPr/>
          </p:nvCxnSpPr>
          <p:spPr>
            <a:xfrm>
              <a:off x="3471177" y="3320249"/>
              <a:ext cx="399495" cy="0"/>
            </a:xfrm>
            <a:prstGeom prst="line">
              <a:avLst/>
            </a:prstGeom>
            <a:noFill/>
            <a:ln w="19050" cap="flat" cmpd="sng" algn="ctr">
              <a:solidFill>
                <a:sysClr val="windowText" lastClr="000000"/>
              </a:solidFill>
              <a:prstDash val="solid"/>
            </a:ln>
            <a:effectLst/>
          </p:spPr>
        </p:cxnSp>
        <p:cxnSp>
          <p:nvCxnSpPr>
            <p:cNvPr id="17" name="Straight Connector 16"/>
            <p:cNvCxnSpPr/>
            <p:nvPr/>
          </p:nvCxnSpPr>
          <p:spPr>
            <a:xfrm rot="5400000">
              <a:off x="3142695" y="2796466"/>
              <a:ext cx="1029810" cy="0"/>
            </a:xfrm>
            <a:prstGeom prst="line">
              <a:avLst/>
            </a:prstGeom>
            <a:noFill/>
            <a:ln w="19050" cap="flat" cmpd="sng" algn="ctr">
              <a:solidFill>
                <a:sysClr val="windowText" lastClr="000000"/>
              </a:solidFill>
              <a:prstDash val="solid"/>
            </a:ln>
            <a:effectLst/>
          </p:spPr>
        </p:cxnSp>
      </p:grpSp>
      <p:sp>
        <p:nvSpPr>
          <p:cNvPr id="18" name="TextBox 25"/>
          <p:cNvSpPr txBox="1"/>
          <p:nvPr/>
        </p:nvSpPr>
        <p:spPr>
          <a:xfrm>
            <a:off x="434519" y="1763911"/>
            <a:ext cx="462557" cy="56673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1800" b="0" i="0" u="none" strike="noStrike" kern="0" cap="none" spc="0" normalizeH="0" baseline="0" noProof="0" dirty="0">
                <a:ln>
                  <a:noFill/>
                </a:ln>
                <a:solidFill>
                  <a:sysClr val="windowText" lastClr="000000"/>
                </a:solidFill>
                <a:effectLst/>
                <a:uLnTx/>
                <a:uFillTx/>
              </a:rPr>
              <a:t>r</a:t>
            </a:r>
            <a:r>
              <a:rPr kumimoji="0" lang="fr-CA" sz="1800" b="0" i="0" u="none" strike="noStrike" kern="0" cap="none" spc="0" normalizeH="0" baseline="-25000" noProof="0" dirty="0">
                <a:ln>
                  <a:noFill/>
                </a:ln>
                <a:solidFill>
                  <a:sysClr val="windowText" lastClr="000000"/>
                </a:solidFill>
                <a:effectLst/>
                <a:uLnTx/>
                <a:uFillTx/>
              </a:rPr>
              <a:t>1</a:t>
            </a:r>
          </a:p>
        </p:txBody>
      </p:sp>
      <p:sp>
        <p:nvSpPr>
          <p:cNvPr id="19" name="TextBox 26"/>
          <p:cNvSpPr txBox="1"/>
          <p:nvPr/>
        </p:nvSpPr>
        <p:spPr>
          <a:xfrm>
            <a:off x="1366242" y="1770196"/>
            <a:ext cx="462557" cy="56673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1800" b="0" i="0" u="none" strike="noStrike" kern="0" cap="none" spc="0" normalizeH="0" baseline="0" noProof="0" dirty="0">
                <a:ln>
                  <a:noFill/>
                </a:ln>
                <a:solidFill>
                  <a:sysClr val="windowText" lastClr="000000"/>
                </a:solidFill>
                <a:effectLst/>
                <a:uLnTx/>
                <a:uFillTx/>
              </a:rPr>
              <a:t>r</a:t>
            </a:r>
            <a:r>
              <a:rPr kumimoji="0" lang="fr-CA" sz="1800" b="0" i="0" u="none" strike="noStrike" kern="0" cap="none" spc="0" normalizeH="0" baseline="-25000" noProof="0" dirty="0">
                <a:ln>
                  <a:noFill/>
                </a:ln>
                <a:solidFill>
                  <a:sysClr val="windowText" lastClr="000000"/>
                </a:solidFill>
                <a:effectLst/>
                <a:uLnTx/>
                <a:uFillTx/>
              </a:rPr>
              <a:t>2</a:t>
            </a:r>
          </a:p>
        </p:txBody>
      </p:sp>
      <p:sp>
        <p:nvSpPr>
          <p:cNvPr id="20" name="TextBox 27"/>
          <p:cNvSpPr txBox="1"/>
          <p:nvPr/>
        </p:nvSpPr>
        <p:spPr>
          <a:xfrm>
            <a:off x="2264307" y="1763911"/>
            <a:ext cx="462557" cy="56673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1800" b="0" i="0" u="none" strike="noStrike" kern="0" cap="none" spc="0" normalizeH="0" baseline="0" noProof="0" dirty="0">
                <a:ln>
                  <a:noFill/>
                </a:ln>
                <a:solidFill>
                  <a:sysClr val="windowText" lastClr="000000"/>
                </a:solidFill>
                <a:effectLst/>
                <a:uLnTx/>
                <a:uFillTx/>
              </a:rPr>
              <a:t>r</a:t>
            </a:r>
            <a:r>
              <a:rPr kumimoji="0" lang="fr-CA" sz="1800" b="0" i="0" u="none" strike="noStrike" kern="0" cap="none" spc="0" normalizeH="0" baseline="-25000" noProof="0" dirty="0">
                <a:ln>
                  <a:noFill/>
                </a:ln>
                <a:solidFill>
                  <a:sysClr val="windowText" lastClr="000000"/>
                </a:solidFill>
                <a:effectLst/>
                <a:uLnTx/>
                <a:uFillTx/>
              </a:rPr>
              <a:t>3</a:t>
            </a:r>
          </a:p>
        </p:txBody>
      </p:sp>
      <p:sp>
        <p:nvSpPr>
          <p:cNvPr id="21" name="TextBox 28"/>
          <p:cNvSpPr txBox="1"/>
          <p:nvPr/>
        </p:nvSpPr>
        <p:spPr>
          <a:xfrm>
            <a:off x="3125383" y="1763911"/>
            <a:ext cx="462557" cy="56673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1800" b="0" i="0" u="none" strike="noStrike" kern="0" cap="none" spc="0" normalizeH="0" baseline="0" noProof="0" dirty="0">
                <a:ln>
                  <a:noFill/>
                </a:ln>
                <a:solidFill>
                  <a:sysClr val="windowText" lastClr="000000"/>
                </a:solidFill>
                <a:effectLst/>
                <a:uLnTx/>
                <a:uFillTx/>
              </a:rPr>
              <a:t>r</a:t>
            </a:r>
            <a:r>
              <a:rPr kumimoji="0" lang="fr-CA" sz="1800" b="0" i="0" u="none" strike="noStrike" kern="0" cap="none" spc="0" normalizeH="0" baseline="-25000" noProof="0" dirty="0">
                <a:ln>
                  <a:noFill/>
                </a:ln>
                <a:solidFill>
                  <a:sysClr val="windowText" lastClr="000000"/>
                </a:solidFill>
                <a:effectLst/>
                <a:uLnTx/>
                <a:uFillTx/>
              </a:rPr>
              <a:t>4</a:t>
            </a:r>
          </a:p>
        </p:txBody>
      </p:sp>
      <p:sp>
        <p:nvSpPr>
          <p:cNvPr id="22" name="TextBox 29"/>
          <p:cNvSpPr txBox="1"/>
          <p:nvPr/>
        </p:nvSpPr>
        <p:spPr>
          <a:xfrm>
            <a:off x="434519" y="3448377"/>
            <a:ext cx="462557" cy="56673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1800" b="0" i="0" u="none" strike="noStrike" kern="0" cap="none" spc="0" normalizeH="0" baseline="0" noProof="0" dirty="0">
                <a:ln>
                  <a:noFill/>
                </a:ln>
                <a:solidFill>
                  <a:sysClr val="windowText" lastClr="000000"/>
                </a:solidFill>
                <a:effectLst/>
                <a:uLnTx/>
                <a:uFillTx/>
              </a:rPr>
              <a:t>r</a:t>
            </a:r>
            <a:r>
              <a:rPr kumimoji="0" lang="fr-CA" sz="1800" b="0" i="0" u="none" strike="noStrike" kern="0" cap="none" spc="0" normalizeH="0" baseline="-25000" noProof="0" dirty="0">
                <a:ln>
                  <a:noFill/>
                </a:ln>
                <a:solidFill>
                  <a:sysClr val="windowText" lastClr="000000"/>
                </a:solidFill>
                <a:effectLst/>
                <a:uLnTx/>
                <a:uFillTx/>
              </a:rPr>
              <a:t>5</a:t>
            </a:r>
          </a:p>
        </p:txBody>
      </p:sp>
      <p:sp>
        <p:nvSpPr>
          <p:cNvPr id="23" name="TextBox 30"/>
          <p:cNvSpPr txBox="1"/>
          <p:nvPr/>
        </p:nvSpPr>
        <p:spPr>
          <a:xfrm>
            <a:off x="3602712" y="3434671"/>
            <a:ext cx="462557" cy="56673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1800" b="0" i="0" u="none" strike="noStrike" kern="0" cap="none" spc="0" normalizeH="0" baseline="0" noProof="0" dirty="0">
                <a:ln>
                  <a:noFill/>
                </a:ln>
                <a:solidFill>
                  <a:sysClr val="windowText" lastClr="000000"/>
                </a:solidFill>
                <a:effectLst/>
                <a:uLnTx/>
                <a:uFillTx/>
              </a:rPr>
              <a:t>r</a:t>
            </a:r>
            <a:r>
              <a:rPr kumimoji="0" lang="fr-CA" sz="1800" b="0" i="0" u="none" strike="noStrike" kern="0" cap="none" spc="0" normalizeH="0" baseline="-25000" noProof="0" dirty="0">
                <a:ln>
                  <a:noFill/>
                </a:ln>
                <a:solidFill>
                  <a:sysClr val="windowText" lastClr="000000"/>
                </a:solidFill>
                <a:effectLst/>
                <a:uLnTx/>
                <a:uFillTx/>
              </a:rPr>
              <a:t>6</a:t>
            </a:r>
          </a:p>
        </p:txBody>
      </p:sp>
      <p:sp>
        <p:nvSpPr>
          <p:cNvPr id="24" name="Oval 48"/>
          <p:cNvSpPr/>
          <p:nvPr/>
        </p:nvSpPr>
        <p:spPr>
          <a:xfrm>
            <a:off x="3319760" y="2163405"/>
            <a:ext cx="292963" cy="292963"/>
          </a:xfrm>
          <a:prstGeom prst="ellipse">
            <a:avLst/>
          </a:prstGeom>
          <a:solidFill>
            <a:srgbClr val="00B0F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5" name="Oval 49"/>
          <p:cNvSpPr/>
          <p:nvPr/>
        </p:nvSpPr>
        <p:spPr>
          <a:xfrm>
            <a:off x="2352094" y="2181160"/>
            <a:ext cx="292963" cy="292963"/>
          </a:xfrm>
          <a:prstGeom prst="ellipse">
            <a:avLst/>
          </a:prstGeom>
          <a:solidFill>
            <a:srgbClr val="92D05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6" name="Oval 50"/>
          <p:cNvSpPr/>
          <p:nvPr/>
        </p:nvSpPr>
        <p:spPr>
          <a:xfrm>
            <a:off x="594316" y="2190038"/>
            <a:ext cx="292963" cy="292963"/>
          </a:xfrm>
          <a:prstGeom prst="ellipse">
            <a:avLst/>
          </a:prstGeom>
          <a:solidFill>
            <a:srgbClr val="C0504D"/>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27" name="Grouper 146"/>
          <p:cNvGrpSpPr/>
          <p:nvPr/>
        </p:nvGrpSpPr>
        <p:grpSpPr>
          <a:xfrm>
            <a:off x="5113049" y="1755033"/>
            <a:ext cx="3755253" cy="2370337"/>
            <a:chOff x="5073098" y="2322314"/>
            <a:chExt cx="3755253" cy="2370337"/>
          </a:xfrm>
        </p:grpSpPr>
        <p:sp>
          <p:nvSpPr>
            <p:cNvPr id="28" name="Rectangle 27"/>
            <p:cNvSpPr/>
            <p:nvPr/>
          </p:nvSpPr>
          <p:spPr>
            <a:xfrm>
              <a:off x="5073098" y="2417674"/>
              <a:ext cx="3755251" cy="2274977"/>
            </a:xfrm>
            <a:prstGeom prst="rect">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29" name="Straight Connector 24"/>
            <p:cNvCxnSpPr/>
            <p:nvPr/>
          </p:nvCxnSpPr>
          <p:spPr>
            <a:xfrm rot="5400000">
              <a:off x="6046554" y="3275961"/>
              <a:ext cx="1716573" cy="0"/>
            </a:xfrm>
            <a:prstGeom prst="line">
              <a:avLst/>
            </a:prstGeom>
            <a:noFill/>
            <a:ln w="19050" cap="flat" cmpd="sng" algn="ctr">
              <a:solidFill>
                <a:sysClr val="windowText" lastClr="000000"/>
              </a:solidFill>
              <a:prstDash val="solid"/>
            </a:ln>
            <a:effectLst/>
          </p:spPr>
        </p:cxnSp>
        <p:cxnSp>
          <p:nvCxnSpPr>
            <p:cNvPr id="30" name="Straight Connector 31"/>
            <p:cNvCxnSpPr/>
            <p:nvPr/>
          </p:nvCxnSpPr>
          <p:spPr>
            <a:xfrm>
              <a:off x="5073100" y="3507485"/>
              <a:ext cx="329253" cy="0"/>
            </a:xfrm>
            <a:prstGeom prst="line">
              <a:avLst/>
            </a:prstGeom>
            <a:noFill/>
            <a:ln w="19050" cap="flat" cmpd="sng" algn="ctr">
              <a:solidFill>
                <a:sysClr val="windowText" lastClr="000000"/>
              </a:solidFill>
              <a:prstDash val="solid"/>
            </a:ln>
            <a:effectLst/>
          </p:spPr>
        </p:cxnSp>
        <p:cxnSp>
          <p:nvCxnSpPr>
            <p:cNvPr id="31" name="Straight Connector 32"/>
            <p:cNvCxnSpPr/>
            <p:nvPr/>
          </p:nvCxnSpPr>
          <p:spPr>
            <a:xfrm>
              <a:off x="8427910" y="3507485"/>
              <a:ext cx="400441" cy="0"/>
            </a:xfrm>
            <a:prstGeom prst="line">
              <a:avLst/>
            </a:prstGeom>
            <a:noFill/>
            <a:ln w="19050" cap="flat" cmpd="sng" algn="ctr">
              <a:solidFill>
                <a:sysClr val="windowText" lastClr="000000"/>
              </a:solidFill>
              <a:prstDash val="solid"/>
            </a:ln>
            <a:effectLst/>
          </p:spPr>
        </p:cxnSp>
        <p:grpSp>
          <p:nvGrpSpPr>
            <p:cNvPr id="32" name="Group 33"/>
            <p:cNvGrpSpPr/>
            <p:nvPr/>
          </p:nvGrpSpPr>
          <p:grpSpPr>
            <a:xfrm>
              <a:off x="5804602" y="2434777"/>
              <a:ext cx="400441" cy="1038688"/>
              <a:chOff x="1855437" y="2281561"/>
              <a:chExt cx="399495" cy="1038688"/>
            </a:xfrm>
          </p:grpSpPr>
          <p:cxnSp>
            <p:nvCxnSpPr>
              <p:cNvPr id="46" name="Straight Connector 34"/>
              <p:cNvCxnSpPr/>
              <p:nvPr/>
            </p:nvCxnSpPr>
            <p:spPr>
              <a:xfrm>
                <a:off x="1855437" y="3320249"/>
                <a:ext cx="399495" cy="0"/>
              </a:xfrm>
              <a:prstGeom prst="line">
                <a:avLst/>
              </a:prstGeom>
              <a:noFill/>
              <a:ln w="19050" cap="flat" cmpd="sng" algn="ctr">
                <a:solidFill>
                  <a:sysClr val="windowText" lastClr="000000"/>
                </a:solidFill>
                <a:prstDash val="solid"/>
              </a:ln>
              <a:effectLst/>
            </p:spPr>
          </p:cxnSp>
          <p:cxnSp>
            <p:nvCxnSpPr>
              <p:cNvPr id="47" name="Straight Connector 35"/>
              <p:cNvCxnSpPr/>
              <p:nvPr/>
            </p:nvCxnSpPr>
            <p:spPr>
              <a:xfrm rot="5400000">
                <a:off x="1553592" y="2796466"/>
                <a:ext cx="1029810" cy="0"/>
              </a:xfrm>
              <a:prstGeom prst="line">
                <a:avLst/>
              </a:prstGeom>
              <a:noFill/>
              <a:ln w="19050" cap="flat" cmpd="sng" algn="ctr">
                <a:solidFill>
                  <a:sysClr val="windowText" lastClr="000000"/>
                </a:solidFill>
                <a:prstDash val="solid"/>
              </a:ln>
              <a:effectLst/>
            </p:spPr>
          </p:cxnSp>
        </p:grpSp>
        <p:cxnSp>
          <p:nvCxnSpPr>
            <p:cNvPr id="33" name="Straight Connector 36"/>
            <p:cNvCxnSpPr/>
            <p:nvPr/>
          </p:nvCxnSpPr>
          <p:spPr>
            <a:xfrm>
              <a:off x="6750505" y="3507485"/>
              <a:ext cx="329253" cy="0"/>
            </a:xfrm>
            <a:prstGeom prst="line">
              <a:avLst/>
            </a:prstGeom>
            <a:noFill/>
            <a:ln w="19050" cap="flat" cmpd="sng" algn="ctr">
              <a:solidFill>
                <a:sysClr val="windowText" lastClr="000000"/>
              </a:solidFill>
              <a:prstDash val="solid"/>
            </a:ln>
            <a:effectLst/>
          </p:spPr>
        </p:cxnSp>
        <p:grpSp>
          <p:nvGrpSpPr>
            <p:cNvPr id="34" name="Group 37"/>
            <p:cNvGrpSpPr/>
            <p:nvPr/>
          </p:nvGrpSpPr>
          <p:grpSpPr>
            <a:xfrm>
              <a:off x="7601453" y="2441465"/>
              <a:ext cx="400441" cy="1038688"/>
              <a:chOff x="3471177" y="2281561"/>
              <a:chExt cx="399495" cy="1038688"/>
            </a:xfrm>
          </p:grpSpPr>
          <p:cxnSp>
            <p:nvCxnSpPr>
              <p:cNvPr id="44" name="Straight Connector 38"/>
              <p:cNvCxnSpPr/>
              <p:nvPr/>
            </p:nvCxnSpPr>
            <p:spPr>
              <a:xfrm>
                <a:off x="3471177" y="3320249"/>
                <a:ext cx="399495" cy="0"/>
              </a:xfrm>
              <a:prstGeom prst="line">
                <a:avLst/>
              </a:prstGeom>
              <a:noFill/>
              <a:ln w="19050" cap="flat" cmpd="sng" algn="ctr">
                <a:solidFill>
                  <a:sysClr val="windowText" lastClr="000000"/>
                </a:solidFill>
                <a:prstDash val="solid"/>
              </a:ln>
              <a:effectLst/>
            </p:spPr>
          </p:cxnSp>
          <p:cxnSp>
            <p:nvCxnSpPr>
              <p:cNvPr id="45" name="Straight Connector 39"/>
              <p:cNvCxnSpPr/>
              <p:nvPr/>
            </p:nvCxnSpPr>
            <p:spPr>
              <a:xfrm rot="5400000">
                <a:off x="3142695" y="2796466"/>
                <a:ext cx="1029810" cy="0"/>
              </a:xfrm>
              <a:prstGeom prst="line">
                <a:avLst/>
              </a:prstGeom>
              <a:noFill/>
              <a:ln w="19050" cap="flat" cmpd="sng" algn="ctr">
                <a:solidFill>
                  <a:sysClr val="windowText" lastClr="000000"/>
                </a:solidFill>
                <a:prstDash val="solid"/>
              </a:ln>
              <a:effectLst/>
            </p:spPr>
          </p:cxnSp>
        </p:grpSp>
        <p:sp>
          <p:nvSpPr>
            <p:cNvPr id="35" name="TextBox 40"/>
            <p:cNvSpPr txBox="1"/>
            <p:nvPr/>
          </p:nvSpPr>
          <p:spPr>
            <a:xfrm>
              <a:off x="5073100" y="2322314"/>
              <a:ext cx="462557" cy="56673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1800" b="0" i="0" u="none" strike="noStrike" kern="0" cap="none" spc="0" normalizeH="0" baseline="0" noProof="0" dirty="0">
                  <a:ln>
                    <a:noFill/>
                  </a:ln>
                  <a:solidFill>
                    <a:sysClr val="windowText" lastClr="000000"/>
                  </a:solidFill>
                  <a:effectLst/>
                  <a:uLnTx/>
                  <a:uFillTx/>
                </a:rPr>
                <a:t>r</a:t>
              </a:r>
              <a:r>
                <a:rPr kumimoji="0" lang="fr-CA" sz="1800" b="0" i="0" u="none" strike="noStrike" kern="0" cap="none" spc="0" normalizeH="0" baseline="-25000" noProof="0" dirty="0">
                  <a:ln>
                    <a:noFill/>
                  </a:ln>
                  <a:solidFill>
                    <a:sysClr val="windowText" lastClr="000000"/>
                  </a:solidFill>
                  <a:effectLst/>
                  <a:uLnTx/>
                  <a:uFillTx/>
                </a:rPr>
                <a:t>1</a:t>
              </a:r>
            </a:p>
          </p:txBody>
        </p:sp>
        <p:sp>
          <p:nvSpPr>
            <p:cNvPr id="36" name="TextBox 41"/>
            <p:cNvSpPr txBox="1"/>
            <p:nvPr/>
          </p:nvSpPr>
          <p:spPr>
            <a:xfrm>
              <a:off x="6004823" y="2328599"/>
              <a:ext cx="462557" cy="56673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1800" b="0" i="0" u="none" strike="noStrike" kern="0" cap="none" spc="0" normalizeH="0" baseline="0" noProof="0" dirty="0">
                  <a:ln>
                    <a:noFill/>
                  </a:ln>
                  <a:solidFill>
                    <a:sysClr val="windowText" lastClr="000000"/>
                  </a:solidFill>
                  <a:effectLst/>
                  <a:uLnTx/>
                  <a:uFillTx/>
                </a:rPr>
                <a:t>r</a:t>
              </a:r>
              <a:r>
                <a:rPr kumimoji="0" lang="fr-CA" sz="1800" b="0" i="0" u="none" strike="noStrike" kern="0" cap="none" spc="0" normalizeH="0" baseline="-25000" noProof="0" dirty="0">
                  <a:ln>
                    <a:noFill/>
                  </a:ln>
                  <a:solidFill>
                    <a:sysClr val="windowText" lastClr="000000"/>
                  </a:solidFill>
                  <a:effectLst/>
                  <a:uLnTx/>
                  <a:uFillTx/>
                </a:rPr>
                <a:t>2</a:t>
              </a:r>
            </a:p>
          </p:txBody>
        </p:sp>
        <p:sp>
          <p:nvSpPr>
            <p:cNvPr id="37" name="TextBox 42"/>
            <p:cNvSpPr txBox="1"/>
            <p:nvPr/>
          </p:nvSpPr>
          <p:spPr>
            <a:xfrm>
              <a:off x="6902888" y="2322314"/>
              <a:ext cx="462557" cy="56673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1800" b="0" i="0" u="none" strike="noStrike" kern="0" cap="none" spc="0" normalizeH="0" baseline="0" noProof="0" dirty="0">
                  <a:ln>
                    <a:noFill/>
                  </a:ln>
                  <a:solidFill>
                    <a:sysClr val="windowText" lastClr="000000"/>
                  </a:solidFill>
                  <a:effectLst/>
                  <a:uLnTx/>
                  <a:uFillTx/>
                </a:rPr>
                <a:t>r</a:t>
              </a:r>
              <a:r>
                <a:rPr kumimoji="0" lang="fr-CA" sz="1800" b="0" i="0" u="none" strike="noStrike" kern="0" cap="none" spc="0" normalizeH="0" baseline="-25000" noProof="0" dirty="0">
                  <a:ln>
                    <a:noFill/>
                  </a:ln>
                  <a:solidFill>
                    <a:sysClr val="windowText" lastClr="000000"/>
                  </a:solidFill>
                  <a:effectLst/>
                  <a:uLnTx/>
                  <a:uFillTx/>
                </a:rPr>
                <a:t>3</a:t>
              </a:r>
            </a:p>
          </p:txBody>
        </p:sp>
        <p:sp>
          <p:nvSpPr>
            <p:cNvPr id="38" name="TextBox 43"/>
            <p:cNvSpPr txBox="1"/>
            <p:nvPr/>
          </p:nvSpPr>
          <p:spPr>
            <a:xfrm>
              <a:off x="7763964" y="2322314"/>
              <a:ext cx="462557" cy="56673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1800" b="0" i="0" u="none" strike="noStrike" kern="0" cap="none" spc="0" normalizeH="0" baseline="0" noProof="0" dirty="0">
                  <a:ln>
                    <a:noFill/>
                  </a:ln>
                  <a:solidFill>
                    <a:sysClr val="windowText" lastClr="000000"/>
                  </a:solidFill>
                  <a:effectLst/>
                  <a:uLnTx/>
                  <a:uFillTx/>
                </a:rPr>
                <a:t>r</a:t>
              </a:r>
              <a:r>
                <a:rPr kumimoji="0" lang="fr-CA" sz="1800" b="0" i="0" u="none" strike="noStrike" kern="0" cap="none" spc="0" normalizeH="0" baseline="-25000" noProof="0" dirty="0">
                  <a:ln>
                    <a:noFill/>
                  </a:ln>
                  <a:solidFill>
                    <a:sysClr val="windowText" lastClr="000000"/>
                  </a:solidFill>
                  <a:effectLst/>
                  <a:uLnTx/>
                  <a:uFillTx/>
                </a:rPr>
                <a:t>4</a:t>
              </a:r>
            </a:p>
          </p:txBody>
        </p:sp>
        <p:sp>
          <p:nvSpPr>
            <p:cNvPr id="39" name="TextBox 44"/>
            <p:cNvSpPr txBox="1"/>
            <p:nvPr/>
          </p:nvSpPr>
          <p:spPr>
            <a:xfrm>
              <a:off x="5073100" y="4006780"/>
              <a:ext cx="462557" cy="56673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1800" b="0" i="0" u="none" strike="noStrike" kern="0" cap="none" spc="0" normalizeH="0" baseline="0" noProof="0" dirty="0">
                  <a:ln>
                    <a:noFill/>
                  </a:ln>
                  <a:solidFill>
                    <a:sysClr val="windowText" lastClr="000000"/>
                  </a:solidFill>
                  <a:effectLst/>
                  <a:uLnTx/>
                  <a:uFillTx/>
                </a:rPr>
                <a:t>r</a:t>
              </a:r>
              <a:r>
                <a:rPr kumimoji="0" lang="fr-CA" sz="1800" b="0" i="0" u="none" strike="noStrike" kern="0" cap="none" spc="0" normalizeH="0" baseline="-25000" noProof="0" dirty="0">
                  <a:ln>
                    <a:noFill/>
                  </a:ln>
                  <a:solidFill>
                    <a:sysClr val="windowText" lastClr="000000"/>
                  </a:solidFill>
                  <a:effectLst/>
                  <a:uLnTx/>
                  <a:uFillTx/>
                </a:rPr>
                <a:t>5</a:t>
              </a:r>
            </a:p>
          </p:txBody>
        </p:sp>
        <p:sp>
          <p:nvSpPr>
            <p:cNvPr id="40" name="TextBox 45"/>
            <p:cNvSpPr txBox="1"/>
            <p:nvPr/>
          </p:nvSpPr>
          <p:spPr>
            <a:xfrm>
              <a:off x="8241293" y="3993074"/>
              <a:ext cx="462557" cy="56673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1800" b="0" i="0" u="none" strike="noStrike" kern="0" cap="none" spc="0" normalizeH="0" baseline="0" noProof="0" dirty="0">
                  <a:ln>
                    <a:noFill/>
                  </a:ln>
                  <a:solidFill>
                    <a:sysClr val="windowText" lastClr="000000"/>
                  </a:solidFill>
                  <a:effectLst/>
                  <a:uLnTx/>
                  <a:uFillTx/>
                </a:rPr>
                <a:t>r</a:t>
              </a:r>
              <a:r>
                <a:rPr kumimoji="0" lang="fr-CA" sz="1800" b="0" i="0" u="none" strike="noStrike" kern="0" cap="none" spc="0" normalizeH="0" baseline="-25000" noProof="0" dirty="0">
                  <a:ln>
                    <a:noFill/>
                  </a:ln>
                  <a:solidFill>
                    <a:sysClr val="windowText" lastClr="000000"/>
                  </a:solidFill>
                  <a:effectLst/>
                  <a:uLnTx/>
                  <a:uFillTx/>
                </a:rPr>
                <a:t>6</a:t>
              </a:r>
            </a:p>
          </p:txBody>
        </p:sp>
        <p:sp>
          <p:nvSpPr>
            <p:cNvPr id="41" name="Oval 51"/>
            <p:cNvSpPr/>
            <p:nvPr/>
          </p:nvSpPr>
          <p:spPr>
            <a:xfrm>
              <a:off x="7855412" y="2695175"/>
              <a:ext cx="292963" cy="292963"/>
            </a:xfrm>
            <a:prstGeom prst="ellipse">
              <a:avLst/>
            </a:prstGeom>
            <a:solidFill>
              <a:srgbClr val="C0504D"/>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2" name="Oval 52"/>
            <p:cNvSpPr/>
            <p:nvPr/>
          </p:nvSpPr>
          <p:spPr>
            <a:xfrm>
              <a:off x="6081218" y="2730686"/>
              <a:ext cx="292963" cy="292963"/>
            </a:xfrm>
            <a:prstGeom prst="ellipse">
              <a:avLst/>
            </a:prstGeom>
            <a:solidFill>
              <a:srgbClr val="92D05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53"/>
            <p:cNvSpPr/>
            <p:nvPr/>
          </p:nvSpPr>
          <p:spPr>
            <a:xfrm>
              <a:off x="8198038" y="2677420"/>
              <a:ext cx="292963" cy="292963"/>
            </a:xfrm>
            <a:prstGeom prst="ellipse">
              <a:avLst/>
            </a:prstGeom>
            <a:solidFill>
              <a:srgbClr val="00B0F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8" name="TextBox 54"/>
          <p:cNvSpPr txBox="1"/>
          <p:nvPr/>
        </p:nvSpPr>
        <p:spPr>
          <a:xfrm>
            <a:off x="341790" y="1305907"/>
            <a:ext cx="1493768"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2400" b="1" i="0" u="none" strike="noStrike" kern="0" cap="none" spc="0" normalizeH="0" baseline="0" noProof="0" dirty="0">
                <a:ln>
                  <a:noFill/>
                </a:ln>
                <a:solidFill>
                  <a:srgbClr val="1F497D"/>
                </a:solidFill>
                <a:effectLst/>
                <a:uLnTx/>
                <a:uFillTx/>
              </a:rPr>
              <a:t>État initial</a:t>
            </a:r>
          </a:p>
        </p:txBody>
      </p:sp>
      <p:sp>
        <p:nvSpPr>
          <p:cNvPr id="49" name="TextBox 55"/>
          <p:cNvSpPr txBox="1"/>
          <p:nvPr/>
        </p:nvSpPr>
        <p:spPr>
          <a:xfrm>
            <a:off x="5077536" y="1408803"/>
            <a:ext cx="629048"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2400" b="1" i="0" u="none" strike="noStrike" kern="0" cap="none" spc="0" normalizeH="0" baseline="0" noProof="0" dirty="0">
                <a:ln>
                  <a:noFill/>
                </a:ln>
                <a:solidFill>
                  <a:srgbClr val="1F497D"/>
                </a:solidFill>
                <a:effectLst/>
                <a:uLnTx/>
                <a:uFillTx/>
              </a:rPr>
              <a:t>But</a:t>
            </a:r>
          </a:p>
        </p:txBody>
      </p:sp>
      <p:grpSp>
        <p:nvGrpSpPr>
          <p:cNvPr id="50" name="Group 57"/>
          <p:cNvGrpSpPr/>
          <p:nvPr/>
        </p:nvGrpSpPr>
        <p:grpSpPr>
          <a:xfrm>
            <a:off x="838770" y="3497465"/>
            <a:ext cx="941492" cy="562826"/>
            <a:chOff x="1513962" y="5391154"/>
            <a:chExt cx="941492" cy="562826"/>
          </a:xfrm>
        </p:grpSpPr>
        <p:sp>
          <p:nvSpPr>
            <p:cNvPr id="51" name="Freeform 23"/>
            <p:cNvSpPr>
              <a:spLocks/>
            </p:cNvSpPr>
            <p:nvPr/>
          </p:nvSpPr>
          <p:spPr bwMode="auto">
            <a:xfrm>
              <a:off x="1513962" y="5484959"/>
              <a:ext cx="752152" cy="376954"/>
            </a:xfrm>
            <a:custGeom>
              <a:avLst/>
              <a:gdLst>
                <a:gd name="T0" fmla="*/ 18 w 1237"/>
                <a:gd name="T1" fmla="*/ 0 h 619"/>
                <a:gd name="T2" fmla="*/ 18 w 1237"/>
                <a:gd name="T3" fmla="*/ 0 h 619"/>
                <a:gd name="T4" fmla="*/ 18 w 1237"/>
                <a:gd name="T5" fmla="*/ 0 h 619"/>
                <a:gd name="T6" fmla="*/ 18 w 1237"/>
                <a:gd name="T7" fmla="*/ 0 h 619"/>
                <a:gd name="T8" fmla="*/ 18 w 1237"/>
                <a:gd name="T9" fmla="*/ 0 h 619"/>
                <a:gd name="T10" fmla="*/ 19 w 1237"/>
                <a:gd name="T11" fmla="*/ 0 h 619"/>
                <a:gd name="T12" fmla="*/ 19 w 1237"/>
                <a:gd name="T13" fmla="*/ 1 h 619"/>
                <a:gd name="T14" fmla="*/ 19 w 1237"/>
                <a:gd name="T15" fmla="*/ 1 h 619"/>
                <a:gd name="T16" fmla="*/ 19 w 1237"/>
                <a:gd name="T17" fmla="*/ 1 h 619"/>
                <a:gd name="T18" fmla="*/ 19 w 1237"/>
                <a:gd name="T19" fmla="*/ 8 h 619"/>
                <a:gd name="T20" fmla="*/ 19 w 1237"/>
                <a:gd name="T21" fmla="*/ 9 h 619"/>
                <a:gd name="T22" fmla="*/ 19 w 1237"/>
                <a:gd name="T23" fmla="*/ 9 h 619"/>
                <a:gd name="T24" fmla="*/ 18 w 1237"/>
                <a:gd name="T25" fmla="*/ 9 h 619"/>
                <a:gd name="T26" fmla="*/ 18 w 1237"/>
                <a:gd name="T27" fmla="*/ 9 h 619"/>
                <a:gd name="T28" fmla="*/ 18 w 1237"/>
                <a:gd name="T29" fmla="*/ 9 h 619"/>
                <a:gd name="T30" fmla="*/ 18 w 1237"/>
                <a:gd name="T31" fmla="*/ 9 h 619"/>
                <a:gd name="T32" fmla="*/ 18 w 1237"/>
                <a:gd name="T33" fmla="*/ 9 h 619"/>
                <a:gd name="T34" fmla="*/ 1 w 1237"/>
                <a:gd name="T35" fmla="*/ 9 h 619"/>
                <a:gd name="T36" fmla="*/ 1 w 1237"/>
                <a:gd name="T37" fmla="*/ 9 h 619"/>
                <a:gd name="T38" fmla="*/ 1 w 1237"/>
                <a:gd name="T39" fmla="*/ 9 h 619"/>
                <a:gd name="T40" fmla="*/ 0 w 1237"/>
                <a:gd name="T41" fmla="*/ 9 h 619"/>
                <a:gd name="T42" fmla="*/ 0 w 1237"/>
                <a:gd name="T43" fmla="*/ 9 h 619"/>
                <a:gd name="T44" fmla="*/ 0 w 1237"/>
                <a:gd name="T45" fmla="*/ 9 h 619"/>
                <a:gd name="T46" fmla="*/ 0 w 1237"/>
                <a:gd name="T47" fmla="*/ 9 h 619"/>
                <a:gd name="T48" fmla="*/ 0 w 1237"/>
                <a:gd name="T49" fmla="*/ 8 h 619"/>
                <a:gd name="T50" fmla="*/ 0 w 1237"/>
                <a:gd name="T51" fmla="*/ 8 h 619"/>
                <a:gd name="T52" fmla="*/ 0 w 1237"/>
                <a:gd name="T53" fmla="*/ 1 h 619"/>
                <a:gd name="T54" fmla="*/ 0 w 1237"/>
                <a:gd name="T55" fmla="*/ 1 h 619"/>
                <a:gd name="T56" fmla="*/ 0 w 1237"/>
                <a:gd name="T57" fmla="*/ 1 h 619"/>
                <a:gd name="T58" fmla="*/ 0 w 1237"/>
                <a:gd name="T59" fmla="*/ 0 h 619"/>
                <a:gd name="T60" fmla="*/ 0 w 1237"/>
                <a:gd name="T61" fmla="*/ 0 h 619"/>
                <a:gd name="T62" fmla="*/ 1 w 1237"/>
                <a:gd name="T63" fmla="*/ 0 h 619"/>
                <a:gd name="T64" fmla="*/ 1 w 1237"/>
                <a:gd name="T65" fmla="*/ 0 h 619"/>
                <a:gd name="T66" fmla="*/ 1 w 1237"/>
                <a:gd name="T67" fmla="*/ 0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7"/>
                <a:gd name="T103" fmla="*/ 0 h 619"/>
                <a:gd name="T104" fmla="*/ 1237 w 1237"/>
                <a:gd name="T105" fmla="*/ 619 h 6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7" h="619">
                  <a:moveTo>
                    <a:pt x="79" y="0"/>
                  </a:moveTo>
                  <a:lnTo>
                    <a:pt x="1160" y="0"/>
                  </a:lnTo>
                  <a:lnTo>
                    <a:pt x="1168" y="0"/>
                  </a:lnTo>
                  <a:lnTo>
                    <a:pt x="1176" y="1"/>
                  </a:lnTo>
                  <a:lnTo>
                    <a:pt x="1182" y="4"/>
                  </a:lnTo>
                  <a:lnTo>
                    <a:pt x="1190" y="6"/>
                  </a:lnTo>
                  <a:lnTo>
                    <a:pt x="1197" y="8"/>
                  </a:lnTo>
                  <a:lnTo>
                    <a:pt x="1204" y="12"/>
                  </a:lnTo>
                  <a:lnTo>
                    <a:pt x="1209" y="16"/>
                  </a:lnTo>
                  <a:lnTo>
                    <a:pt x="1215" y="20"/>
                  </a:lnTo>
                  <a:lnTo>
                    <a:pt x="1219" y="25"/>
                  </a:lnTo>
                  <a:lnTo>
                    <a:pt x="1224" y="31"/>
                  </a:lnTo>
                  <a:lnTo>
                    <a:pt x="1228" y="36"/>
                  </a:lnTo>
                  <a:lnTo>
                    <a:pt x="1232" y="42"/>
                  </a:lnTo>
                  <a:lnTo>
                    <a:pt x="1234" y="49"/>
                  </a:lnTo>
                  <a:lnTo>
                    <a:pt x="1236" y="54"/>
                  </a:lnTo>
                  <a:lnTo>
                    <a:pt x="1237" y="61"/>
                  </a:lnTo>
                  <a:lnTo>
                    <a:pt x="1237" y="69"/>
                  </a:lnTo>
                  <a:lnTo>
                    <a:pt x="1237" y="551"/>
                  </a:lnTo>
                  <a:lnTo>
                    <a:pt x="1237" y="558"/>
                  </a:lnTo>
                  <a:lnTo>
                    <a:pt x="1236" y="565"/>
                  </a:lnTo>
                  <a:lnTo>
                    <a:pt x="1234" y="572"/>
                  </a:lnTo>
                  <a:lnTo>
                    <a:pt x="1232" y="577"/>
                  </a:lnTo>
                  <a:lnTo>
                    <a:pt x="1228" y="583"/>
                  </a:lnTo>
                  <a:lnTo>
                    <a:pt x="1224" y="588"/>
                  </a:lnTo>
                  <a:lnTo>
                    <a:pt x="1219" y="594"/>
                  </a:lnTo>
                  <a:lnTo>
                    <a:pt x="1215" y="599"/>
                  </a:lnTo>
                  <a:lnTo>
                    <a:pt x="1209" y="603"/>
                  </a:lnTo>
                  <a:lnTo>
                    <a:pt x="1204" y="608"/>
                  </a:lnTo>
                  <a:lnTo>
                    <a:pt x="1197" y="611"/>
                  </a:lnTo>
                  <a:lnTo>
                    <a:pt x="1190" y="613"/>
                  </a:lnTo>
                  <a:lnTo>
                    <a:pt x="1182" y="616"/>
                  </a:lnTo>
                  <a:lnTo>
                    <a:pt x="1176" y="618"/>
                  </a:lnTo>
                  <a:lnTo>
                    <a:pt x="1168" y="619"/>
                  </a:lnTo>
                  <a:lnTo>
                    <a:pt x="1160" y="619"/>
                  </a:lnTo>
                  <a:lnTo>
                    <a:pt x="79" y="619"/>
                  </a:lnTo>
                  <a:lnTo>
                    <a:pt x="71" y="619"/>
                  </a:lnTo>
                  <a:lnTo>
                    <a:pt x="63" y="618"/>
                  </a:lnTo>
                  <a:lnTo>
                    <a:pt x="55" y="616"/>
                  </a:lnTo>
                  <a:lnTo>
                    <a:pt x="48" y="613"/>
                  </a:lnTo>
                  <a:lnTo>
                    <a:pt x="42" y="611"/>
                  </a:lnTo>
                  <a:lnTo>
                    <a:pt x="35" y="608"/>
                  </a:lnTo>
                  <a:lnTo>
                    <a:pt x="29" y="603"/>
                  </a:lnTo>
                  <a:lnTo>
                    <a:pt x="24" y="599"/>
                  </a:lnTo>
                  <a:lnTo>
                    <a:pt x="18" y="594"/>
                  </a:lnTo>
                  <a:lnTo>
                    <a:pt x="14" y="588"/>
                  </a:lnTo>
                  <a:lnTo>
                    <a:pt x="10" y="583"/>
                  </a:lnTo>
                  <a:lnTo>
                    <a:pt x="7" y="577"/>
                  </a:lnTo>
                  <a:lnTo>
                    <a:pt x="5" y="572"/>
                  </a:lnTo>
                  <a:lnTo>
                    <a:pt x="2" y="565"/>
                  </a:lnTo>
                  <a:lnTo>
                    <a:pt x="1" y="558"/>
                  </a:lnTo>
                  <a:lnTo>
                    <a:pt x="0" y="551"/>
                  </a:lnTo>
                  <a:lnTo>
                    <a:pt x="0" y="69"/>
                  </a:lnTo>
                  <a:lnTo>
                    <a:pt x="1" y="61"/>
                  </a:lnTo>
                  <a:lnTo>
                    <a:pt x="2" y="54"/>
                  </a:lnTo>
                  <a:lnTo>
                    <a:pt x="5" y="49"/>
                  </a:lnTo>
                  <a:lnTo>
                    <a:pt x="7" y="42"/>
                  </a:lnTo>
                  <a:lnTo>
                    <a:pt x="10" y="36"/>
                  </a:lnTo>
                  <a:lnTo>
                    <a:pt x="14" y="31"/>
                  </a:lnTo>
                  <a:lnTo>
                    <a:pt x="18" y="25"/>
                  </a:lnTo>
                  <a:lnTo>
                    <a:pt x="24" y="20"/>
                  </a:lnTo>
                  <a:lnTo>
                    <a:pt x="29" y="16"/>
                  </a:lnTo>
                  <a:lnTo>
                    <a:pt x="35" y="12"/>
                  </a:lnTo>
                  <a:lnTo>
                    <a:pt x="42" y="8"/>
                  </a:lnTo>
                  <a:lnTo>
                    <a:pt x="48" y="6"/>
                  </a:lnTo>
                  <a:lnTo>
                    <a:pt x="55" y="4"/>
                  </a:lnTo>
                  <a:lnTo>
                    <a:pt x="63" y="1"/>
                  </a:lnTo>
                  <a:lnTo>
                    <a:pt x="71" y="0"/>
                  </a:lnTo>
                  <a:lnTo>
                    <a:pt x="79" y="0"/>
                  </a:lnTo>
                  <a:close/>
                </a:path>
              </a:pathLst>
            </a:custGeom>
            <a:solidFill>
              <a:srgbClr val="C2C1C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52" name="Freeform 24"/>
            <p:cNvSpPr>
              <a:spLocks/>
            </p:cNvSpPr>
            <p:nvPr/>
          </p:nvSpPr>
          <p:spPr bwMode="auto">
            <a:xfrm>
              <a:off x="1513962" y="5484959"/>
              <a:ext cx="752152" cy="376954"/>
            </a:xfrm>
            <a:custGeom>
              <a:avLst/>
              <a:gdLst>
                <a:gd name="T0" fmla="*/ 18 w 1237"/>
                <a:gd name="T1" fmla="*/ 0 h 619"/>
                <a:gd name="T2" fmla="*/ 18 w 1237"/>
                <a:gd name="T3" fmla="*/ 0 h 619"/>
                <a:gd name="T4" fmla="*/ 18 w 1237"/>
                <a:gd name="T5" fmla="*/ 0 h 619"/>
                <a:gd name="T6" fmla="*/ 18 w 1237"/>
                <a:gd name="T7" fmla="*/ 0 h 619"/>
                <a:gd name="T8" fmla="*/ 18 w 1237"/>
                <a:gd name="T9" fmla="*/ 0 h 619"/>
                <a:gd name="T10" fmla="*/ 19 w 1237"/>
                <a:gd name="T11" fmla="*/ 0 h 619"/>
                <a:gd name="T12" fmla="*/ 19 w 1237"/>
                <a:gd name="T13" fmla="*/ 1 h 619"/>
                <a:gd name="T14" fmla="*/ 19 w 1237"/>
                <a:gd name="T15" fmla="*/ 1 h 619"/>
                <a:gd name="T16" fmla="*/ 19 w 1237"/>
                <a:gd name="T17" fmla="*/ 1 h 619"/>
                <a:gd name="T18" fmla="*/ 19 w 1237"/>
                <a:gd name="T19" fmla="*/ 8 h 619"/>
                <a:gd name="T20" fmla="*/ 19 w 1237"/>
                <a:gd name="T21" fmla="*/ 9 h 619"/>
                <a:gd name="T22" fmla="*/ 19 w 1237"/>
                <a:gd name="T23" fmla="*/ 9 h 619"/>
                <a:gd name="T24" fmla="*/ 18 w 1237"/>
                <a:gd name="T25" fmla="*/ 9 h 619"/>
                <a:gd name="T26" fmla="*/ 18 w 1237"/>
                <a:gd name="T27" fmla="*/ 9 h 619"/>
                <a:gd name="T28" fmla="*/ 18 w 1237"/>
                <a:gd name="T29" fmla="*/ 9 h 619"/>
                <a:gd name="T30" fmla="*/ 18 w 1237"/>
                <a:gd name="T31" fmla="*/ 9 h 619"/>
                <a:gd name="T32" fmla="*/ 18 w 1237"/>
                <a:gd name="T33" fmla="*/ 9 h 619"/>
                <a:gd name="T34" fmla="*/ 1 w 1237"/>
                <a:gd name="T35" fmla="*/ 9 h 619"/>
                <a:gd name="T36" fmla="*/ 1 w 1237"/>
                <a:gd name="T37" fmla="*/ 9 h 619"/>
                <a:gd name="T38" fmla="*/ 1 w 1237"/>
                <a:gd name="T39" fmla="*/ 9 h 619"/>
                <a:gd name="T40" fmla="*/ 0 w 1237"/>
                <a:gd name="T41" fmla="*/ 9 h 619"/>
                <a:gd name="T42" fmla="*/ 0 w 1237"/>
                <a:gd name="T43" fmla="*/ 9 h 619"/>
                <a:gd name="T44" fmla="*/ 0 w 1237"/>
                <a:gd name="T45" fmla="*/ 9 h 619"/>
                <a:gd name="T46" fmla="*/ 0 w 1237"/>
                <a:gd name="T47" fmla="*/ 9 h 619"/>
                <a:gd name="T48" fmla="*/ 0 w 1237"/>
                <a:gd name="T49" fmla="*/ 8 h 619"/>
                <a:gd name="T50" fmla="*/ 0 w 1237"/>
                <a:gd name="T51" fmla="*/ 8 h 619"/>
                <a:gd name="T52" fmla="*/ 0 w 1237"/>
                <a:gd name="T53" fmla="*/ 1 h 619"/>
                <a:gd name="T54" fmla="*/ 0 w 1237"/>
                <a:gd name="T55" fmla="*/ 1 h 619"/>
                <a:gd name="T56" fmla="*/ 0 w 1237"/>
                <a:gd name="T57" fmla="*/ 1 h 619"/>
                <a:gd name="T58" fmla="*/ 0 w 1237"/>
                <a:gd name="T59" fmla="*/ 0 h 619"/>
                <a:gd name="T60" fmla="*/ 0 w 1237"/>
                <a:gd name="T61" fmla="*/ 0 h 619"/>
                <a:gd name="T62" fmla="*/ 1 w 1237"/>
                <a:gd name="T63" fmla="*/ 0 h 619"/>
                <a:gd name="T64" fmla="*/ 1 w 1237"/>
                <a:gd name="T65" fmla="*/ 0 h 619"/>
                <a:gd name="T66" fmla="*/ 1 w 1237"/>
                <a:gd name="T67" fmla="*/ 0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7"/>
                <a:gd name="T103" fmla="*/ 0 h 619"/>
                <a:gd name="T104" fmla="*/ 1237 w 1237"/>
                <a:gd name="T105" fmla="*/ 619 h 6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7" h="619">
                  <a:moveTo>
                    <a:pt x="79" y="0"/>
                  </a:moveTo>
                  <a:lnTo>
                    <a:pt x="1160" y="0"/>
                  </a:lnTo>
                  <a:lnTo>
                    <a:pt x="1168" y="0"/>
                  </a:lnTo>
                  <a:lnTo>
                    <a:pt x="1176" y="1"/>
                  </a:lnTo>
                  <a:lnTo>
                    <a:pt x="1182" y="4"/>
                  </a:lnTo>
                  <a:lnTo>
                    <a:pt x="1190" y="6"/>
                  </a:lnTo>
                  <a:lnTo>
                    <a:pt x="1197" y="8"/>
                  </a:lnTo>
                  <a:lnTo>
                    <a:pt x="1204" y="12"/>
                  </a:lnTo>
                  <a:lnTo>
                    <a:pt x="1209" y="16"/>
                  </a:lnTo>
                  <a:lnTo>
                    <a:pt x="1215" y="20"/>
                  </a:lnTo>
                  <a:lnTo>
                    <a:pt x="1219" y="25"/>
                  </a:lnTo>
                  <a:lnTo>
                    <a:pt x="1224" y="31"/>
                  </a:lnTo>
                  <a:lnTo>
                    <a:pt x="1228" y="36"/>
                  </a:lnTo>
                  <a:lnTo>
                    <a:pt x="1232" y="42"/>
                  </a:lnTo>
                  <a:lnTo>
                    <a:pt x="1234" y="49"/>
                  </a:lnTo>
                  <a:lnTo>
                    <a:pt x="1236" y="54"/>
                  </a:lnTo>
                  <a:lnTo>
                    <a:pt x="1237" y="61"/>
                  </a:lnTo>
                  <a:lnTo>
                    <a:pt x="1237" y="69"/>
                  </a:lnTo>
                  <a:lnTo>
                    <a:pt x="1237" y="551"/>
                  </a:lnTo>
                  <a:lnTo>
                    <a:pt x="1237" y="558"/>
                  </a:lnTo>
                  <a:lnTo>
                    <a:pt x="1236" y="565"/>
                  </a:lnTo>
                  <a:lnTo>
                    <a:pt x="1234" y="572"/>
                  </a:lnTo>
                  <a:lnTo>
                    <a:pt x="1232" y="577"/>
                  </a:lnTo>
                  <a:lnTo>
                    <a:pt x="1228" y="583"/>
                  </a:lnTo>
                  <a:lnTo>
                    <a:pt x="1224" y="588"/>
                  </a:lnTo>
                  <a:lnTo>
                    <a:pt x="1219" y="594"/>
                  </a:lnTo>
                  <a:lnTo>
                    <a:pt x="1215" y="599"/>
                  </a:lnTo>
                  <a:lnTo>
                    <a:pt x="1209" y="603"/>
                  </a:lnTo>
                  <a:lnTo>
                    <a:pt x="1204" y="608"/>
                  </a:lnTo>
                  <a:lnTo>
                    <a:pt x="1197" y="611"/>
                  </a:lnTo>
                  <a:lnTo>
                    <a:pt x="1190" y="613"/>
                  </a:lnTo>
                  <a:lnTo>
                    <a:pt x="1182" y="616"/>
                  </a:lnTo>
                  <a:lnTo>
                    <a:pt x="1176" y="618"/>
                  </a:lnTo>
                  <a:lnTo>
                    <a:pt x="1168" y="619"/>
                  </a:lnTo>
                  <a:lnTo>
                    <a:pt x="1160" y="619"/>
                  </a:lnTo>
                  <a:lnTo>
                    <a:pt x="79" y="619"/>
                  </a:lnTo>
                  <a:lnTo>
                    <a:pt x="71" y="619"/>
                  </a:lnTo>
                  <a:lnTo>
                    <a:pt x="63" y="618"/>
                  </a:lnTo>
                  <a:lnTo>
                    <a:pt x="55" y="616"/>
                  </a:lnTo>
                  <a:lnTo>
                    <a:pt x="48" y="613"/>
                  </a:lnTo>
                  <a:lnTo>
                    <a:pt x="42" y="611"/>
                  </a:lnTo>
                  <a:lnTo>
                    <a:pt x="35" y="608"/>
                  </a:lnTo>
                  <a:lnTo>
                    <a:pt x="29" y="603"/>
                  </a:lnTo>
                  <a:lnTo>
                    <a:pt x="24" y="599"/>
                  </a:lnTo>
                  <a:lnTo>
                    <a:pt x="18" y="594"/>
                  </a:lnTo>
                  <a:lnTo>
                    <a:pt x="14" y="588"/>
                  </a:lnTo>
                  <a:lnTo>
                    <a:pt x="10" y="583"/>
                  </a:lnTo>
                  <a:lnTo>
                    <a:pt x="7" y="577"/>
                  </a:lnTo>
                  <a:lnTo>
                    <a:pt x="5" y="572"/>
                  </a:lnTo>
                  <a:lnTo>
                    <a:pt x="2" y="565"/>
                  </a:lnTo>
                  <a:lnTo>
                    <a:pt x="1" y="558"/>
                  </a:lnTo>
                  <a:lnTo>
                    <a:pt x="0" y="551"/>
                  </a:lnTo>
                  <a:lnTo>
                    <a:pt x="0" y="69"/>
                  </a:lnTo>
                  <a:lnTo>
                    <a:pt x="1" y="61"/>
                  </a:lnTo>
                  <a:lnTo>
                    <a:pt x="2" y="54"/>
                  </a:lnTo>
                  <a:lnTo>
                    <a:pt x="5" y="49"/>
                  </a:lnTo>
                  <a:lnTo>
                    <a:pt x="7" y="42"/>
                  </a:lnTo>
                  <a:lnTo>
                    <a:pt x="10" y="36"/>
                  </a:lnTo>
                  <a:lnTo>
                    <a:pt x="14" y="31"/>
                  </a:lnTo>
                  <a:lnTo>
                    <a:pt x="18" y="25"/>
                  </a:lnTo>
                  <a:lnTo>
                    <a:pt x="24" y="20"/>
                  </a:lnTo>
                  <a:lnTo>
                    <a:pt x="29" y="16"/>
                  </a:lnTo>
                  <a:lnTo>
                    <a:pt x="35" y="12"/>
                  </a:lnTo>
                  <a:lnTo>
                    <a:pt x="42" y="8"/>
                  </a:lnTo>
                  <a:lnTo>
                    <a:pt x="48" y="6"/>
                  </a:lnTo>
                  <a:lnTo>
                    <a:pt x="55" y="4"/>
                  </a:lnTo>
                  <a:lnTo>
                    <a:pt x="63" y="1"/>
                  </a:lnTo>
                  <a:lnTo>
                    <a:pt x="71" y="0"/>
                  </a:lnTo>
                  <a:lnTo>
                    <a:pt x="79" y="0"/>
                  </a:lnTo>
                </a:path>
              </a:pathLst>
            </a:custGeom>
            <a:noFill/>
            <a:ln w="3175">
              <a:solidFill>
                <a:srgbClr val="1F1A17"/>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53" name="Freeform 25"/>
            <p:cNvSpPr>
              <a:spLocks/>
            </p:cNvSpPr>
            <p:nvPr/>
          </p:nvSpPr>
          <p:spPr bwMode="auto">
            <a:xfrm>
              <a:off x="1607764" y="5391154"/>
              <a:ext cx="191078" cy="93804"/>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2"/>
                  </a:lnTo>
                  <a:lnTo>
                    <a:pt x="305" y="5"/>
                  </a:lnTo>
                  <a:lnTo>
                    <a:pt x="308" y="9"/>
                  </a:lnTo>
                  <a:lnTo>
                    <a:pt x="310" y="15"/>
                  </a:lnTo>
                  <a:lnTo>
                    <a:pt x="310" y="141"/>
                  </a:lnTo>
                  <a:lnTo>
                    <a:pt x="308" y="146"/>
                  </a:lnTo>
                  <a:lnTo>
                    <a:pt x="305" y="151"/>
                  </a:lnTo>
                  <a:lnTo>
                    <a:pt x="303" y="153"/>
                  </a:lnTo>
                  <a:lnTo>
                    <a:pt x="301" y="154"/>
                  </a:lnTo>
                  <a:lnTo>
                    <a:pt x="298" y="155"/>
                  </a:lnTo>
                  <a:lnTo>
                    <a:pt x="295" y="155"/>
                  </a:lnTo>
                  <a:lnTo>
                    <a:pt x="15" y="155"/>
                  </a:lnTo>
                  <a:lnTo>
                    <a:pt x="12" y="155"/>
                  </a:lnTo>
                  <a:lnTo>
                    <a:pt x="9" y="154"/>
                  </a:lnTo>
                  <a:lnTo>
                    <a:pt x="7" y="153"/>
                  </a:lnTo>
                  <a:lnTo>
                    <a:pt x="4" y="151"/>
                  </a:lnTo>
                  <a:lnTo>
                    <a:pt x="3" y="149"/>
                  </a:lnTo>
                  <a:lnTo>
                    <a:pt x="1" y="146"/>
                  </a:lnTo>
                  <a:lnTo>
                    <a:pt x="1" y="143"/>
                  </a:lnTo>
                  <a:lnTo>
                    <a:pt x="0" y="141"/>
                  </a:lnTo>
                  <a:lnTo>
                    <a:pt x="0" y="15"/>
                  </a:lnTo>
                  <a:lnTo>
                    <a:pt x="1" y="13"/>
                  </a:lnTo>
                  <a:lnTo>
                    <a:pt x="1" y="9"/>
                  </a:lnTo>
                  <a:lnTo>
                    <a:pt x="3" y="7"/>
                  </a:lnTo>
                  <a:lnTo>
                    <a:pt x="4" y="5"/>
                  </a:lnTo>
                  <a:lnTo>
                    <a:pt x="9" y="2"/>
                  </a:lnTo>
                  <a:lnTo>
                    <a:pt x="15" y="0"/>
                  </a:lnTo>
                  <a:close/>
                </a:path>
              </a:pathLst>
            </a:custGeom>
            <a:solidFill>
              <a:srgbClr val="605D5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54" name="Freeform 26"/>
            <p:cNvSpPr>
              <a:spLocks/>
            </p:cNvSpPr>
            <p:nvPr/>
          </p:nvSpPr>
          <p:spPr bwMode="auto">
            <a:xfrm>
              <a:off x="1607764" y="5391154"/>
              <a:ext cx="191078" cy="93804"/>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2"/>
                  </a:lnTo>
                  <a:lnTo>
                    <a:pt x="305" y="5"/>
                  </a:lnTo>
                  <a:lnTo>
                    <a:pt x="308" y="9"/>
                  </a:lnTo>
                  <a:lnTo>
                    <a:pt x="310" y="15"/>
                  </a:lnTo>
                  <a:lnTo>
                    <a:pt x="310" y="141"/>
                  </a:lnTo>
                  <a:lnTo>
                    <a:pt x="308" y="146"/>
                  </a:lnTo>
                  <a:lnTo>
                    <a:pt x="305" y="151"/>
                  </a:lnTo>
                  <a:lnTo>
                    <a:pt x="303" y="153"/>
                  </a:lnTo>
                  <a:lnTo>
                    <a:pt x="301" y="154"/>
                  </a:lnTo>
                  <a:lnTo>
                    <a:pt x="298" y="155"/>
                  </a:lnTo>
                  <a:lnTo>
                    <a:pt x="295" y="155"/>
                  </a:lnTo>
                  <a:lnTo>
                    <a:pt x="15" y="155"/>
                  </a:lnTo>
                  <a:lnTo>
                    <a:pt x="12" y="155"/>
                  </a:lnTo>
                  <a:lnTo>
                    <a:pt x="9" y="154"/>
                  </a:lnTo>
                  <a:lnTo>
                    <a:pt x="7" y="153"/>
                  </a:lnTo>
                  <a:lnTo>
                    <a:pt x="4" y="151"/>
                  </a:lnTo>
                  <a:lnTo>
                    <a:pt x="3" y="149"/>
                  </a:lnTo>
                  <a:lnTo>
                    <a:pt x="1" y="146"/>
                  </a:lnTo>
                  <a:lnTo>
                    <a:pt x="1" y="143"/>
                  </a:lnTo>
                  <a:lnTo>
                    <a:pt x="0" y="141"/>
                  </a:lnTo>
                  <a:lnTo>
                    <a:pt x="0" y="15"/>
                  </a:lnTo>
                  <a:lnTo>
                    <a:pt x="1" y="13"/>
                  </a:lnTo>
                  <a:lnTo>
                    <a:pt x="1" y="9"/>
                  </a:lnTo>
                  <a:lnTo>
                    <a:pt x="3" y="7"/>
                  </a:lnTo>
                  <a:lnTo>
                    <a:pt x="4" y="5"/>
                  </a:lnTo>
                  <a:lnTo>
                    <a:pt x="9" y="2"/>
                  </a:lnTo>
                  <a:lnTo>
                    <a:pt x="15" y="0"/>
                  </a:lnTo>
                </a:path>
              </a:pathLst>
            </a:custGeom>
            <a:noFill/>
            <a:ln w="3175">
              <a:solidFill>
                <a:srgbClr val="1F1A17"/>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55" name="Freeform 27"/>
            <p:cNvSpPr>
              <a:spLocks/>
            </p:cNvSpPr>
            <p:nvPr/>
          </p:nvSpPr>
          <p:spPr bwMode="auto">
            <a:xfrm>
              <a:off x="1984708" y="5391154"/>
              <a:ext cx="189341" cy="93804"/>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2"/>
                  </a:lnTo>
                  <a:lnTo>
                    <a:pt x="304" y="5"/>
                  </a:lnTo>
                  <a:lnTo>
                    <a:pt x="307" y="9"/>
                  </a:lnTo>
                  <a:lnTo>
                    <a:pt x="309" y="15"/>
                  </a:lnTo>
                  <a:lnTo>
                    <a:pt x="309" y="141"/>
                  </a:lnTo>
                  <a:lnTo>
                    <a:pt x="307" y="146"/>
                  </a:lnTo>
                  <a:lnTo>
                    <a:pt x="304" y="151"/>
                  </a:lnTo>
                  <a:lnTo>
                    <a:pt x="303" y="153"/>
                  </a:lnTo>
                  <a:lnTo>
                    <a:pt x="300" y="154"/>
                  </a:lnTo>
                  <a:lnTo>
                    <a:pt x="297" y="155"/>
                  </a:lnTo>
                  <a:lnTo>
                    <a:pt x="294" y="155"/>
                  </a:lnTo>
                  <a:lnTo>
                    <a:pt x="15" y="155"/>
                  </a:lnTo>
                  <a:lnTo>
                    <a:pt x="11" y="155"/>
                  </a:lnTo>
                  <a:lnTo>
                    <a:pt x="9" y="154"/>
                  </a:lnTo>
                  <a:lnTo>
                    <a:pt x="6" y="153"/>
                  </a:lnTo>
                  <a:lnTo>
                    <a:pt x="5" y="151"/>
                  </a:lnTo>
                  <a:lnTo>
                    <a:pt x="2" y="149"/>
                  </a:lnTo>
                  <a:lnTo>
                    <a:pt x="1" y="146"/>
                  </a:lnTo>
                  <a:lnTo>
                    <a:pt x="0" y="143"/>
                  </a:lnTo>
                  <a:lnTo>
                    <a:pt x="0" y="141"/>
                  </a:lnTo>
                  <a:lnTo>
                    <a:pt x="0" y="15"/>
                  </a:lnTo>
                  <a:lnTo>
                    <a:pt x="0" y="13"/>
                  </a:lnTo>
                  <a:lnTo>
                    <a:pt x="1" y="9"/>
                  </a:lnTo>
                  <a:lnTo>
                    <a:pt x="2" y="7"/>
                  </a:lnTo>
                  <a:lnTo>
                    <a:pt x="5" y="5"/>
                  </a:lnTo>
                  <a:lnTo>
                    <a:pt x="9" y="2"/>
                  </a:lnTo>
                  <a:lnTo>
                    <a:pt x="15" y="0"/>
                  </a:lnTo>
                  <a:close/>
                </a:path>
              </a:pathLst>
            </a:custGeom>
            <a:solidFill>
              <a:srgbClr val="605D5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56" name="Freeform 28"/>
            <p:cNvSpPr>
              <a:spLocks/>
            </p:cNvSpPr>
            <p:nvPr/>
          </p:nvSpPr>
          <p:spPr bwMode="auto">
            <a:xfrm>
              <a:off x="1984708" y="5391154"/>
              <a:ext cx="189341" cy="93804"/>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2"/>
                  </a:lnTo>
                  <a:lnTo>
                    <a:pt x="304" y="5"/>
                  </a:lnTo>
                  <a:lnTo>
                    <a:pt x="307" y="9"/>
                  </a:lnTo>
                  <a:lnTo>
                    <a:pt x="309" y="15"/>
                  </a:lnTo>
                  <a:lnTo>
                    <a:pt x="309" y="141"/>
                  </a:lnTo>
                  <a:lnTo>
                    <a:pt x="307" y="146"/>
                  </a:lnTo>
                  <a:lnTo>
                    <a:pt x="304" y="151"/>
                  </a:lnTo>
                  <a:lnTo>
                    <a:pt x="303" y="153"/>
                  </a:lnTo>
                  <a:lnTo>
                    <a:pt x="300" y="154"/>
                  </a:lnTo>
                  <a:lnTo>
                    <a:pt x="297" y="155"/>
                  </a:lnTo>
                  <a:lnTo>
                    <a:pt x="294" y="155"/>
                  </a:lnTo>
                  <a:lnTo>
                    <a:pt x="15" y="155"/>
                  </a:lnTo>
                  <a:lnTo>
                    <a:pt x="11" y="155"/>
                  </a:lnTo>
                  <a:lnTo>
                    <a:pt x="9" y="154"/>
                  </a:lnTo>
                  <a:lnTo>
                    <a:pt x="6" y="153"/>
                  </a:lnTo>
                  <a:lnTo>
                    <a:pt x="5" y="151"/>
                  </a:lnTo>
                  <a:lnTo>
                    <a:pt x="2" y="149"/>
                  </a:lnTo>
                  <a:lnTo>
                    <a:pt x="1" y="146"/>
                  </a:lnTo>
                  <a:lnTo>
                    <a:pt x="0" y="143"/>
                  </a:lnTo>
                  <a:lnTo>
                    <a:pt x="0" y="141"/>
                  </a:lnTo>
                  <a:lnTo>
                    <a:pt x="0" y="15"/>
                  </a:lnTo>
                  <a:lnTo>
                    <a:pt x="0" y="13"/>
                  </a:lnTo>
                  <a:lnTo>
                    <a:pt x="1" y="9"/>
                  </a:lnTo>
                  <a:lnTo>
                    <a:pt x="2" y="7"/>
                  </a:lnTo>
                  <a:lnTo>
                    <a:pt x="5" y="5"/>
                  </a:lnTo>
                  <a:lnTo>
                    <a:pt x="9" y="2"/>
                  </a:lnTo>
                  <a:lnTo>
                    <a:pt x="15" y="0"/>
                  </a:lnTo>
                </a:path>
              </a:pathLst>
            </a:custGeom>
            <a:noFill/>
            <a:ln w="3175">
              <a:solidFill>
                <a:srgbClr val="1F1A17"/>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57" name="Freeform 29"/>
            <p:cNvSpPr>
              <a:spLocks/>
            </p:cNvSpPr>
            <p:nvPr/>
          </p:nvSpPr>
          <p:spPr bwMode="auto">
            <a:xfrm>
              <a:off x="1607764" y="5861913"/>
              <a:ext cx="191078" cy="92067"/>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1"/>
                  </a:lnTo>
                  <a:lnTo>
                    <a:pt x="305" y="4"/>
                  </a:lnTo>
                  <a:lnTo>
                    <a:pt x="308" y="9"/>
                  </a:lnTo>
                  <a:lnTo>
                    <a:pt x="310" y="14"/>
                  </a:lnTo>
                  <a:lnTo>
                    <a:pt x="310" y="140"/>
                  </a:lnTo>
                  <a:lnTo>
                    <a:pt x="308" y="146"/>
                  </a:lnTo>
                  <a:lnTo>
                    <a:pt x="305" y="150"/>
                  </a:lnTo>
                  <a:lnTo>
                    <a:pt x="303" y="152"/>
                  </a:lnTo>
                  <a:lnTo>
                    <a:pt x="301" y="153"/>
                  </a:lnTo>
                  <a:lnTo>
                    <a:pt x="298" y="155"/>
                  </a:lnTo>
                  <a:lnTo>
                    <a:pt x="295" y="155"/>
                  </a:lnTo>
                  <a:lnTo>
                    <a:pt x="15" y="155"/>
                  </a:lnTo>
                  <a:lnTo>
                    <a:pt x="12" y="155"/>
                  </a:lnTo>
                  <a:lnTo>
                    <a:pt x="9" y="153"/>
                  </a:lnTo>
                  <a:lnTo>
                    <a:pt x="7" y="152"/>
                  </a:lnTo>
                  <a:lnTo>
                    <a:pt x="4" y="150"/>
                  </a:lnTo>
                  <a:lnTo>
                    <a:pt x="3" y="148"/>
                  </a:lnTo>
                  <a:lnTo>
                    <a:pt x="1" y="146"/>
                  </a:lnTo>
                  <a:lnTo>
                    <a:pt x="1" y="143"/>
                  </a:lnTo>
                  <a:lnTo>
                    <a:pt x="0" y="140"/>
                  </a:lnTo>
                  <a:lnTo>
                    <a:pt x="0" y="14"/>
                  </a:lnTo>
                  <a:lnTo>
                    <a:pt x="1" y="12"/>
                  </a:lnTo>
                  <a:lnTo>
                    <a:pt x="1" y="9"/>
                  </a:lnTo>
                  <a:lnTo>
                    <a:pt x="3" y="6"/>
                  </a:lnTo>
                  <a:lnTo>
                    <a:pt x="4" y="4"/>
                  </a:lnTo>
                  <a:lnTo>
                    <a:pt x="9" y="1"/>
                  </a:lnTo>
                  <a:lnTo>
                    <a:pt x="15" y="0"/>
                  </a:lnTo>
                  <a:close/>
                </a:path>
              </a:pathLst>
            </a:custGeom>
            <a:solidFill>
              <a:srgbClr val="605D5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58" name="Freeform 30"/>
            <p:cNvSpPr>
              <a:spLocks/>
            </p:cNvSpPr>
            <p:nvPr/>
          </p:nvSpPr>
          <p:spPr bwMode="auto">
            <a:xfrm>
              <a:off x="1607764" y="5861913"/>
              <a:ext cx="191078" cy="92067"/>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1"/>
                  </a:lnTo>
                  <a:lnTo>
                    <a:pt x="305" y="4"/>
                  </a:lnTo>
                  <a:lnTo>
                    <a:pt x="308" y="9"/>
                  </a:lnTo>
                  <a:lnTo>
                    <a:pt x="310" y="14"/>
                  </a:lnTo>
                  <a:lnTo>
                    <a:pt x="310" y="140"/>
                  </a:lnTo>
                  <a:lnTo>
                    <a:pt x="308" y="146"/>
                  </a:lnTo>
                  <a:lnTo>
                    <a:pt x="305" y="150"/>
                  </a:lnTo>
                  <a:lnTo>
                    <a:pt x="303" y="152"/>
                  </a:lnTo>
                  <a:lnTo>
                    <a:pt x="301" y="153"/>
                  </a:lnTo>
                  <a:lnTo>
                    <a:pt x="298" y="155"/>
                  </a:lnTo>
                  <a:lnTo>
                    <a:pt x="295" y="155"/>
                  </a:lnTo>
                  <a:lnTo>
                    <a:pt x="15" y="155"/>
                  </a:lnTo>
                  <a:lnTo>
                    <a:pt x="12" y="155"/>
                  </a:lnTo>
                  <a:lnTo>
                    <a:pt x="9" y="153"/>
                  </a:lnTo>
                  <a:lnTo>
                    <a:pt x="7" y="152"/>
                  </a:lnTo>
                  <a:lnTo>
                    <a:pt x="4" y="150"/>
                  </a:lnTo>
                  <a:lnTo>
                    <a:pt x="3" y="148"/>
                  </a:lnTo>
                  <a:lnTo>
                    <a:pt x="1" y="146"/>
                  </a:lnTo>
                  <a:lnTo>
                    <a:pt x="1" y="143"/>
                  </a:lnTo>
                  <a:lnTo>
                    <a:pt x="0" y="140"/>
                  </a:lnTo>
                  <a:lnTo>
                    <a:pt x="0" y="14"/>
                  </a:lnTo>
                  <a:lnTo>
                    <a:pt x="1" y="12"/>
                  </a:lnTo>
                  <a:lnTo>
                    <a:pt x="1" y="9"/>
                  </a:lnTo>
                  <a:lnTo>
                    <a:pt x="3" y="6"/>
                  </a:lnTo>
                  <a:lnTo>
                    <a:pt x="4" y="4"/>
                  </a:lnTo>
                  <a:lnTo>
                    <a:pt x="9" y="1"/>
                  </a:lnTo>
                  <a:lnTo>
                    <a:pt x="15" y="0"/>
                  </a:lnTo>
                </a:path>
              </a:pathLst>
            </a:custGeom>
            <a:noFill/>
            <a:ln w="3175">
              <a:solidFill>
                <a:srgbClr val="1F1A17"/>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59" name="Freeform 31"/>
            <p:cNvSpPr>
              <a:spLocks/>
            </p:cNvSpPr>
            <p:nvPr/>
          </p:nvSpPr>
          <p:spPr bwMode="auto">
            <a:xfrm>
              <a:off x="1984708" y="5861913"/>
              <a:ext cx="189341" cy="92067"/>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1"/>
                  </a:lnTo>
                  <a:lnTo>
                    <a:pt x="304" y="4"/>
                  </a:lnTo>
                  <a:lnTo>
                    <a:pt x="307" y="9"/>
                  </a:lnTo>
                  <a:lnTo>
                    <a:pt x="309" y="14"/>
                  </a:lnTo>
                  <a:lnTo>
                    <a:pt x="309" y="140"/>
                  </a:lnTo>
                  <a:lnTo>
                    <a:pt x="307" y="146"/>
                  </a:lnTo>
                  <a:lnTo>
                    <a:pt x="304" y="150"/>
                  </a:lnTo>
                  <a:lnTo>
                    <a:pt x="303" y="152"/>
                  </a:lnTo>
                  <a:lnTo>
                    <a:pt x="300" y="153"/>
                  </a:lnTo>
                  <a:lnTo>
                    <a:pt x="297" y="155"/>
                  </a:lnTo>
                  <a:lnTo>
                    <a:pt x="294" y="155"/>
                  </a:lnTo>
                  <a:lnTo>
                    <a:pt x="15" y="155"/>
                  </a:lnTo>
                  <a:lnTo>
                    <a:pt x="11" y="155"/>
                  </a:lnTo>
                  <a:lnTo>
                    <a:pt x="9" y="153"/>
                  </a:lnTo>
                  <a:lnTo>
                    <a:pt x="6" y="152"/>
                  </a:lnTo>
                  <a:lnTo>
                    <a:pt x="5" y="150"/>
                  </a:lnTo>
                  <a:lnTo>
                    <a:pt x="2" y="148"/>
                  </a:lnTo>
                  <a:lnTo>
                    <a:pt x="1" y="146"/>
                  </a:lnTo>
                  <a:lnTo>
                    <a:pt x="0" y="143"/>
                  </a:lnTo>
                  <a:lnTo>
                    <a:pt x="0" y="140"/>
                  </a:lnTo>
                  <a:lnTo>
                    <a:pt x="0" y="14"/>
                  </a:lnTo>
                  <a:lnTo>
                    <a:pt x="0" y="12"/>
                  </a:lnTo>
                  <a:lnTo>
                    <a:pt x="1" y="9"/>
                  </a:lnTo>
                  <a:lnTo>
                    <a:pt x="2" y="6"/>
                  </a:lnTo>
                  <a:lnTo>
                    <a:pt x="5" y="4"/>
                  </a:lnTo>
                  <a:lnTo>
                    <a:pt x="9" y="1"/>
                  </a:lnTo>
                  <a:lnTo>
                    <a:pt x="15" y="0"/>
                  </a:lnTo>
                  <a:close/>
                </a:path>
              </a:pathLst>
            </a:custGeom>
            <a:solidFill>
              <a:srgbClr val="605D5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60" name="Freeform 32"/>
            <p:cNvSpPr>
              <a:spLocks/>
            </p:cNvSpPr>
            <p:nvPr/>
          </p:nvSpPr>
          <p:spPr bwMode="auto">
            <a:xfrm>
              <a:off x="1984708" y="5861913"/>
              <a:ext cx="189341" cy="92067"/>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1"/>
                  </a:lnTo>
                  <a:lnTo>
                    <a:pt x="304" y="4"/>
                  </a:lnTo>
                  <a:lnTo>
                    <a:pt x="307" y="9"/>
                  </a:lnTo>
                  <a:lnTo>
                    <a:pt x="309" y="14"/>
                  </a:lnTo>
                  <a:lnTo>
                    <a:pt x="309" y="140"/>
                  </a:lnTo>
                  <a:lnTo>
                    <a:pt x="307" y="146"/>
                  </a:lnTo>
                  <a:lnTo>
                    <a:pt x="304" y="150"/>
                  </a:lnTo>
                  <a:lnTo>
                    <a:pt x="303" y="152"/>
                  </a:lnTo>
                  <a:lnTo>
                    <a:pt x="300" y="153"/>
                  </a:lnTo>
                  <a:lnTo>
                    <a:pt x="297" y="155"/>
                  </a:lnTo>
                  <a:lnTo>
                    <a:pt x="294" y="155"/>
                  </a:lnTo>
                  <a:lnTo>
                    <a:pt x="15" y="155"/>
                  </a:lnTo>
                  <a:lnTo>
                    <a:pt x="11" y="155"/>
                  </a:lnTo>
                  <a:lnTo>
                    <a:pt x="9" y="153"/>
                  </a:lnTo>
                  <a:lnTo>
                    <a:pt x="6" y="152"/>
                  </a:lnTo>
                  <a:lnTo>
                    <a:pt x="5" y="150"/>
                  </a:lnTo>
                  <a:lnTo>
                    <a:pt x="2" y="148"/>
                  </a:lnTo>
                  <a:lnTo>
                    <a:pt x="1" y="146"/>
                  </a:lnTo>
                  <a:lnTo>
                    <a:pt x="0" y="143"/>
                  </a:lnTo>
                  <a:lnTo>
                    <a:pt x="0" y="140"/>
                  </a:lnTo>
                  <a:lnTo>
                    <a:pt x="0" y="14"/>
                  </a:lnTo>
                  <a:lnTo>
                    <a:pt x="0" y="12"/>
                  </a:lnTo>
                  <a:lnTo>
                    <a:pt x="1" y="9"/>
                  </a:lnTo>
                  <a:lnTo>
                    <a:pt x="2" y="6"/>
                  </a:lnTo>
                  <a:lnTo>
                    <a:pt x="5" y="4"/>
                  </a:lnTo>
                  <a:lnTo>
                    <a:pt x="9" y="1"/>
                  </a:lnTo>
                  <a:lnTo>
                    <a:pt x="15" y="0"/>
                  </a:lnTo>
                </a:path>
              </a:pathLst>
            </a:custGeom>
            <a:noFill/>
            <a:ln w="3175">
              <a:solidFill>
                <a:srgbClr val="1F1A17"/>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61" name="Rectangle 33"/>
            <p:cNvSpPr>
              <a:spLocks noChangeArrowheads="1"/>
            </p:cNvSpPr>
            <p:nvPr/>
          </p:nvSpPr>
          <p:spPr bwMode="auto">
            <a:xfrm>
              <a:off x="2266113" y="5544021"/>
              <a:ext cx="189341" cy="66010"/>
            </a:xfrm>
            <a:prstGeom prst="rect">
              <a:avLst/>
            </a:prstGeom>
            <a:solidFill>
              <a:srgbClr val="1F1A17"/>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62" name="Rectangle 34"/>
            <p:cNvSpPr>
              <a:spLocks noChangeArrowheads="1"/>
            </p:cNvSpPr>
            <p:nvPr/>
          </p:nvSpPr>
          <p:spPr bwMode="auto">
            <a:xfrm>
              <a:off x="2266113" y="5733366"/>
              <a:ext cx="189341" cy="66010"/>
            </a:xfrm>
            <a:prstGeom prst="rect">
              <a:avLst/>
            </a:prstGeom>
            <a:solidFill>
              <a:srgbClr val="1F1A17"/>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63" name="Rectangle 35"/>
            <p:cNvSpPr>
              <a:spLocks noChangeArrowheads="1"/>
            </p:cNvSpPr>
            <p:nvPr/>
          </p:nvSpPr>
          <p:spPr bwMode="auto">
            <a:xfrm>
              <a:off x="1614712" y="5511015"/>
              <a:ext cx="519384" cy="244933"/>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1600" b="1" i="0" u="none" strike="noStrike" kern="0" cap="none" spc="0" normalizeH="0" baseline="0" noProof="0">
                  <a:ln>
                    <a:noFill/>
                  </a:ln>
                  <a:solidFill>
                    <a:srgbClr val="1F1A17"/>
                  </a:solidFill>
                  <a:effectLst/>
                  <a:uLnTx/>
                  <a:uFillTx/>
                </a:rPr>
                <a:t>robot</a:t>
              </a:r>
              <a:endParaRPr kumimoji="0" lang="fr-CA" sz="3200" b="1" i="0" u="none" strike="noStrike" kern="0" cap="none" spc="0" normalizeH="0" baseline="0" noProof="0">
                <a:ln>
                  <a:noFill/>
                </a:ln>
                <a:solidFill>
                  <a:sysClr val="windowText" lastClr="000000"/>
                </a:solidFill>
                <a:effectLst/>
                <a:uLnTx/>
                <a:uFillTx/>
              </a:endParaRPr>
            </a:p>
          </p:txBody>
        </p:sp>
      </p:grpSp>
      <p:sp>
        <p:nvSpPr>
          <p:cNvPr id="2" name="Date Placeholder 1"/>
          <p:cNvSpPr>
            <a:spLocks noGrp="1"/>
          </p:cNvSpPr>
          <p:nvPr>
            <p:ph type="dt" sz="half" idx="10"/>
          </p:nvPr>
        </p:nvSpPr>
        <p:spPr/>
        <p:txBody>
          <a:bodyPr/>
          <a:lstStyle/>
          <a:p>
            <a:r>
              <a:rPr lang="fr-FR"/>
              <a:t>IFT608/IFT702</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08282642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ounded Rectangle 176"/>
          <p:cNvSpPr/>
          <p:nvPr/>
        </p:nvSpPr>
        <p:spPr>
          <a:xfrm>
            <a:off x="4483224" y="159798"/>
            <a:ext cx="1890944" cy="126950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CA"/>
          </a:p>
        </p:txBody>
      </p:sp>
      <p:sp>
        <p:nvSpPr>
          <p:cNvPr id="120" name="Rectangle 119"/>
          <p:cNvSpPr/>
          <p:nvPr/>
        </p:nvSpPr>
        <p:spPr>
          <a:xfrm>
            <a:off x="4580878" y="272913"/>
            <a:ext cx="1674362" cy="1014349"/>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cxnSp>
        <p:nvCxnSpPr>
          <p:cNvPr id="121" name="Straight Connector 120"/>
          <p:cNvCxnSpPr/>
          <p:nvPr/>
        </p:nvCxnSpPr>
        <p:spPr>
          <a:xfrm rot="5400000">
            <a:off x="5014915" y="655599"/>
            <a:ext cx="765372"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4580879" y="758829"/>
            <a:ext cx="14680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6076695" y="758829"/>
            <a:ext cx="178546"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 name="Group 123"/>
          <p:cNvGrpSpPr/>
          <p:nvPr/>
        </p:nvGrpSpPr>
        <p:grpSpPr>
          <a:xfrm>
            <a:off x="4917137" y="275715"/>
            <a:ext cx="178546" cy="485915"/>
            <a:chOff x="1855437" y="2281561"/>
            <a:chExt cx="399495" cy="1038688"/>
          </a:xfrm>
        </p:grpSpPr>
        <p:cxnSp>
          <p:nvCxnSpPr>
            <p:cNvPr id="125" name="Straight Connector 124"/>
            <p:cNvCxnSpPr/>
            <p:nvPr/>
          </p:nvCxnSpPr>
          <p:spPr>
            <a:xfrm>
              <a:off x="1855437" y="3320249"/>
              <a:ext cx="3994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rot="5400000">
              <a:off x="1553592" y="2796466"/>
              <a:ext cx="102981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27" name="Straight Connector 126"/>
          <p:cNvCxnSpPr/>
          <p:nvPr/>
        </p:nvCxnSpPr>
        <p:spPr>
          <a:xfrm>
            <a:off x="5328787" y="758829"/>
            <a:ext cx="14680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 name="Group 127"/>
          <p:cNvGrpSpPr/>
          <p:nvPr/>
        </p:nvGrpSpPr>
        <p:grpSpPr>
          <a:xfrm>
            <a:off x="5708201" y="272913"/>
            <a:ext cx="178546" cy="485915"/>
            <a:chOff x="3471177" y="2281561"/>
            <a:chExt cx="399495" cy="1038688"/>
          </a:xfrm>
        </p:grpSpPr>
        <p:cxnSp>
          <p:nvCxnSpPr>
            <p:cNvPr id="129" name="Straight Connector 128"/>
            <p:cNvCxnSpPr/>
            <p:nvPr/>
          </p:nvCxnSpPr>
          <p:spPr>
            <a:xfrm>
              <a:off x="3471177" y="3320249"/>
              <a:ext cx="3994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rot="5400000">
              <a:off x="3142695" y="2796466"/>
              <a:ext cx="102981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31" name="Oval 130"/>
          <p:cNvSpPr/>
          <p:nvPr/>
        </p:nvSpPr>
        <p:spPr>
          <a:xfrm>
            <a:off x="5814061" y="275352"/>
            <a:ext cx="221713" cy="221713"/>
          </a:xfrm>
          <a:prstGeom prst="ellipse">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32" name="Oval 131"/>
          <p:cNvSpPr/>
          <p:nvPr/>
        </p:nvSpPr>
        <p:spPr>
          <a:xfrm>
            <a:off x="5382605" y="283268"/>
            <a:ext cx="221713" cy="221713"/>
          </a:xfrm>
          <a:prstGeom prst="ellipse">
            <a:avLst/>
          </a:prstGeom>
          <a:solidFill>
            <a:srgbClr val="92D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33" name="Oval 132"/>
          <p:cNvSpPr/>
          <p:nvPr/>
        </p:nvSpPr>
        <p:spPr>
          <a:xfrm>
            <a:off x="4598861" y="287227"/>
            <a:ext cx="221713" cy="221713"/>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nvGrpSpPr>
          <p:cNvPr id="5" name="Group 162"/>
          <p:cNvGrpSpPr/>
          <p:nvPr/>
        </p:nvGrpSpPr>
        <p:grpSpPr>
          <a:xfrm>
            <a:off x="4669654" y="949526"/>
            <a:ext cx="272719" cy="257838"/>
            <a:chOff x="1513962" y="5391154"/>
            <a:chExt cx="941492" cy="755190"/>
          </a:xfrm>
        </p:grpSpPr>
        <p:sp>
          <p:nvSpPr>
            <p:cNvPr id="164" name="Freeform 23"/>
            <p:cNvSpPr>
              <a:spLocks/>
            </p:cNvSpPr>
            <p:nvPr/>
          </p:nvSpPr>
          <p:spPr bwMode="auto">
            <a:xfrm>
              <a:off x="1513962" y="5484959"/>
              <a:ext cx="752152" cy="376954"/>
            </a:xfrm>
            <a:custGeom>
              <a:avLst/>
              <a:gdLst>
                <a:gd name="T0" fmla="*/ 18 w 1237"/>
                <a:gd name="T1" fmla="*/ 0 h 619"/>
                <a:gd name="T2" fmla="*/ 18 w 1237"/>
                <a:gd name="T3" fmla="*/ 0 h 619"/>
                <a:gd name="T4" fmla="*/ 18 w 1237"/>
                <a:gd name="T5" fmla="*/ 0 h 619"/>
                <a:gd name="T6" fmla="*/ 18 w 1237"/>
                <a:gd name="T7" fmla="*/ 0 h 619"/>
                <a:gd name="T8" fmla="*/ 18 w 1237"/>
                <a:gd name="T9" fmla="*/ 0 h 619"/>
                <a:gd name="T10" fmla="*/ 19 w 1237"/>
                <a:gd name="T11" fmla="*/ 0 h 619"/>
                <a:gd name="T12" fmla="*/ 19 w 1237"/>
                <a:gd name="T13" fmla="*/ 1 h 619"/>
                <a:gd name="T14" fmla="*/ 19 w 1237"/>
                <a:gd name="T15" fmla="*/ 1 h 619"/>
                <a:gd name="T16" fmla="*/ 19 w 1237"/>
                <a:gd name="T17" fmla="*/ 1 h 619"/>
                <a:gd name="T18" fmla="*/ 19 w 1237"/>
                <a:gd name="T19" fmla="*/ 8 h 619"/>
                <a:gd name="T20" fmla="*/ 19 w 1237"/>
                <a:gd name="T21" fmla="*/ 9 h 619"/>
                <a:gd name="T22" fmla="*/ 19 w 1237"/>
                <a:gd name="T23" fmla="*/ 9 h 619"/>
                <a:gd name="T24" fmla="*/ 18 w 1237"/>
                <a:gd name="T25" fmla="*/ 9 h 619"/>
                <a:gd name="T26" fmla="*/ 18 w 1237"/>
                <a:gd name="T27" fmla="*/ 9 h 619"/>
                <a:gd name="T28" fmla="*/ 18 w 1237"/>
                <a:gd name="T29" fmla="*/ 9 h 619"/>
                <a:gd name="T30" fmla="*/ 18 w 1237"/>
                <a:gd name="T31" fmla="*/ 9 h 619"/>
                <a:gd name="T32" fmla="*/ 18 w 1237"/>
                <a:gd name="T33" fmla="*/ 9 h 619"/>
                <a:gd name="T34" fmla="*/ 1 w 1237"/>
                <a:gd name="T35" fmla="*/ 9 h 619"/>
                <a:gd name="T36" fmla="*/ 1 w 1237"/>
                <a:gd name="T37" fmla="*/ 9 h 619"/>
                <a:gd name="T38" fmla="*/ 1 w 1237"/>
                <a:gd name="T39" fmla="*/ 9 h 619"/>
                <a:gd name="T40" fmla="*/ 0 w 1237"/>
                <a:gd name="T41" fmla="*/ 9 h 619"/>
                <a:gd name="T42" fmla="*/ 0 w 1237"/>
                <a:gd name="T43" fmla="*/ 9 h 619"/>
                <a:gd name="T44" fmla="*/ 0 w 1237"/>
                <a:gd name="T45" fmla="*/ 9 h 619"/>
                <a:gd name="T46" fmla="*/ 0 w 1237"/>
                <a:gd name="T47" fmla="*/ 9 h 619"/>
                <a:gd name="T48" fmla="*/ 0 w 1237"/>
                <a:gd name="T49" fmla="*/ 8 h 619"/>
                <a:gd name="T50" fmla="*/ 0 w 1237"/>
                <a:gd name="T51" fmla="*/ 8 h 619"/>
                <a:gd name="T52" fmla="*/ 0 w 1237"/>
                <a:gd name="T53" fmla="*/ 1 h 619"/>
                <a:gd name="T54" fmla="*/ 0 w 1237"/>
                <a:gd name="T55" fmla="*/ 1 h 619"/>
                <a:gd name="T56" fmla="*/ 0 w 1237"/>
                <a:gd name="T57" fmla="*/ 1 h 619"/>
                <a:gd name="T58" fmla="*/ 0 w 1237"/>
                <a:gd name="T59" fmla="*/ 0 h 619"/>
                <a:gd name="T60" fmla="*/ 0 w 1237"/>
                <a:gd name="T61" fmla="*/ 0 h 619"/>
                <a:gd name="T62" fmla="*/ 1 w 1237"/>
                <a:gd name="T63" fmla="*/ 0 h 619"/>
                <a:gd name="T64" fmla="*/ 1 w 1237"/>
                <a:gd name="T65" fmla="*/ 0 h 619"/>
                <a:gd name="T66" fmla="*/ 1 w 1237"/>
                <a:gd name="T67" fmla="*/ 0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7"/>
                <a:gd name="T103" fmla="*/ 0 h 619"/>
                <a:gd name="T104" fmla="*/ 1237 w 1237"/>
                <a:gd name="T105" fmla="*/ 619 h 6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7" h="619">
                  <a:moveTo>
                    <a:pt x="79" y="0"/>
                  </a:moveTo>
                  <a:lnTo>
                    <a:pt x="1160" y="0"/>
                  </a:lnTo>
                  <a:lnTo>
                    <a:pt x="1168" y="0"/>
                  </a:lnTo>
                  <a:lnTo>
                    <a:pt x="1176" y="1"/>
                  </a:lnTo>
                  <a:lnTo>
                    <a:pt x="1182" y="4"/>
                  </a:lnTo>
                  <a:lnTo>
                    <a:pt x="1190" y="6"/>
                  </a:lnTo>
                  <a:lnTo>
                    <a:pt x="1197" y="8"/>
                  </a:lnTo>
                  <a:lnTo>
                    <a:pt x="1204" y="12"/>
                  </a:lnTo>
                  <a:lnTo>
                    <a:pt x="1209" y="16"/>
                  </a:lnTo>
                  <a:lnTo>
                    <a:pt x="1215" y="20"/>
                  </a:lnTo>
                  <a:lnTo>
                    <a:pt x="1219" y="25"/>
                  </a:lnTo>
                  <a:lnTo>
                    <a:pt x="1224" y="31"/>
                  </a:lnTo>
                  <a:lnTo>
                    <a:pt x="1228" y="36"/>
                  </a:lnTo>
                  <a:lnTo>
                    <a:pt x="1232" y="42"/>
                  </a:lnTo>
                  <a:lnTo>
                    <a:pt x="1234" y="49"/>
                  </a:lnTo>
                  <a:lnTo>
                    <a:pt x="1236" y="54"/>
                  </a:lnTo>
                  <a:lnTo>
                    <a:pt x="1237" y="61"/>
                  </a:lnTo>
                  <a:lnTo>
                    <a:pt x="1237" y="69"/>
                  </a:lnTo>
                  <a:lnTo>
                    <a:pt x="1237" y="551"/>
                  </a:lnTo>
                  <a:lnTo>
                    <a:pt x="1237" y="558"/>
                  </a:lnTo>
                  <a:lnTo>
                    <a:pt x="1236" y="565"/>
                  </a:lnTo>
                  <a:lnTo>
                    <a:pt x="1234" y="572"/>
                  </a:lnTo>
                  <a:lnTo>
                    <a:pt x="1232" y="577"/>
                  </a:lnTo>
                  <a:lnTo>
                    <a:pt x="1228" y="583"/>
                  </a:lnTo>
                  <a:lnTo>
                    <a:pt x="1224" y="588"/>
                  </a:lnTo>
                  <a:lnTo>
                    <a:pt x="1219" y="594"/>
                  </a:lnTo>
                  <a:lnTo>
                    <a:pt x="1215" y="599"/>
                  </a:lnTo>
                  <a:lnTo>
                    <a:pt x="1209" y="603"/>
                  </a:lnTo>
                  <a:lnTo>
                    <a:pt x="1204" y="608"/>
                  </a:lnTo>
                  <a:lnTo>
                    <a:pt x="1197" y="611"/>
                  </a:lnTo>
                  <a:lnTo>
                    <a:pt x="1190" y="613"/>
                  </a:lnTo>
                  <a:lnTo>
                    <a:pt x="1182" y="616"/>
                  </a:lnTo>
                  <a:lnTo>
                    <a:pt x="1176" y="618"/>
                  </a:lnTo>
                  <a:lnTo>
                    <a:pt x="1168" y="619"/>
                  </a:lnTo>
                  <a:lnTo>
                    <a:pt x="1160" y="619"/>
                  </a:lnTo>
                  <a:lnTo>
                    <a:pt x="79" y="619"/>
                  </a:lnTo>
                  <a:lnTo>
                    <a:pt x="71" y="619"/>
                  </a:lnTo>
                  <a:lnTo>
                    <a:pt x="63" y="618"/>
                  </a:lnTo>
                  <a:lnTo>
                    <a:pt x="55" y="616"/>
                  </a:lnTo>
                  <a:lnTo>
                    <a:pt x="48" y="613"/>
                  </a:lnTo>
                  <a:lnTo>
                    <a:pt x="42" y="611"/>
                  </a:lnTo>
                  <a:lnTo>
                    <a:pt x="35" y="608"/>
                  </a:lnTo>
                  <a:lnTo>
                    <a:pt x="29" y="603"/>
                  </a:lnTo>
                  <a:lnTo>
                    <a:pt x="24" y="599"/>
                  </a:lnTo>
                  <a:lnTo>
                    <a:pt x="18" y="594"/>
                  </a:lnTo>
                  <a:lnTo>
                    <a:pt x="14" y="588"/>
                  </a:lnTo>
                  <a:lnTo>
                    <a:pt x="10" y="583"/>
                  </a:lnTo>
                  <a:lnTo>
                    <a:pt x="7" y="577"/>
                  </a:lnTo>
                  <a:lnTo>
                    <a:pt x="5" y="572"/>
                  </a:lnTo>
                  <a:lnTo>
                    <a:pt x="2" y="565"/>
                  </a:lnTo>
                  <a:lnTo>
                    <a:pt x="1" y="558"/>
                  </a:lnTo>
                  <a:lnTo>
                    <a:pt x="0" y="551"/>
                  </a:lnTo>
                  <a:lnTo>
                    <a:pt x="0" y="69"/>
                  </a:lnTo>
                  <a:lnTo>
                    <a:pt x="1" y="61"/>
                  </a:lnTo>
                  <a:lnTo>
                    <a:pt x="2" y="54"/>
                  </a:lnTo>
                  <a:lnTo>
                    <a:pt x="5" y="49"/>
                  </a:lnTo>
                  <a:lnTo>
                    <a:pt x="7" y="42"/>
                  </a:lnTo>
                  <a:lnTo>
                    <a:pt x="10" y="36"/>
                  </a:lnTo>
                  <a:lnTo>
                    <a:pt x="14" y="31"/>
                  </a:lnTo>
                  <a:lnTo>
                    <a:pt x="18" y="25"/>
                  </a:lnTo>
                  <a:lnTo>
                    <a:pt x="24" y="20"/>
                  </a:lnTo>
                  <a:lnTo>
                    <a:pt x="29" y="16"/>
                  </a:lnTo>
                  <a:lnTo>
                    <a:pt x="35" y="12"/>
                  </a:lnTo>
                  <a:lnTo>
                    <a:pt x="42" y="8"/>
                  </a:lnTo>
                  <a:lnTo>
                    <a:pt x="48" y="6"/>
                  </a:lnTo>
                  <a:lnTo>
                    <a:pt x="55" y="4"/>
                  </a:lnTo>
                  <a:lnTo>
                    <a:pt x="63" y="1"/>
                  </a:lnTo>
                  <a:lnTo>
                    <a:pt x="71" y="0"/>
                  </a:lnTo>
                  <a:lnTo>
                    <a:pt x="79" y="0"/>
                  </a:lnTo>
                  <a:close/>
                </a:path>
              </a:pathLst>
            </a:custGeom>
            <a:solidFill>
              <a:srgbClr val="C2C1C1"/>
            </a:solidFill>
            <a:ln w="9525">
              <a:noFill/>
              <a:round/>
              <a:headEnd/>
              <a:tailEnd/>
            </a:ln>
          </p:spPr>
          <p:txBody>
            <a:bodyPr/>
            <a:lstStyle/>
            <a:p>
              <a:endParaRPr lang="fr-FR" sz="1200"/>
            </a:p>
          </p:txBody>
        </p:sp>
        <p:sp>
          <p:nvSpPr>
            <p:cNvPr id="165" name="Freeform 24"/>
            <p:cNvSpPr>
              <a:spLocks/>
            </p:cNvSpPr>
            <p:nvPr/>
          </p:nvSpPr>
          <p:spPr bwMode="auto">
            <a:xfrm>
              <a:off x="1513962" y="5484959"/>
              <a:ext cx="752152" cy="376954"/>
            </a:xfrm>
            <a:custGeom>
              <a:avLst/>
              <a:gdLst>
                <a:gd name="T0" fmla="*/ 18 w 1237"/>
                <a:gd name="T1" fmla="*/ 0 h 619"/>
                <a:gd name="T2" fmla="*/ 18 w 1237"/>
                <a:gd name="T3" fmla="*/ 0 h 619"/>
                <a:gd name="T4" fmla="*/ 18 w 1237"/>
                <a:gd name="T5" fmla="*/ 0 h 619"/>
                <a:gd name="T6" fmla="*/ 18 w 1237"/>
                <a:gd name="T7" fmla="*/ 0 h 619"/>
                <a:gd name="T8" fmla="*/ 18 w 1237"/>
                <a:gd name="T9" fmla="*/ 0 h 619"/>
                <a:gd name="T10" fmla="*/ 19 w 1237"/>
                <a:gd name="T11" fmla="*/ 0 h 619"/>
                <a:gd name="T12" fmla="*/ 19 w 1237"/>
                <a:gd name="T13" fmla="*/ 1 h 619"/>
                <a:gd name="T14" fmla="*/ 19 w 1237"/>
                <a:gd name="T15" fmla="*/ 1 h 619"/>
                <a:gd name="T16" fmla="*/ 19 w 1237"/>
                <a:gd name="T17" fmla="*/ 1 h 619"/>
                <a:gd name="T18" fmla="*/ 19 w 1237"/>
                <a:gd name="T19" fmla="*/ 8 h 619"/>
                <a:gd name="T20" fmla="*/ 19 w 1237"/>
                <a:gd name="T21" fmla="*/ 9 h 619"/>
                <a:gd name="T22" fmla="*/ 19 w 1237"/>
                <a:gd name="T23" fmla="*/ 9 h 619"/>
                <a:gd name="T24" fmla="*/ 18 w 1237"/>
                <a:gd name="T25" fmla="*/ 9 h 619"/>
                <a:gd name="T26" fmla="*/ 18 w 1237"/>
                <a:gd name="T27" fmla="*/ 9 h 619"/>
                <a:gd name="T28" fmla="*/ 18 w 1237"/>
                <a:gd name="T29" fmla="*/ 9 h 619"/>
                <a:gd name="T30" fmla="*/ 18 w 1237"/>
                <a:gd name="T31" fmla="*/ 9 h 619"/>
                <a:gd name="T32" fmla="*/ 18 w 1237"/>
                <a:gd name="T33" fmla="*/ 9 h 619"/>
                <a:gd name="T34" fmla="*/ 1 w 1237"/>
                <a:gd name="T35" fmla="*/ 9 h 619"/>
                <a:gd name="T36" fmla="*/ 1 w 1237"/>
                <a:gd name="T37" fmla="*/ 9 h 619"/>
                <a:gd name="T38" fmla="*/ 1 w 1237"/>
                <a:gd name="T39" fmla="*/ 9 h 619"/>
                <a:gd name="T40" fmla="*/ 0 w 1237"/>
                <a:gd name="T41" fmla="*/ 9 h 619"/>
                <a:gd name="T42" fmla="*/ 0 w 1237"/>
                <a:gd name="T43" fmla="*/ 9 h 619"/>
                <a:gd name="T44" fmla="*/ 0 w 1237"/>
                <a:gd name="T45" fmla="*/ 9 h 619"/>
                <a:gd name="T46" fmla="*/ 0 w 1237"/>
                <a:gd name="T47" fmla="*/ 9 h 619"/>
                <a:gd name="T48" fmla="*/ 0 w 1237"/>
                <a:gd name="T49" fmla="*/ 8 h 619"/>
                <a:gd name="T50" fmla="*/ 0 w 1237"/>
                <a:gd name="T51" fmla="*/ 8 h 619"/>
                <a:gd name="T52" fmla="*/ 0 w 1237"/>
                <a:gd name="T53" fmla="*/ 1 h 619"/>
                <a:gd name="T54" fmla="*/ 0 w 1237"/>
                <a:gd name="T55" fmla="*/ 1 h 619"/>
                <a:gd name="T56" fmla="*/ 0 w 1237"/>
                <a:gd name="T57" fmla="*/ 1 h 619"/>
                <a:gd name="T58" fmla="*/ 0 w 1237"/>
                <a:gd name="T59" fmla="*/ 0 h 619"/>
                <a:gd name="T60" fmla="*/ 0 w 1237"/>
                <a:gd name="T61" fmla="*/ 0 h 619"/>
                <a:gd name="T62" fmla="*/ 1 w 1237"/>
                <a:gd name="T63" fmla="*/ 0 h 619"/>
                <a:gd name="T64" fmla="*/ 1 w 1237"/>
                <a:gd name="T65" fmla="*/ 0 h 619"/>
                <a:gd name="T66" fmla="*/ 1 w 1237"/>
                <a:gd name="T67" fmla="*/ 0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7"/>
                <a:gd name="T103" fmla="*/ 0 h 619"/>
                <a:gd name="T104" fmla="*/ 1237 w 1237"/>
                <a:gd name="T105" fmla="*/ 619 h 6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7" h="619">
                  <a:moveTo>
                    <a:pt x="79" y="0"/>
                  </a:moveTo>
                  <a:lnTo>
                    <a:pt x="1160" y="0"/>
                  </a:lnTo>
                  <a:lnTo>
                    <a:pt x="1168" y="0"/>
                  </a:lnTo>
                  <a:lnTo>
                    <a:pt x="1176" y="1"/>
                  </a:lnTo>
                  <a:lnTo>
                    <a:pt x="1182" y="4"/>
                  </a:lnTo>
                  <a:lnTo>
                    <a:pt x="1190" y="6"/>
                  </a:lnTo>
                  <a:lnTo>
                    <a:pt x="1197" y="8"/>
                  </a:lnTo>
                  <a:lnTo>
                    <a:pt x="1204" y="12"/>
                  </a:lnTo>
                  <a:lnTo>
                    <a:pt x="1209" y="16"/>
                  </a:lnTo>
                  <a:lnTo>
                    <a:pt x="1215" y="20"/>
                  </a:lnTo>
                  <a:lnTo>
                    <a:pt x="1219" y="25"/>
                  </a:lnTo>
                  <a:lnTo>
                    <a:pt x="1224" y="31"/>
                  </a:lnTo>
                  <a:lnTo>
                    <a:pt x="1228" y="36"/>
                  </a:lnTo>
                  <a:lnTo>
                    <a:pt x="1232" y="42"/>
                  </a:lnTo>
                  <a:lnTo>
                    <a:pt x="1234" y="49"/>
                  </a:lnTo>
                  <a:lnTo>
                    <a:pt x="1236" y="54"/>
                  </a:lnTo>
                  <a:lnTo>
                    <a:pt x="1237" y="61"/>
                  </a:lnTo>
                  <a:lnTo>
                    <a:pt x="1237" y="69"/>
                  </a:lnTo>
                  <a:lnTo>
                    <a:pt x="1237" y="551"/>
                  </a:lnTo>
                  <a:lnTo>
                    <a:pt x="1237" y="558"/>
                  </a:lnTo>
                  <a:lnTo>
                    <a:pt x="1236" y="565"/>
                  </a:lnTo>
                  <a:lnTo>
                    <a:pt x="1234" y="572"/>
                  </a:lnTo>
                  <a:lnTo>
                    <a:pt x="1232" y="577"/>
                  </a:lnTo>
                  <a:lnTo>
                    <a:pt x="1228" y="583"/>
                  </a:lnTo>
                  <a:lnTo>
                    <a:pt x="1224" y="588"/>
                  </a:lnTo>
                  <a:lnTo>
                    <a:pt x="1219" y="594"/>
                  </a:lnTo>
                  <a:lnTo>
                    <a:pt x="1215" y="599"/>
                  </a:lnTo>
                  <a:lnTo>
                    <a:pt x="1209" y="603"/>
                  </a:lnTo>
                  <a:lnTo>
                    <a:pt x="1204" y="608"/>
                  </a:lnTo>
                  <a:lnTo>
                    <a:pt x="1197" y="611"/>
                  </a:lnTo>
                  <a:lnTo>
                    <a:pt x="1190" y="613"/>
                  </a:lnTo>
                  <a:lnTo>
                    <a:pt x="1182" y="616"/>
                  </a:lnTo>
                  <a:lnTo>
                    <a:pt x="1176" y="618"/>
                  </a:lnTo>
                  <a:lnTo>
                    <a:pt x="1168" y="619"/>
                  </a:lnTo>
                  <a:lnTo>
                    <a:pt x="1160" y="619"/>
                  </a:lnTo>
                  <a:lnTo>
                    <a:pt x="79" y="619"/>
                  </a:lnTo>
                  <a:lnTo>
                    <a:pt x="71" y="619"/>
                  </a:lnTo>
                  <a:lnTo>
                    <a:pt x="63" y="618"/>
                  </a:lnTo>
                  <a:lnTo>
                    <a:pt x="55" y="616"/>
                  </a:lnTo>
                  <a:lnTo>
                    <a:pt x="48" y="613"/>
                  </a:lnTo>
                  <a:lnTo>
                    <a:pt x="42" y="611"/>
                  </a:lnTo>
                  <a:lnTo>
                    <a:pt x="35" y="608"/>
                  </a:lnTo>
                  <a:lnTo>
                    <a:pt x="29" y="603"/>
                  </a:lnTo>
                  <a:lnTo>
                    <a:pt x="24" y="599"/>
                  </a:lnTo>
                  <a:lnTo>
                    <a:pt x="18" y="594"/>
                  </a:lnTo>
                  <a:lnTo>
                    <a:pt x="14" y="588"/>
                  </a:lnTo>
                  <a:lnTo>
                    <a:pt x="10" y="583"/>
                  </a:lnTo>
                  <a:lnTo>
                    <a:pt x="7" y="577"/>
                  </a:lnTo>
                  <a:lnTo>
                    <a:pt x="5" y="572"/>
                  </a:lnTo>
                  <a:lnTo>
                    <a:pt x="2" y="565"/>
                  </a:lnTo>
                  <a:lnTo>
                    <a:pt x="1" y="558"/>
                  </a:lnTo>
                  <a:lnTo>
                    <a:pt x="0" y="551"/>
                  </a:lnTo>
                  <a:lnTo>
                    <a:pt x="0" y="69"/>
                  </a:lnTo>
                  <a:lnTo>
                    <a:pt x="1" y="61"/>
                  </a:lnTo>
                  <a:lnTo>
                    <a:pt x="2" y="54"/>
                  </a:lnTo>
                  <a:lnTo>
                    <a:pt x="5" y="49"/>
                  </a:lnTo>
                  <a:lnTo>
                    <a:pt x="7" y="42"/>
                  </a:lnTo>
                  <a:lnTo>
                    <a:pt x="10" y="36"/>
                  </a:lnTo>
                  <a:lnTo>
                    <a:pt x="14" y="31"/>
                  </a:lnTo>
                  <a:lnTo>
                    <a:pt x="18" y="25"/>
                  </a:lnTo>
                  <a:lnTo>
                    <a:pt x="24" y="20"/>
                  </a:lnTo>
                  <a:lnTo>
                    <a:pt x="29" y="16"/>
                  </a:lnTo>
                  <a:lnTo>
                    <a:pt x="35" y="12"/>
                  </a:lnTo>
                  <a:lnTo>
                    <a:pt x="42" y="8"/>
                  </a:lnTo>
                  <a:lnTo>
                    <a:pt x="48" y="6"/>
                  </a:lnTo>
                  <a:lnTo>
                    <a:pt x="55" y="4"/>
                  </a:lnTo>
                  <a:lnTo>
                    <a:pt x="63" y="1"/>
                  </a:lnTo>
                  <a:lnTo>
                    <a:pt x="71" y="0"/>
                  </a:lnTo>
                  <a:lnTo>
                    <a:pt x="79" y="0"/>
                  </a:lnTo>
                </a:path>
              </a:pathLst>
            </a:custGeom>
            <a:noFill/>
            <a:ln w="3175">
              <a:solidFill>
                <a:srgbClr val="1F1A17"/>
              </a:solidFill>
              <a:round/>
              <a:headEnd/>
              <a:tailEnd/>
            </a:ln>
          </p:spPr>
          <p:txBody>
            <a:bodyPr/>
            <a:lstStyle/>
            <a:p>
              <a:endParaRPr lang="fr-FR" sz="1200"/>
            </a:p>
          </p:txBody>
        </p:sp>
        <p:sp>
          <p:nvSpPr>
            <p:cNvPr id="166" name="Freeform 25"/>
            <p:cNvSpPr>
              <a:spLocks/>
            </p:cNvSpPr>
            <p:nvPr/>
          </p:nvSpPr>
          <p:spPr bwMode="auto">
            <a:xfrm>
              <a:off x="1607764" y="5391154"/>
              <a:ext cx="191078" cy="93804"/>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2"/>
                  </a:lnTo>
                  <a:lnTo>
                    <a:pt x="305" y="5"/>
                  </a:lnTo>
                  <a:lnTo>
                    <a:pt x="308" y="9"/>
                  </a:lnTo>
                  <a:lnTo>
                    <a:pt x="310" y="15"/>
                  </a:lnTo>
                  <a:lnTo>
                    <a:pt x="310" y="141"/>
                  </a:lnTo>
                  <a:lnTo>
                    <a:pt x="308" y="146"/>
                  </a:lnTo>
                  <a:lnTo>
                    <a:pt x="305" y="151"/>
                  </a:lnTo>
                  <a:lnTo>
                    <a:pt x="303" y="153"/>
                  </a:lnTo>
                  <a:lnTo>
                    <a:pt x="301" y="154"/>
                  </a:lnTo>
                  <a:lnTo>
                    <a:pt x="298" y="155"/>
                  </a:lnTo>
                  <a:lnTo>
                    <a:pt x="295" y="155"/>
                  </a:lnTo>
                  <a:lnTo>
                    <a:pt x="15" y="155"/>
                  </a:lnTo>
                  <a:lnTo>
                    <a:pt x="12" y="155"/>
                  </a:lnTo>
                  <a:lnTo>
                    <a:pt x="9" y="154"/>
                  </a:lnTo>
                  <a:lnTo>
                    <a:pt x="7" y="153"/>
                  </a:lnTo>
                  <a:lnTo>
                    <a:pt x="4" y="151"/>
                  </a:lnTo>
                  <a:lnTo>
                    <a:pt x="3" y="149"/>
                  </a:lnTo>
                  <a:lnTo>
                    <a:pt x="1" y="146"/>
                  </a:lnTo>
                  <a:lnTo>
                    <a:pt x="1" y="143"/>
                  </a:lnTo>
                  <a:lnTo>
                    <a:pt x="0" y="141"/>
                  </a:lnTo>
                  <a:lnTo>
                    <a:pt x="0" y="15"/>
                  </a:lnTo>
                  <a:lnTo>
                    <a:pt x="1" y="13"/>
                  </a:lnTo>
                  <a:lnTo>
                    <a:pt x="1" y="9"/>
                  </a:lnTo>
                  <a:lnTo>
                    <a:pt x="3" y="7"/>
                  </a:lnTo>
                  <a:lnTo>
                    <a:pt x="4" y="5"/>
                  </a:lnTo>
                  <a:lnTo>
                    <a:pt x="9" y="2"/>
                  </a:lnTo>
                  <a:lnTo>
                    <a:pt x="15" y="0"/>
                  </a:lnTo>
                  <a:close/>
                </a:path>
              </a:pathLst>
            </a:custGeom>
            <a:solidFill>
              <a:srgbClr val="605D5C"/>
            </a:solidFill>
            <a:ln w="9525">
              <a:noFill/>
              <a:round/>
              <a:headEnd/>
              <a:tailEnd/>
            </a:ln>
          </p:spPr>
          <p:txBody>
            <a:bodyPr/>
            <a:lstStyle/>
            <a:p>
              <a:endParaRPr lang="fr-FR" sz="1200"/>
            </a:p>
          </p:txBody>
        </p:sp>
        <p:sp>
          <p:nvSpPr>
            <p:cNvPr id="167" name="Freeform 26"/>
            <p:cNvSpPr>
              <a:spLocks/>
            </p:cNvSpPr>
            <p:nvPr/>
          </p:nvSpPr>
          <p:spPr bwMode="auto">
            <a:xfrm>
              <a:off x="1607764" y="5391154"/>
              <a:ext cx="191078" cy="93804"/>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2"/>
                  </a:lnTo>
                  <a:lnTo>
                    <a:pt x="305" y="5"/>
                  </a:lnTo>
                  <a:lnTo>
                    <a:pt x="308" y="9"/>
                  </a:lnTo>
                  <a:lnTo>
                    <a:pt x="310" y="15"/>
                  </a:lnTo>
                  <a:lnTo>
                    <a:pt x="310" y="141"/>
                  </a:lnTo>
                  <a:lnTo>
                    <a:pt x="308" y="146"/>
                  </a:lnTo>
                  <a:lnTo>
                    <a:pt x="305" y="151"/>
                  </a:lnTo>
                  <a:lnTo>
                    <a:pt x="303" y="153"/>
                  </a:lnTo>
                  <a:lnTo>
                    <a:pt x="301" y="154"/>
                  </a:lnTo>
                  <a:lnTo>
                    <a:pt x="298" y="155"/>
                  </a:lnTo>
                  <a:lnTo>
                    <a:pt x="295" y="155"/>
                  </a:lnTo>
                  <a:lnTo>
                    <a:pt x="15" y="155"/>
                  </a:lnTo>
                  <a:lnTo>
                    <a:pt x="12" y="155"/>
                  </a:lnTo>
                  <a:lnTo>
                    <a:pt x="9" y="154"/>
                  </a:lnTo>
                  <a:lnTo>
                    <a:pt x="7" y="153"/>
                  </a:lnTo>
                  <a:lnTo>
                    <a:pt x="4" y="151"/>
                  </a:lnTo>
                  <a:lnTo>
                    <a:pt x="3" y="149"/>
                  </a:lnTo>
                  <a:lnTo>
                    <a:pt x="1" y="146"/>
                  </a:lnTo>
                  <a:lnTo>
                    <a:pt x="1" y="143"/>
                  </a:lnTo>
                  <a:lnTo>
                    <a:pt x="0" y="141"/>
                  </a:lnTo>
                  <a:lnTo>
                    <a:pt x="0" y="15"/>
                  </a:lnTo>
                  <a:lnTo>
                    <a:pt x="1" y="13"/>
                  </a:lnTo>
                  <a:lnTo>
                    <a:pt x="1" y="9"/>
                  </a:lnTo>
                  <a:lnTo>
                    <a:pt x="3" y="7"/>
                  </a:lnTo>
                  <a:lnTo>
                    <a:pt x="4" y="5"/>
                  </a:lnTo>
                  <a:lnTo>
                    <a:pt x="9" y="2"/>
                  </a:lnTo>
                  <a:lnTo>
                    <a:pt x="15" y="0"/>
                  </a:lnTo>
                </a:path>
              </a:pathLst>
            </a:custGeom>
            <a:noFill/>
            <a:ln w="3175">
              <a:solidFill>
                <a:srgbClr val="1F1A17"/>
              </a:solidFill>
              <a:round/>
              <a:headEnd/>
              <a:tailEnd/>
            </a:ln>
          </p:spPr>
          <p:txBody>
            <a:bodyPr/>
            <a:lstStyle/>
            <a:p>
              <a:endParaRPr lang="fr-FR" sz="1200"/>
            </a:p>
          </p:txBody>
        </p:sp>
        <p:sp>
          <p:nvSpPr>
            <p:cNvPr id="168" name="Freeform 27"/>
            <p:cNvSpPr>
              <a:spLocks/>
            </p:cNvSpPr>
            <p:nvPr/>
          </p:nvSpPr>
          <p:spPr bwMode="auto">
            <a:xfrm>
              <a:off x="1984708" y="5391154"/>
              <a:ext cx="189341" cy="93804"/>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2"/>
                  </a:lnTo>
                  <a:lnTo>
                    <a:pt x="304" y="5"/>
                  </a:lnTo>
                  <a:lnTo>
                    <a:pt x="307" y="9"/>
                  </a:lnTo>
                  <a:lnTo>
                    <a:pt x="309" y="15"/>
                  </a:lnTo>
                  <a:lnTo>
                    <a:pt x="309" y="141"/>
                  </a:lnTo>
                  <a:lnTo>
                    <a:pt x="307" y="146"/>
                  </a:lnTo>
                  <a:lnTo>
                    <a:pt x="304" y="151"/>
                  </a:lnTo>
                  <a:lnTo>
                    <a:pt x="303" y="153"/>
                  </a:lnTo>
                  <a:lnTo>
                    <a:pt x="300" y="154"/>
                  </a:lnTo>
                  <a:lnTo>
                    <a:pt x="297" y="155"/>
                  </a:lnTo>
                  <a:lnTo>
                    <a:pt x="294" y="155"/>
                  </a:lnTo>
                  <a:lnTo>
                    <a:pt x="15" y="155"/>
                  </a:lnTo>
                  <a:lnTo>
                    <a:pt x="11" y="155"/>
                  </a:lnTo>
                  <a:lnTo>
                    <a:pt x="9" y="154"/>
                  </a:lnTo>
                  <a:lnTo>
                    <a:pt x="6" y="153"/>
                  </a:lnTo>
                  <a:lnTo>
                    <a:pt x="5" y="151"/>
                  </a:lnTo>
                  <a:lnTo>
                    <a:pt x="2" y="149"/>
                  </a:lnTo>
                  <a:lnTo>
                    <a:pt x="1" y="146"/>
                  </a:lnTo>
                  <a:lnTo>
                    <a:pt x="0" y="143"/>
                  </a:lnTo>
                  <a:lnTo>
                    <a:pt x="0" y="141"/>
                  </a:lnTo>
                  <a:lnTo>
                    <a:pt x="0" y="15"/>
                  </a:lnTo>
                  <a:lnTo>
                    <a:pt x="0" y="13"/>
                  </a:lnTo>
                  <a:lnTo>
                    <a:pt x="1" y="9"/>
                  </a:lnTo>
                  <a:lnTo>
                    <a:pt x="2" y="7"/>
                  </a:lnTo>
                  <a:lnTo>
                    <a:pt x="5" y="5"/>
                  </a:lnTo>
                  <a:lnTo>
                    <a:pt x="9" y="2"/>
                  </a:lnTo>
                  <a:lnTo>
                    <a:pt x="15" y="0"/>
                  </a:lnTo>
                  <a:close/>
                </a:path>
              </a:pathLst>
            </a:custGeom>
            <a:solidFill>
              <a:srgbClr val="605D5C"/>
            </a:solidFill>
            <a:ln w="9525">
              <a:noFill/>
              <a:round/>
              <a:headEnd/>
              <a:tailEnd/>
            </a:ln>
          </p:spPr>
          <p:txBody>
            <a:bodyPr/>
            <a:lstStyle/>
            <a:p>
              <a:endParaRPr lang="fr-FR" sz="1200"/>
            </a:p>
          </p:txBody>
        </p:sp>
        <p:sp>
          <p:nvSpPr>
            <p:cNvPr id="169" name="Freeform 28"/>
            <p:cNvSpPr>
              <a:spLocks/>
            </p:cNvSpPr>
            <p:nvPr/>
          </p:nvSpPr>
          <p:spPr bwMode="auto">
            <a:xfrm>
              <a:off x="1984708" y="5391154"/>
              <a:ext cx="189341" cy="93804"/>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2"/>
                  </a:lnTo>
                  <a:lnTo>
                    <a:pt x="304" y="5"/>
                  </a:lnTo>
                  <a:lnTo>
                    <a:pt x="307" y="9"/>
                  </a:lnTo>
                  <a:lnTo>
                    <a:pt x="309" y="15"/>
                  </a:lnTo>
                  <a:lnTo>
                    <a:pt x="309" y="141"/>
                  </a:lnTo>
                  <a:lnTo>
                    <a:pt x="307" y="146"/>
                  </a:lnTo>
                  <a:lnTo>
                    <a:pt x="304" y="151"/>
                  </a:lnTo>
                  <a:lnTo>
                    <a:pt x="303" y="153"/>
                  </a:lnTo>
                  <a:lnTo>
                    <a:pt x="300" y="154"/>
                  </a:lnTo>
                  <a:lnTo>
                    <a:pt x="297" y="155"/>
                  </a:lnTo>
                  <a:lnTo>
                    <a:pt x="294" y="155"/>
                  </a:lnTo>
                  <a:lnTo>
                    <a:pt x="15" y="155"/>
                  </a:lnTo>
                  <a:lnTo>
                    <a:pt x="11" y="155"/>
                  </a:lnTo>
                  <a:lnTo>
                    <a:pt x="9" y="154"/>
                  </a:lnTo>
                  <a:lnTo>
                    <a:pt x="6" y="153"/>
                  </a:lnTo>
                  <a:lnTo>
                    <a:pt x="5" y="151"/>
                  </a:lnTo>
                  <a:lnTo>
                    <a:pt x="2" y="149"/>
                  </a:lnTo>
                  <a:lnTo>
                    <a:pt x="1" y="146"/>
                  </a:lnTo>
                  <a:lnTo>
                    <a:pt x="0" y="143"/>
                  </a:lnTo>
                  <a:lnTo>
                    <a:pt x="0" y="141"/>
                  </a:lnTo>
                  <a:lnTo>
                    <a:pt x="0" y="15"/>
                  </a:lnTo>
                  <a:lnTo>
                    <a:pt x="0" y="13"/>
                  </a:lnTo>
                  <a:lnTo>
                    <a:pt x="1" y="9"/>
                  </a:lnTo>
                  <a:lnTo>
                    <a:pt x="2" y="7"/>
                  </a:lnTo>
                  <a:lnTo>
                    <a:pt x="5" y="5"/>
                  </a:lnTo>
                  <a:lnTo>
                    <a:pt x="9" y="2"/>
                  </a:lnTo>
                  <a:lnTo>
                    <a:pt x="15" y="0"/>
                  </a:lnTo>
                </a:path>
              </a:pathLst>
            </a:custGeom>
            <a:noFill/>
            <a:ln w="3175">
              <a:solidFill>
                <a:srgbClr val="1F1A17"/>
              </a:solidFill>
              <a:round/>
              <a:headEnd/>
              <a:tailEnd/>
            </a:ln>
          </p:spPr>
          <p:txBody>
            <a:bodyPr/>
            <a:lstStyle/>
            <a:p>
              <a:endParaRPr lang="fr-FR" sz="1200"/>
            </a:p>
          </p:txBody>
        </p:sp>
        <p:sp>
          <p:nvSpPr>
            <p:cNvPr id="170" name="Freeform 29"/>
            <p:cNvSpPr>
              <a:spLocks/>
            </p:cNvSpPr>
            <p:nvPr/>
          </p:nvSpPr>
          <p:spPr bwMode="auto">
            <a:xfrm>
              <a:off x="1607764" y="5861913"/>
              <a:ext cx="191078" cy="92067"/>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1"/>
                  </a:lnTo>
                  <a:lnTo>
                    <a:pt x="305" y="4"/>
                  </a:lnTo>
                  <a:lnTo>
                    <a:pt x="308" y="9"/>
                  </a:lnTo>
                  <a:lnTo>
                    <a:pt x="310" y="14"/>
                  </a:lnTo>
                  <a:lnTo>
                    <a:pt x="310" y="140"/>
                  </a:lnTo>
                  <a:lnTo>
                    <a:pt x="308" y="146"/>
                  </a:lnTo>
                  <a:lnTo>
                    <a:pt x="305" y="150"/>
                  </a:lnTo>
                  <a:lnTo>
                    <a:pt x="303" y="152"/>
                  </a:lnTo>
                  <a:lnTo>
                    <a:pt x="301" y="153"/>
                  </a:lnTo>
                  <a:lnTo>
                    <a:pt x="298" y="155"/>
                  </a:lnTo>
                  <a:lnTo>
                    <a:pt x="295" y="155"/>
                  </a:lnTo>
                  <a:lnTo>
                    <a:pt x="15" y="155"/>
                  </a:lnTo>
                  <a:lnTo>
                    <a:pt x="12" y="155"/>
                  </a:lnTo>
                  <a:lnTo>
                    <a:pt x="9" y="153"/>
                  </a:lnTo>
                  <a:lnTo>
                    <a:pt x="7" y="152"/>
                  </a:lnTo>
                  <a:lnTo>
                    <a:pt x="4" y="150"/>
                  </a:lnTo>
                  <a:lnTo>
                    <a:pt x="3" y="148"/>
                  </a:lnTo>
                  <a:lnTo>
                    <a:pt x="1" y="146"/>
                  </a:lnTo>
                  <a:lnTo>
                    <a:pt x="1" y="143"/>
                  </a:lnTo>
                  <a:lnTo>
                    <a:pt x="0" y="140"/>
                  </a:lnTo>
                  <a:lnTo>
                    <a:pt x="0" y="14"/>
                  </a:lnTo>
                  <a:lnTo>
                    <a:pt x="1" y="12"/>
                  </a:lnTo>
                  <a:lnTo>
                    <a:pt x="1" y="9"/>
                  </a:lnTo>
                  <a:lnTo>
                    <a:pt x="3" y="6"/>
                  </a:lnTo>
                  <a:lnTo>
                    <a:pt x="4" y="4"/>
                  </a:lnTo>
                  <a:lnTo>
                    <a:pt x="9" y="1"/>
                  </a:lnTo>
                  <a:lnTo>
                    <a:pt x="15" y="0"/>
                  </a:lnTo>
                  <a:close/>
                </a:path>
              </a:pathLst>
            </a:custGeom>
            <a:solidFill>
              <a:srgbClr val="605D5C"/>
            </a:solidFill>
            <a:ln w="9525">
              <a:noFill/>
              <a:round/>
              <a:headEnd/>
              <a:tailEnd/>
            </a:ln>
          </p:spPr>
          <p:txBody>
            <a:bodyPr/>
            <a:lstStyle/>
            <a:p>
              <a:endParaRPr lang="fr-FR" sz="1200"/>
            </a:p>
          </p:txBody>
        </p:sp>
        <p:sp>
          <p:nvSpPr>
            <p:cNvPr id="171" name="Freeform 30"/>
            <p:cNvSpPr>
              <a:spLocks/>
            </p:cNvSpPr>
            <p:nvPr/>
          </p:nvSpPr>
          <p:spPr bwMode="auto">
            <a:xfrm>
              <a:off x="1607764" y="5861913"/>
              <a:ext cx="191078" cy="92067"/>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1"/>
                  </a:lnTo>
                  <a:lnTo>
                    <a:pt x="305" y="4"/>
                  </a:lnTo>
                  <a:lnTo>
                    <a:pt x="308" y="9"/>
                  </a:lnTo>
                  <a:lnTo>
                    <a:pt x="310" y="14"/>
                  </a:lnTo>
                  <a:lnTo>
                    <a:pt x="310" y="140"/>
                  </a:lnTo>
                  <a:lnTo>
                    <a:pt x="308" y="146"/>
                  </a:lnTo>
                  <a:lnTo>
                    <a:pt x="305" y="150"/>
                  </a:lnTo>
                  <a:lnTo>
                    <a:pt x="303" y="152"/>
                  </a:lnTo>
                  <a:lnTo>
                    <a:pt x="301" y="153"/>
                  </a:lnTo>
                  <a:lnTo>
                    <a:pt x="298" y="155"/>
                  </a:lnTo>
                  <a:lnTo>
                    <a:pt x="295" y="155"/>
                  </a:lnTo>
                  <a:lnTo>
                    <a:pt x="15" y="155"/>
                  </a:lnTo>
                  <a:lnTo>
                    <a:pt x="12" y="155"/>
                  </a:lnTo>
                  <a:lnTo>
                    <a:pt x="9" y="153"/>
                  </a:lnTo>
                  <a:lnTo>
                    <a:pt x="7" y="152"/>
                  </a:lnTo>
                  <a:lnTo>
                    <a:pt x="4" y="150"/>
                  </a:lnTo>
                  <a:lnTo>
                    <a:pt x="3" y="148"/>
                  </a:lnTo>
                  <a:lnTo>
                    <a:pt x="1" y="146"/>
                  </a:lnTo>
                  <a:lnTo>
                    <a:pt x="1" y="143"/>
                  </a:lnTo>
                  <a:lnTo>
                    <a:pt x="0" y="140"/>
                  </a:lnTo>
                  <a:lnTo>
                    <a:pt x="0" y="14"/>
                  </a:lnTo>
                  <a:lnTo>
                    <a:pt x="1" y="12"/>
                  </a:lnTo>
                  <a:lnTo>
                    <a:pt x="1" y="9"/>
                  </a:lnTo>
                  <a:lnTo>
                    <a:pt x="3" y="6"/>
                  </a:lnTo>
                  <a:lnTo>
                    <a:pt x="4" y="4"/>
                  </a:lnTo>
                  <a:lnTo>
                    <a:pt x="9" y="1"/>
                  </a:lnTo>
                  <a:lnTo>
                    <a:pt x="15" y="0"/>
                  </a:lnTo>
                </a:path>
              </a:pathLst>
            </a:custGeom>
            <a:noFill/>
            <a:ln w="3175">
              <a:solidFill>
                <a:srgbClr val="1F1A17"/>
              </a:solidFill>
              <a:round/>
              <a:headEnd/>
              <a:tailEnd/>
            </a:ln>
          </p:spPr>
          <p:txBody>
            <a:bodyPr/>
            <a:lstStyle/>
            <a:p>
              <a:endParaRPr lang="fr-FR" sz="1200"/>
            </a:p>
          </p:txBody>
        </p:sp>
        <p:sp>
          <p:nvSpPr>
            <p:cNvPr id="172" name="Freeform 31"/>
            <p:cNvSpPr>
              <a:spLocks/>
            </p:cNvSpPr>
            <p:nvPr/>
          </p:nvSpPr>
          <p:spPr bwMode="auto">
            <a:xfrm>
              <a:off x="1984708" y="5861913"/>
              <a:ext cx="189341" cy="92067"/>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1"/>
                  </a:lnTo>
                  <a:lnTo>
                    <a:pt x="304" y="4"/>
                  </a:lnTo>
                  <a:lnTo>
                    <a:pt x="307" y="9"/>
                  </a:lnTo>
                  <a:lnTo>
                    <a:pt x="309" y="14"/>
                  </a:lnTo>
                  <a:lnTo>
                    <a:pt x="309" y="140"/>
                  </a:lnTo>
                  <a:lnTo>
                    <a:pt x="307" y="146"/>
                  </a:lnTo>
                  <a:lnTo>
                    <a:pt x="304" y="150"/>
                  </a:lnTo>
                  <a:lnTo>
                    <a:pt x="303" y="152"/>
                  </a:lnTo>
                  <a:lnTo>
                    <a:pt x="300" y="153"/>
                  </a:lnTo>
                  <a:lnTo>
                    <a:pt x="297" y="155"/>
                  </a:lnTo>
                  <a:lnTo>
                    <a:pt x="294" y="155"/>
                  </a:lnTo>
                  <a:lnTo>
                    <a:pt x="15" y="155"/>
                  </a:lnTo>
                  <a:lnTo>
                    <a:pt x="11" y="155"/>
                  </a:lnTo>
                  <a:lnTo>
                    <a:pt x="9" y="153"/>
                  </a:lnTo>
                  <a:lnTo>
                    <a:pt x="6" y="152"/>
                  </a:lnTo>
                  <a:lnTo>
                    <a:pt x="5" y="150"/>
                  </a:lnTo>
                  <a:lnTo>
                    <a:pt x="2" y="148"/>
                  </a:lnTo>
                  <a:lnTo>
                    <a:pt x="1" y="146"/>
                  </a:lnTo>
                  <a:lnTo>
                    <a:pt x="0" y="143"/>
                  </a:lnTo>
                  <a:lnTo>
                    <a:pt x="0" y="140"/>
                  </a:lnTo>
                  <a:lnTo>
                    <a:pt x="0" y="14"/>
                  </a:lnTo>
                  <a:lnTo>
                    <a:pt x="0" y="12"/>
                  </a:lnTo>
                  <a:lnTo>
                    <a:pt x="1" y="9"/>
                  </a:lnTo>
                  <a:lnTo>
                    <a:pt x="2" y="6"/>
                  </a:lnTo>
                  <a:lnTo>
                    <a:pt x="5" y="4"/>
                  </a:lnTo>
                  <a:lnTo>
                    <a:pt x="9" y="1"/>
                  </a:lnTo>
                  <a:lnTo>
                    <a:pt x="15" y="0"/>
                  </a:lnTo>
                  <a:close/>
                </a:path>
              </a:pathLst>
            </a:custGeom>
            <a:solidFill>
              <a:srgbClr val="605D5C"/>
            </a:solidFill>
            <a:ln w="9525">
              <a:noFill/>
              <a:round/>
              <a:headEnd/>
              <a:tailEnd/>
            </a:ln>
          </p:spPr>
          <p:txBody>
            <a:bodyPr/>
            <a:lstStyle/>
            <a:p>
              <a:endParaRPr lang="fr-FR" sz="1200"/>
            </a:p>
          </p:txBody>
        </p:sp>
        <p:sp>
          <p:nvSpPr>
            <p:cNvPr id="173" name="Freeform 32"/>
            <p:cNvSpPr>
              <a:spLocks/>
            </p:cNvSpPr>
            <p:nvPr/>
          </p:nvSpPr>
          <p:spPr bwMode="auto">
            <a:xfrm>
              <a:off x="1984708" y="5861913"/>
              <a:ext cx="189341" cy="92067"/>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1"/>
                  </a:lnTo>
                  <a:lnTo>
                    <a:pt x="304" y="4"/>
                  </a:lnTo>
                  <a:lnTo>
                    <a:pt x="307" y="9"/>
                  </a:lnTo>
                  <a:lnTo>
                    <a:pt x="309" y="14"/>
                  </a:lnTo>
                  <a:lnTo>
                    <a:pt x="309" y="140"/>
                  </a:lnTo>
                  <a:lnTo>
                    <a:pt x="307" y="146"/>
                  </a:lnTo>
                  <a:lnTo>
                    <a:pt x="304" y="150"/>
                  </a:lnTo>
                  <a:lnTo>
                    <a:pt x="303" y="152"/>
                  </a:lnTo>
                  <a:lnTo>
                    <a:pt x="300" y="153"/>
                  </a:lnTo>
                  <a:lnTo>
                    <a:pt x="297" y="155"/>
                  </a:lnTo>
                  <a:lnTo>
                    <a:pt x="294" y="155"/>
                  </a:lnTo>
                  <a:lnTo>
                    <a:pt x="15" y="155"/>
                  </a:lnTo>
                  <a:lnTo>
                    <a:pt x="11" y="155"/>
                  </a:lnTo>
                  <a:lnTo>
                    <a:pt x="9" y="153"/>
                  </a:lnTo>
                  <a:lnTo>
                    <a:pt x="6" y="152"/>
                  </a:lnTo>
                  <a:lnTo>
                    <a:pt x="5" y="150"/>
                  </a:lnTo>
                  <a:lnTo>
                    <a:pt x="2" y="148"/>
                  </a:lnTo>
                  <a:lnTo>
                    <a:pt x="1" y="146"/>
                  </a:lnTo>
                  <a:lnTo>
                    <a:pt x="0" y="143"/>
                  </a:lnTo>
                  <a:lnTo>
                    <a:pt x="0" y="140"/>
                  </a:lnTo>
                  <a:lnTo>
                    <a:pt x="0" y="14"/>
                  </a:lnTo>
                  <a:lnTo>
                    <a:pt x="0" y="12"/>
                  </a:lnTo>
                  <a:lnTo>
                    <a:pt x="1" y="9"/>
                  </a:lnTo>
                  <a:lnTo>
                    <a:pt x="2" y="6"/>
                  </a:lnTo>
                  <a:lnTo>
                    <a:pt x="5" y="4"/>
                  </a:lnTo>
                  <a:lnTo>
                    <a:pt x="9" y="1"/>
                  </a:lnTo>
                  <a:lnTo>
                    <a:pt x="15" y="0"/>
                  </a:lnTo>
                </a:path>
              </a:pathLst>
            </a:custGeom>
            <a:noFill/>
            <a:ln w="3175">
              <a:solidFill>
                <a:srgbClr val="1F1A17"/>
              </a:solidFill>
              <a:round/>
              <a:headEnd/>
              <a:tailEnd/>
            </a:ln>
          </p:spPr>
          <p:txBody>
            <a:bodyPr/>
            <a:lstStyle/>
            <a:p>
              <a:endParaRPr lang="fr-FR" sz="1200"/>
            </a:p>
          </p:txBody>
        </p:sp>
        <p:sp>
          <p:nvSpPr>
            <p:cNvPr id="174" name="Rectangle 33"/>
            <p:cNvSpPr>
              <a:spLocks noChangeArrowheads="1"/>
            </p:cNvSpPr>
            <p:nvPr/>
          </p:nvSpPr>
          <p:spPr bwMode="auto">
            <a:xfrm>
              <a:off x="2266113" y="5544021"/>
              <a:ext cx="189341" cy="66010"/>
            </a:xfrm>
            <a:prstGeom prst="rect">
              <a:avLst/>
            </a:prstGeom>
            <a:solidFill>
              <a:srgbClr val="1F1A17"/>
            </a:solidFill>
            <a:ln w="9525">
              <a:noFill/>
              <a:miter lim="800000"/>
              <a:headEnd/>
              <a:tailEnd/>
            </a:ln>
          </p:spPr>
          <p:txBody>
            <a:bodyPr/>
            <a:lstStyle/>
            <a:p>
              <a:endParaRPr lang="fr-FR" sz="1200"/>
            </a:p>
          </p:txBody>
        </p:sp>
        <p:sp>
          <p:nvSpPr>
            <p:cNvPr id="175" name="Rectangle 34"/>
            <p:cNvSpPr>
              <a:spLocks noChangeArrowheads="1"/>
            </p:cNvSpPr>
            <p:nvPr/>
          </p:nvSpPr>
          <p:spPr bwMode="auto">
            <a:xfrm>
              <a:off x="2266113" y="5733366"/>
              <a:ext cx="189341" cy="66010"/>
            </a:xfrm>
            <a:prstGeom prst="rect">
              <a:avLst/>
            </a:prstGeom>
            <a:solidFill>
              <a:srgbClr val="1F1A17"/>
            </a:solidFill>
            <a:ln w="9525">
              <a:noFill/>
              <a:miter lim="800000"/>
              <a:headEnd/>
              <a:tailEnd/>
            </a:ln>
          </p:spPr>
          <p:txBody>
            <a:bodyPr/>
            <a:lstStyle/>
            <a:p>
              <a:endParaRPr lang="fr-FR" sz="1200"/>
            </a:p>
          </p:txBody>
        </p:sp>
        <p:sp>
          <p:nvSpPr>
            <p:cNvPr id="176" name="Rectangle 35"/>
            <p:cNvSpPr>
              <a:spLocks noChangeArrowheads="1"/>
            </p:cNvSpPr>
            <p:nvPr/>
          </p:nvSpPr>
          <p:spPr bwMode="auto">
            <a:xfrm>
              <a:off x="1614713" y="5511015"/>
              <a:ext cx="158" cy="635329"/>
            </a:xfrm>
            <a:prstGeom prst="rect">
              <a:avLst/>
            </a:prstGeom>
            <a:noFill/>
            <a:ln w="9525">
              <a:noFill/>
              <a:miter lim="800000"/>
              <a:headEnd/>
              <a:tailEnd/>
            </a:ln>
          </p:spPr>
          <p:txBody>
            <a:bodyPr wrap="none" lIns="0" tIns="0" rIns="0" bIns="0">
              <a:spAutoFit/>
            </a:bodyPr>
            <a:lstStyle/>
            <a:p>
              <a:endParaRPr lang="fr-CA" sz="2000" b="1" dirty="0"/>
            </a:p>
          </p:txBody>
        </p:sp>
      </p:grpSp>
      <p:sp>
        <p:nvSpPr>
          <p:cNvPr id="208" name="Rounded Rectangle 207"/>
          <p:cNvSpPr/>
          <p:nvPr/>
        </p:nvSpPr>
        <p:spPr>
          <a:xfrm>
            <a:off x="115394" y="2343705"/>
            <a:ext cx="1890944" cy="126950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CA"/>
          </a:p>
        </p:txBody>
      </p:sp>
      <p:sp>
        <p:nvSpPr>
          <p:cNvPr id="209" name="Rectangle 208"/>
          <p:cNvSpPr/>
          <p:nvPr/>
        </p:nvSpPr>
        <p:spPr>
          <a:xfrm>
            <a:off x="257438" y="2456820"/>
            <a:ext cx="1674362" cy="1014349"/>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cxnSp>
        <p:nvCxnSpPr>
          <p:cNvPr id="210" name="Straight Connector 209"/>
          <p:cNvCxnSpPr/>
          <p:nvPr/>
        </p:nvCxnSpPr>
        <p:spPr>
          <a:xfrm rot="5400000">
            <a:off x="691475" y="2839506"/>
            <a:ext cx="765372"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a:off x="257439" y="2942736"/>
            <a:ext cx="14680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2" name="Straight Connector 211"/>
          <p:cNvCxnSpPr/>
          <p:nvPr/>
        </p:nvCxnSpPr>
        <p:spPr>
          <a:xfrm>
            <a:off x="1753255" y="2942736"/>
            <a:ext cx="178546"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6" name="Group 212"/>
          <p:cNvGrpSpPr/>
          <p:nvPr/>
        </p:nvGrpSpPr>
        <p:grpSpPr>
          <a:xfrm>
            <a:off x="593697" y="2459622"/>
            <a:ext cx="178546" cy="485915"/>
            <a:chOff x="1855437" y="2281561"/>
            <a:chExt cx="399495" cy="1038688"/>
          </a:xfrm>
        </p:grpSpPr>
        <p:cxnSp>
          <p:nvCxnSpPr>
            <p:cNvPr id="214" name="Straight Connector 213"/>
            <p:cNvCxnSpPr/>
            <p:nvPr/>
          </p:nvCxnSpPr>
          <p:spPr>
            <a:xfrm>
              <a:off x="1855437" y="3320249"/>
              <a:ext cx="3994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rot="5400000">
              <a:off x="1553592" y="2796466"/>
              <a:ext cx="102981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16" name="Straight Connector 215"/>
          <p:cNvCxnSpPr/>
          <p:nvPr/>
        </p:nvCxnSpPr>
        <p:spPr>
          <a:xfrm>
            <a:off x="1005347" y="2942736"/>
            <a:ext cx="14680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7" name="Group 216"/>
          <p:cNvGrpSpPr/>
          <p:nvPr/>
        </p:nvGrpSpPr>
        <p:grpSpPr>
          <a:xfrm>
            <a:off x="1384761" y="2456820"/>
            <a:ext cx="178546" cy="485915"/>
            <a:chOff x="3471177" y="2281561"/>
            <a:chExt cx="399495" cy="1038688"/>
          </a:xfrm>
        </p:grpSpPr>
        <p:cxnSp>
          <p:nvCxnSpPr>
            <p:cNvPr id="218" name="Straight Connector 217"/>
            <p:cNvCxnSpPr/>
            <p:nvPr/>
          </p:nvCxnSpPr>
          <p:spPr>
            <a:xfrm>
              <a:off x="3471177" y="3320249"/>
              <a:ext cx="3994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rot="5400000">
              <a:off x="3142695" y="2796466"/>
              <a:ext cx="102981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20" name="Oval 219"/>
          <p:cNvSpPr/>
          <p:nvPr/>
        </p:nvSpPr>
        <p:spPr>
          <a:xfrm>
            <a:off x="1490621" y="2459259"/>
            <a:ext cx="221713" cy="221713"/>
          </a:xfrm>
          <a:prstGeom prst="ellipse">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21" name="Oval 220"/>
          <p:cNvSpPr/>
          <p:nvPr/>
        </p:nvSpPr>
        <p:spPr>
          <a:xfrm>
            <a:off x="1059165" y="2467175"/>
            <a:ext cx="221713" cy="221713"/>
          </a:xfrm>
          <a:prstGeom prst="ellipse">
            <a:avLst/>
          </a:prstGeom>
          <a:solidFill>
            <a:srgbClr val="92D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22" name="Oval 221"/>
          <p:cNvSpPr/>
          <p:nvPr/>
        </p:nvSpPr>
        <p:spPr>
          <a:xfrm>
            <a:off x="275421" y="2471134"/>
            <a:ext cx="221713" cy="221713"/>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nvGrpSpPr>
          <p:cNvPr id="8" name="Group 222"/>
          <p:cNvGrpSpPr/>
          <p:nvPr/>
        </p:nvGrpSpPr>
        <p:grpSpPr>
          <a:xfrm rot="16200000">
            <a:off x="292948" y="2716183"/>
            <a:ext cx="272719" cy="257838"/>
            <a:chOff x="1513962" y="5391154"/>
            <a:chExt cx="941492" cy="755190"/>
          </a:xfrm>
        </p:grpSpPr>
        <p:sp>
          <p:nvSpPr>
            <p:cNvPr id="224" name="Freeform 23"/>
            <p:cNvSpPr>
              <a:spLocks/>
            </p:cNvSpPr>
            <p:nvPr/>
          </p:nvSpPr>
          <p:spPr bwMode="auto">
            <a:xfrm>
              <a:off x="1513962" y="5484959"/>
              <a:ext cx="752152" cy="376954"/>
            </a:xfrm>
            <a:custGeom>
              <a:avLst/>
              <a:gdLst>
                <a:gd name="T0" fmla="*/ 18 w 1237"/>
                <a:gd name="T1" fmla="*/ 0 h 619"/>
                <a:gd name="T2" fmla="*/ 18 w 1237"/>
                <a:gd name="T3" fmla="*/ 0 h 619"/>
                <a:gd name="T4" fmla="*/ 18 w 1237"/>
                <a:gd name="T5" fmla="*/ 0 h 619"/>
                <a:gd name="T6" fmla="*/ 18 w 1237"/>
                <a:gd name="T7" fmla="*/ 0 h 619"/>
                <a:gd name="T8" fmla="*/ 18 w 1237"/>
                <a:gd name="T9" fmla="*/ 0 h 619"/>
                <a:gd name="T10" fmla="*/ 19 w 1237"/>
                <a:gd name="T11" fmla="*/ 0 h 619"/>
                <a:gd name="T12" fmla="*/ 19 w 1237"/>
                <a:gd name="T13" fmla="*/ 1 h 619"/>
                <a:gd name="T14" fmla="*/ 19 w 1237"/>
                <a:gd name="T15" fmla="*/ 1 h 619"/>
                <a:gd name="T16" fmla="*/ 19 w 1237"/>
                <a:gd name="T17" fmla="*/ 1 h 619"/>
                <a:gd name="T18" fmla="*/ 19 w 1237"/>
                <a:gd name="T19" fmla="*/ 8 h 619"/>
                <a:gd name="T20" fmla="*/ 19 w 1237"/>
                <a:gd name="T21" fmla="*/ 9 h 619"/>
                <a:gd name="T22" fmla="*/ 19 w 1237"/>
                <a:gd name="T23" fmla="*/ 9 h 619"/>
                <a:gd name="T24" fmla="*/ 18 w 1237"/>
                <a:gd name="T25" fmla="*/ 9 h 619"/>
                <a:gd name="T26" fmla="*/ 18 w 1237"/>
                <a:gd name="T27" fmla="*/ 9 h 619"/>
                <a:gd name="T28" fmla="*/ 18 w 1237"/>
                <a:gd name="T29" fmla="*/ 9 h 619"/>
                <a:gd name="T30" fmla="*/ 18 w 1237"/>
                <a:gd name="T31" fmla="*/ 9 h 619"/>
                <a:gd name="T32" fmla="*/ 18 w 1237"/>
                <a:gd name="T33" fmla="*/ 9 h 619"/>
                <a:gd name="T34" fmla="*/ 1 w 1237"/>
                <a:gd name="T35" fmla="*/ 9 h 619"/>
                <a:gd name="T36" fmla="*/ 1 w 1237"/>
                <a:gd name="T37" fmla="*/ 9 h 619"/>
                <a:gd name="T38" fmla="*/ 1 w 1237"/>
                <a:gd name="T39" fmla="*/ 9 h 619"/>
                <a:gd name="T40" fmla="*/ 0 w 1237"/>
                <a:gd name="T41" fmla="*/ 9 h 619"/>
                <a:gd name="T42" fmla="*/ 0 w 1237"/>
                <a:gd name="T43" fmla="*/ 9 h 619"/>
                <a:gd name="T44" fmla="*/ 0 w 1237"/>
                <a:gd name="T45" fmla="*/ 9 h 619"/>
                <a:gd name="T46" fmla="*/ 0 w 1237"/>
                <a:gd name="T47" fmla="*/ 9 h 619"/>
                <a:gd name="T48" fmla="*/ 0 w 1237"/>
                <a:gd name="T49" fmla="*/ 8 h 619"/>
                <a:gd name="T50" fmla="*/ 0 w 1237"/>
                <a:gd name="T51" fmla="*/ 8 h 619"/>
                <a:gd name="T52" fmla="*/ 0 w 1237"/>
                <a:gd name="T53" fmla="*/ 1 h 619"/>
                <a:gd name="T54" fmla="*/ 0 w 1237"/>
                <a:gd name="T55" fmla="*/ 1 h 619"/>
                <a:gd name="T56" fmla="*/ 0 w 1237"/>
                <a:gd name="T57" fmla="*/ 1 h 619"/>
                <a:gd name="T58" fmla="*/ 0 w 1237"/>
                <a:gd name="T59" fmla="*/ 0 h 619"/>
                <a:gd name="T60" fmla="*/ 0 w 1237"/>
                <a:gd name="T61" fmla="*/ 0 h 619"/>
                <a:gd name="T62" fmla="*/ 1 w 1237"/>
                <a:gd name="T63" fmla="*/ 0 h 619"/>
                <a:gd name="T64" fmla="*/ 1 w 1237"/>
                <a:gd name="T65" fmla="*/ 0 h 619"/>
                <a:gd name="T66" fmla="*/ 1 w 1237"/>
                <a:gd name="T67" fmla="*/ 0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7"/>
                <a:gd name="T103" fmla="*/ 0 h 619"/>
                <a:gd name="T104" fmla="*/ 1237 w 1237"/>
                <a:gd name="T105" fmla="*/ 619 h 6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7" h="619">
                  <a:moveTo>
                    <a:pt x="79" y="0"/>
                  </a:moveTo>
                  <a:lnTo>
                    <a:pt x="1160" y="0"/>
                  </a:lnTo>
                  <a:lnTo>
                    <a:pt x="1168" y="0"/>
                  </a:lnTo>
                  <a:lnTo>
                    <a:pt x="1176" y="1"/>
                  </a:lnTo>
                  <a:lnTo>
                    <a:pt x="1182" y="4"/>
                  </a:lnTo>
                  <a:lnTo>
                    <a:pt x="1190" y="6"/>
                  </a:lnTo>
                  <a:lnTo>
                    <a:pt x="1197" y="8"/>
                  </a:lnTo>
                  <a:lnTo>
                    <a:pt x="1204" y="12"/>
                  </a:lnTo>
                  <a:lnTo>
                    <a:pt x="1209" y="16"/>
                  </a:lnTo>
                  <a:lnTo>
                    <a:pt x="1215" y="20"/>
                  </a:lnTo>
                  <a:lnTo>
                    <a:pt x="1219" y="25"/>
                  </a:lnTo>
                  <a:lnTo>
                    <a:pt x="1224" y="31"/>
                  </a:lnTo>
                  <a:lnTo>
                    <a:pt x="1228" y="36"/>
                  </a:lnTo>
                  <a:lnTo>
                    <a:pt x="1232" y="42"/>
                  </a:lnTo>
                  <a:lnTo>
                    <a:pt x="1234" y="49"/>
                  </a:lnTo>
                  <a:lnTo>
                    <a:pt x="1236" y="54"/>
                  </a:lnTo>
                  <a:lnTo>
                    <a:pt x="1237" y="61"/>
                  </a:lnTo>
                  <a:lnTo>
                    <a:pt x="1237" y="69"/>
                  </a:lnTo>
                  <a:lnTo>
                    <a:pt x="1237" y="551"/>
                  </a:lnTo>
                  <a:lnTo>
                    <a:pt x="1237" y="558"/>
                  </a:lnTo>
                  <a:lnTo>
                    <a:pt x="1236" y="565"/>
                  </a:lnTo>
                  <a:lnTo>
                    <a:pt x="1234" y="572"/>
                  </a:lnTo>
                  <a:lnTo>
                    <a:pt x="1232" y="577"/>
                  </a:lnTo>
                  <a:lnTo>
                    <a:pt x="1228" y="583"/>
                  </a:lnTo>
                  <a:lnTo>
                    <a:pt x="1224" y="588"/>
                  </a:lnTo>
                  <a:lnTo>
                    <a:pt x="1219" y="594"/>
                  </a:lnTo>
                  <a:lnTo>
                    <a:pt x="1215" y="599"/>
                  </a:lnTo>
                  <a:lnTo>
                    <a:pt x="1209" y="603"/>
                  </a:lnTo>
                  <a:lnTo>
                    <a:pt x="1204" y="608"/>
                  </a:lnTo>
                  <a:lnTo>
                    <a:pt x="1197" y="611"/>
                  </a:lnTo>
                  <a:lnTo>
                    <a:pt x="1190" y="613"/>
                  </a:lnTo>
                  <a:lnTo>
                    <a:pt x="1182" y="616"/>
                  </a:lnTo>
                  <a:lnTo>
                    <a:pt x="1176" y="618"/>
                  </a:lnTo>
                  <a:lnTo>
                    <a:pt x="1168" y="619"/>
                  </a:lnTo>
                  <a:lnTo>
                    <a:pt x="1160" y="619"/>
                  </a:lnTo>
                  <a:lnTo>
                    <a:pt x="79" y="619"/>
                  </a:lnTo>
                  <a:lnTo>
                    <a:pt x="71" y="619"/>
                  </a:lnTo>
                  <a:lnTo>
                    <a:pt x="63" y="618"/>
                  </a:lnTo>
                  <a:lnTo>
                    <a:pt x="55" y="616"/>
                  </a:lnTo>
                  <a:lnTo>
                    <a:pt x="48" y="613"/>
                  </a:lnTo>
                  <a:lnTo>
                    <a:pt x="42" y="611"/>
                  </a:lnTo>
                  <a:lnTo>
                    <a:pt x="35" y="608"/>
                  </a:lnTo>
                  <a:lnTo>
                    <a:pt x="29" y="603"/>
                  </a:lnTo>
                  <a:lnTo>
                    <a:pt x="24" y="599"/>
                  </a:lnTo>
                  <a:lnTo>
                    <a:pt x="18" y="594"/>
                  </a:lnTo>
                  <a:lnTo>
                    <a:pt x="14" y="588"/>
                  </a:lnTo>
                  <a:lnTo>
                    <a:pt x="10" y="583"/>
                  </a:lnTo>
                  <a:lnTo>
                    <a:pt x="7" y="577"/>
                  </a:lnTo>
                  <a:lnTo>
                    <a:pt x="5" y="572"/>
                  </a:lnTo>
                  <a:lnTo>
                    <a:pt x="2" y="565"/>
                  </a:lnTo>
                  <a:lnTo>
                    <a:pt x="1" y="558"/>
                  </a:lnTo>
                  <a:lnTo>
                    <a:pt x="0" y="551"/>
                  </a:lnTo>
                  <a:lnTo>
                    <a:pt x="0" y="69"/>
                  </a:lnTo>
                  <a:lnTo>
                    <a:pt x="1" y="61"/>
                  </a:lnTo>
                  <a:lnTo>
                    <a:pt x="2" y="54"/>
                  </a:lnTo>
                  <a:lnTo>
                    <a:pt x="5" y="49"/>
                  </a:lnTo>
                  <a:lnTo>
                    <a:pt x="7" y="42"/>
                  </a:lnTo>
                  <a:lnTo>
                    <a:pt x="10" y="36"/>
                  </a:lnTo>
                  <a:lnTo>
                    <a:pt x="14" y="31"/>
                  </a:lnTo>
                  <a:lnTo>
                    <a:pt x="18" y="25"/>
                  </a:lnTo>
                  <a:lnTo>
                    <a:pt x="24" y="20"/>
                  </a:lnTo>
                  <a:lnTo>
                    <a:pt x="29" y="16"/>
                  </a:lnTo>
                  <a:lnTo>
                    <a:pt x="35" y="12"/>
                  </a:lnTo>
                  <a:lnTo>
                    <a:pt x="42" y="8"/>
                  </a:lnTo>
                  <a:lnTo>
                    <a:pt x="48" y="6"/>
                  </a:lnTo>
                  <a:lnTo>
                    <a:pt x="55" y="4"/>
                  </a:lnTo>
                  <a:lnTo>
                    <a:pt x="63" y="1"/>
                  </a:lnTo>
                  <a:lnTo>
                    <a:pt x="71" y="0"/>
                  </a:lnTo>
                  <a:lnTo>
                    <a:pt x="79" y="0"/>
                  </a:lnTo>
                  <a:close/>
                </a:path>
              </a:pathLst>
            </a:custGeom>
            <a:solidFill>
              <a:srgbClr val="C2C1C1"/>
            </a:solidFill>
            <a:ln w="9525">
              <a:noFill/>
              <a:round/>
              <a:headEnd/>
              <a:tailEnd/>
            </a:ln>
          </p:spPr>
          <p:txBody>
            <a:bodyPr/>
            <a:lstStyle/>
            <a:p>
              <a:endParaRPr lang="fr-FR" sz="1200"/>
            </a:p>
          </p:txBody>
        </p:sp>
        <p:sp>
          <p:nvSpPr>
            <p:cNvPr id="225" name="Freeform 24"/>
            <p:cNvSpPr>
              <a:spLocks/>
            </p:cNvSpPr>
            <p:nvPr/>
          </p:nvSpPr>
          <p:spPr bwMode="auto">
            <a:xfrm>
              <a:off x="1513962" y="5484959"/>
              <a:ext cx="752152" cy="376954"/>
            </a:xfrm>
            <a:custGeom>
              <a:avLst/>
              <a:gdLst>
                <a:gd name="T0" fmla="*/ 18 w 1237"/>
                <a:gd name="T1" fmla="*/ 0 h 619"/>
                <a:gd name="T2" fmla="*/ 18 w 1237"/>
                <a:gd name="T3" fmla="*/ 0 h 619"/>
                <a:gd name="T4" fmla="*/ 18 w 1237"/>
                <a:gd name="T5" fmla="*/ 0 h 619"/>
                <a:gd name="T6" fmla="*/ 18 w 1237"/>
                <a:gd name="T7" fmla="*/ 0 h 619"/>
                <a:gd name="T8" fmla="*/ 18 w 1237"/>
                <a:gd name="T9" fmla="*/ 0 h 619"/>
                <a:gd name="T10" fmla="*/ 19 w 1237"/>
                <a:gd name="T11" fmla="*/ 0 h 619"/>
                <a:gd name="T12" fmla="*/ 19 w 1237"/>
                <a:gd name="T13" fmla="*/ 1 h 619"/>
                <a:gd name="T14" fmla="*/ 19 w 1237"/>
                <a:gd name="T15" fmla="*/ 1 h 619"/>
                <a:gd name="T16" fmla="*/ 19 w 1237"/>
                <a:gd name="T17" fmla="*/ 1 h 619"/>
                <a:gd name="T18" fmla="*/ 19 w 1237"/>
                <a:gd name="T19" fmla="*/ 8 h 619"/>
                <a:gd name="T20" fmla="*/ 19 w 1237"/>
                <a:gd name="T21" fmla="*/ 9 h 619"/>
                <a:gd name="T22" fmla="*/ 19 w 1237"/>
                <a:gd name="T23" fmla="*/ 9 h 619"/>
                <a:gd name="T24" fmla="*/ 18 w 1237"/>
                <a:gd name="T25" fmla="*/ 9 h 619"/>
                <a:gd name="T26" fmla="*/ 18 w 1237"/>
                <a:gd name="T27" fmla="*/ 9 h 619"/>
                <a:gd name="T28" fmla="*/ 18 w 1237"/>
                <a:gd name="T29" fmla="*/ 9 h 619"/>
                <a:gd name="T30" fmla="*/ 18 w 1237"/>
                <a:gd name="T31" fmla="*/ 9 h 619"/>
                <a:gd name="T32" fmla="*/ 18 w 1237"/>
                <a:gd name="T33" fmla="*/ 9 h 619"/>
                <a:gd name="T34" fmla="*/ 1 w 1237"/>
                <a:gd name="T35" fmla="*/ 9 h 619"/>
                <a:gd name="T36" fmla="*/ 1 w 1237"/>
                <a:gd name="T37" fmla="*/ 9 h 619"/>
                <a:gd name="T38" fmla="*/ 1 w 1237"/>
                <a:gd name="T39" fmla="*/ 9 h 619"/>
                <a:gd name="T40" fmla="*/ 0 w 1237"/>
                <a:gd name="T41" fmla="*/ 9 h 619"/>
                <a:gd name="T42" fmla="*/ 0 w 1237"/>
                <a:gd name="T43" fmla="*/ 9 h 619"/>
                <a:gd name="T44" fmla="*/ 0 w 1237"/>
                <a:gd name="T45" fmla="*/ 9 h 619"/>
                <a:gd name="T46" fmla="*/ 0 w 1237"/>
                <a:gd name="T47" fmla="*/ 9 h 619"/>
                <a:gd name="T48" fmla="*/ 0 w 1237"/>
                <a:gd name="T49" fmla="*/ 8 h 619"/>
                <a:gd name="T50" fmla="*/ 0 w 1237"/>
                <a:gd name="T51" fmla="*/ 8 h 619"/>
                <a:gd name="T52" fmla="*/ 0 w 1237"/>
                <a:gd name="T53" fmla="*/ 1 h 619"/>
                <a:gd name="T54" fmla="*/ 0 w 1237"/>
                <a:gd name="T55" fmla="*/ 1 h 619"/>
                <a:gd name="T56" fmla="*/ 0 w 1237"/>
                <a:gd name="T57" fmla="*/ 1 h 619"/>
                <a:gd name="T58" fmla="*/ 0 w 1237"/>
                <a:gd name="T59" fmla="*/ 0 h 619"/>
                <a:gd name="T60" fmla="*/ 0 w 1237"/>
                <a:gd name="T61" fmla="*/ 0 h 619"/>
                <a:gd name="T62" fmla="*/ 1 w 1237"/>
                <a:gd name="T63" fmla="*/ 0 h 619"/>
                <a:gd name="T64" fmla="*/ 1 w 1237"/>
                <a:gd name="T65" fmla="*/ 0 h 619"/>
                <a:gd name="T66" fmla="*/ 1 w 1237"/>
                <a:gd name="T67" fmla="*/ 0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7"/>
                <a:gd name="T103" fmla="*/ 0 h 619"/>
                <a:gd name="T104" fmla="*/ 1237 w 1237"/>
                <a:gd name="T105" fmla="*/ 619 h 6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7" h="619">
                  <a:moveTo>
                    <a:pt x="79" y="0"/>
                  </a:moveTo>
                  <a:lnTo>
                    <a:pt x="1160" y="0"/>
                  </a:lnTo>
                  <a:lnTo>
                    <a:pt x="1168" y="0"/>
                  </a:lnTo>
                  <a:lnTo>
                    <a:pt x="1176" y="1"/>
                  </a:lnTo>
                  <a:lnTo>
                    <a:pt x="1182" y="4"/>
                  </a:lnTo>
                  <a:lnTo>
                    <a:pt x="1190" y="6"/>
                  </a:lnTo>
                  <a:lnTo>
                    <a:pt x="1197" y="8"/>
                  </a:lnTo>
                  <a:lnTo>
                    <a:pt x="1204" y="12"/>
                  </a:lnTo>
                  <a:lnTo>
                    <a:pt x="1209" y="16"/>
                  </a:lnTo>
                  <a:lnTo>
                    <a:pt x="1215" y="20"/>
                  </a:lnTo>
                  <a:lnTo>
                    <a:pt x="1219" y="25"/>
                  </a:lnTo>
                  <a:lnTo>
                    <a:pt x="1224" y="31"/>
                  </a:lnTo>
                  <a:lnTo>
                    <a:pt x="1228" y="36"/>
                  </a:lnTo>
                  <a:lnTo>
                    <a:pt x="1232" y="42"/>
                  </a:lnTo>
                  <a:lnTo>
                    <a:pt x="1234" y="49"/>
                  </a:lnTo>
                  <a:lnTo>
                    <a:pt x="1236" y="54"/>
                  </a:lnTo>
                  <a:lnTo>
                    <a:pt x="1237" y="61"/>
                  </a:lnTo>
                  <a:lnTo>
                    <a:pt x="1237" y="69"/>
                  </a:lnTo>
                  <a:lnTo>
                    <a:pt x="1237" y="551"/>
                  </a:lnTo>
                  <a:lnTo>
                    <a:pt x="1237" y="558"/>
                  </a:lnTo>
                  <a:lnTo>
                    <a:pt x="1236" y="565"/>
                  </a:lnTo>
                  <a:lnTo>
                    <a:pt x="1234" y="572"/>
                  </a:lnTo>
                  <a:lnTo>
                    <a:pt x="1232" y="577"/>
                  </a:lnTo>
                  <a:lnTo>
                    <a:pt x="1228" y="583"/>
                  </a:lnTo>
                  <a:lnTo>
                    <a:pt x="1224" y="588"/>
                  </a:lnTo>
                  <a:lnTo>
                    <a:pt x="1219" y="594"/>
                  </a:lnTo>
                  <a:lnTo>
                    <a:pt x="1215" y="599"/>
                  </a:lnTo>
                  <a:lnTo>
                    <a:pt x="1209" y="603"/>
                  </a:lnTo>
                  <a:lnTo>
                    <a:pt x="1204" y="608"/>
                  </a:lnTo>
                  <a:lnTo>
                    <a:pt x="1197" y="611"/>
                  </a:lnTo>
                  <a:lnTo>
                    <a:pt x="1190" y="613"/>
                  </a:lnTo>
                  <a:lnTo>
                    <a:pt x="1182" y="616"/>
                  </a:lnTo>
                  <a:lnTo>
                    <a:pt x="1176" y="618"/>
                  </a:lnTo>
                  <a:lnTo>
                    <a:pt x="1168" y="619"/>
                  </a:lnTo>
                  <a:lnTo>
                    <a:pt x="1160" y="619"/>
                  </a:lnTo>
                  <a:lnTo>
                    <a:pt x="79" y="619"/>
                  </a:lnTo>
                  <a:lnTo>
                    <a:pt x="71" y="619"/>
                  </a:lnTo>
                  <a:lnTo>
                    <a:pt x="63" y="618"/>
                  </a:lnTo>
                  <a:lnTo>
                    <a:pt x="55" y="616"/>
                  </a:lnTo>
                  <a:lnTo>
                    <a:pt x="48" y="613"/>
                  </a:lnTo>
                  <a:lnTo>
                    <a:pt x="42" y="611"/>
                  </a:lnTo>
                  <a:lnTo>
                    <a:pt x="35" y="608"/>
                  </a:lnTo>
                  <a:lnTo>
                    <a:pt x="29" y="603"/>
                  </a:lnTo>
                  <a:lnTo>
                    <a:pt x="24" y="599"/>
                  </a:lnTo>
                  <a:lnTo>
                    <a:pt x="18" y="594"/>
                  </a:lnTo>
                  <a:lnTo>
                    <a:pt x="14" y="588"/>
                  </a:lnTo>
                  <a:lnTo>
                    <a:pt x="10" y="583"/>
                  </a:lnTo>
                  <a:lnTo>
                    <a:pt x="7" y="577"/>
                  </a:lnTo>
                  <a:lnTo>
                    <a:pt x="5" y="572"/>
                  </a:lnTo>
                  <a:lnTo>
                    <a:pt x="2" y="565"/>
                  </a:lnTo>
                  <a:lnTo>
                    <a:pt x="1" y="558"/>
                  </a:lnTo>
                  <a:lnTo>
                    <a:pt x="0" y="551"/>
                  </a:lnTo>
                  <a:lnTo>
                    <a:pt x="0" y="69"/>
                  </a:lnTo>
                  <a:lnTo>
                    <a:pt x="1" y="61"/>
                  </a:lnTo>
                  <a:lnTo>
                    <a:pt x="2" y="54"/>
                  </a:lnTo>
                  <a:lnTo>
                    <a:pt x="5" y="49"/>
                  </a:lnTo>
                  <a:lnTo>
                    <a:pt x="7" y="42"/>
                  </a:lnTo>
                  <a:lnTo>
                    <a:pt x="10" y="36"/>
                  </a:lnTo>
                  <a:lnTo>
                    <a:pt x="14" y="31"/>
                  </a:lnTo>
                  <a:lnTo>
                    <a:pt x="18" y="25"/>
                  </a:lnTo>
                  <a:lnTo>
                    <a:pt x="24" y="20"/>
                  </a:lnTo>
                  <a:lnTo>
                    <a:pt x="29" y="16"/>
                  </a:lnTo>
                  <a:lnTo>
                    <a:pt x="35" y="12"/>
                  </a:lnTo>
                  <a:lnTo>
                    <a:pt x="42" y="8"/>
                  </a:lnTo>
                  <a:lnTo>
                    <a:pt x="48" y="6"/>
                  </a:lnTo>
                  <a:lnTo>
                    <a:pt x="55" y="4"/>
                  </a:lnTo>
                  <a:lnTo>
                    <a:pt x="63" y="1"/>
                  </a:lnTo>
                  <a:lnTo>
                    <a:pt x="71" y="0"/>
                  </a:lnTo>
                  <a:lnTo>
                    <a:pt x="79" y="0"/>
                  </a:lnTo>
                </a:path>
              </a:pathLst>
            </a:custGeom>
            <a:noFill/>
            <a:ln w="3175">
              <a:solidFill>
                <a:srgbClr val="1F1A17"/>
              </a:solidFill>
              <a:round/>
              <a:headEnd/>
              <a:tailEnd/>
            </a:ln>
          </p:spPr>
          <p:txBody>
            <a:bodyPr/>
            <a:lstStyle/>
            <a:p>
              <a:endParaRPr lang="fr-FR" sz="1200"/>
            </a:p>
          </p:txBody>
        </p:sp>
        <p:sp>
          <p:nvSpPr>
            <p:cNvPr id="226" name="Freeform 25"/>
            <p:cNvSpPr>
              <a:spLocks/>
            </p:cNvSpPr>
            <p:nvPr/>
          </p:nvSpPr>
          <p:spPr bwMode="auto">
            <a:xfrm>
              <a:off x="1607764" y="5391154"/>
              <a:ext cx="191078" cy="93804"/>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2"/>
                  </a:lnTo>
                  <a:lnTo>
                    <a:pt x="305" y="5"/>
                  </a:lnTo>
                  <a:lnTo>
                    <a:pt x="308" y="9"/>
                  </a:lnTo>
                  <a:lnTo>
                    <a:pt x="310" y="15"/>
                  </a:lnTo>
                  <a:lnTo>
                    <a:pt x="310" y="141"/>
                  </a:lnTo>
                  <a:lnTo>
                    <a:pt x="308" y="146"/>
                  </a:lnTo>
                  <a:lnTo>
                    <a:pt x="305" y="151"/>
                  </a:lnTo>
                  <a:lnTo>
                    <a:pt x="303" y="153"/>
                  </a:lnTo>
                  <a:lnTo>
                    <a:pt x="301" y="154"/>
                  </a:lnTo>
                  <a:lnTo>
                    <a:pt x="298" y="155"/>
                  </a:lnTo>
                  <a:lnTo>
                    <a:pt x="295" y="155"/>
                  </a:lnTo>
                  <a:lnTo>
                    <a:pt x="15" y="155"/>
                  </a:lnTo>
                  <a:lnTo>
                    <a:pt x="12" y="155"/>
                  </a:lnTo>
                  <a:lnTo>
                    <a:pt x="9" y="154"/>
                  </a:lnTo>
                  <a:lnTo>
                    <a:pt x="7" y="153"/>
                  </a:lnTo>
                  <a:lnTo>
                    <a:pt x="4" y="151"/>
                  </a:lnTo>
                  <a:lnTo>
                    <a:pt x="3" y="149"/>
                  </a:lnTo>
                  <a:lnTo>
                    <a:pt x="1" y="146"/>
                  </a:lnTo>
                  <a:lnTo>
                    <a:pt x="1" y="143"/>
                  </a:lnTo>
                  <a:lnTo>
                    <a:pt x="0" y="141"/>
                  </a:lnTo>
                  <a:lnTo>
                    <a:pt x="0" y="15"/>
                  </a:lnTo>
                  <a:lnTo>
                    <a:pt x="1" y="13"/>
                  </a:lnTo>
                  <a:lnTo>
                    <a:pt x="1" y="9"/>
                  </a:lnTo>
                  <a:lnTo>
                    <a:pt x="3" y="7"/>
                  </a:lnTo>
                  <a:lnTo>
                    <a:pt x="4" y="5"/>
                  </a:lnTo>
                  <a:lnTo>
                    <a:pt x="9" y="2"/>
                  </a:lnTo>
                  <a:lnTo>
                    <a:pt x="15" y="0"/>
                  </a:lnTo>
                  <a:close/>
                </a:path>
              </a:pathLst>
            </a:custGeom>
            <a:solidFill>
              <a:srgbClr val="605D5C"/>
            </a:solidFill>
            <a:ln w="9525">
              <a:noFill/>
              <a:round/>
              <a:headEnd/>
              <a:tailEnd/>
            </a:ln>
          </p:spPr>
          <p:txBody>
            <a:bodyPr/>
            <a:lstStyle/>
            <a:p>
              <a:endParaRPr lang="fr-FR" sz="1200"/>
            </a:p>
          </p:txBody>
        </p:sp>
        <p:sp>
          <p:nvSpPr>
            <p:cNvPr id="227" name="Freeform 26"/>
            <p:cNvSpPr>
              <a:spLocks/>
            </p:cNvSpPr>
            <p:nvPr/>
          </p:nvSpPr>
          <p:spPr bwMode="auto">
            <a:xfrm>
              <a:off x="1607764" y="5391154"/>
              <a:ext cx="191078" cy="93804"/>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2"/>
                  </a:lnTo>
                  <a:lnTo>
                    <a:pt x="305" y="5"/>
                  </a:lnTo>
                  <a:lnTo>
                    <a:pt x="308" y="9"/>
                  </a:lnTo>
                  <a:lnTo>
                    <a:pt x="310" y="15"/>
                  </a:lnTo>
                  <a:lnTo>
                    <a:pt x="310" y="141"/>
                  </a:lnTo>
                  <a:lnTo>
                    <a:pt x="308" y="146"/>
                  </a:lnTo>
                  <a:lnTo>
                    <a:pt x="305" y="151"/>
                  </a:lnTo>
                  <a:lnTo>
                    <a:pt x="303" y="153"/>
                  </a:lnTo>
                  <a:lnTo>
                    <a:pt x="301" y="154"/>
                  </a:lnTo>
                  <a:lnTo>
                    <a:pt x="298" y="155"/>
                  </a:lnTo>
                  <a:lnTo>
                    <a:pt x="295" y="155"/>
                  </a:lnTo>
                  <a:lnTo>
                    <a:pt x="15" y="155"/>
                  </a:lnTo>
                  <a:lnTo>
                    <a:pt x="12" y="155"/>
                  </a:lnTo>
                  <a:lnTo>
                    <a:pt x="9" y="154"/>
                  </a:lnTo>
                  <a:lnTo>
                    <a:pt x="7" y="153"/>
                  </a:lnTo>
                  <a:lnTo>
                    <a:pt x="4" y="151"/>
                  </a:lnTo>
                  <a:lnTo>
                    <a:pt x="3" y="149"/>
                  </a:lnTo>
                  <a:lnTo>
                    <a:pt x="1" y="146"/>
                  </a:lnTo>
                  <a:lnTo>
                    <a:pt x="1" y="143"/>
                  </a:lnTo>
                  <a:lnTo>
                    <a:pt x="0" y="141"/>
                  </a:lnTo>
                  <a:lnTo>
                    <a:pt x="0" y="15"/>
                  </a:lnTo>
                  <a:lnTo>
                    <a:pt x="1" y="13"/>
                  </a:lnTo>
                  <a:lnTo>
                    <a:pt x="1" y="9"/>
                  </a:lnTo>
                  <a:lnTo>
                    <a:pt x="3" y="7"/>
                  </a:lnTo>
                  <a:lnTo>
                    <a:pt x="4" y="5"/>
                  </a:lnTo>
                  <a:lnTo>
                    <a:pt x="9" y="2"/>
                  </a:lnTo>
                  <a:lnTo>
                    <a:pt x="15" y="0"/>
                  </a:lnTo>
                </a:path>
              </a:pathLst>
            </a:custGeom>
            <a:noFill/>
            <a:ln w="3175">
              <a:solidFill>
                <a:srgbClr val="1F1A17"/>
              </a:solidFill>
              <a:round/>
              <a:headEnd/>
              <a:tailEnd/>
            </a:ln>
          </p:spPr>
          <p:txBody>
            <a:bodyPr/>
            <a:lstStyle/>
            <a:p>
              <a:endParaRPr lang="fr-FR" sz="1200"/>
            </a:p>
          </p:txBody>
        </p:sp>
        <p:sp>
          <p:nvSpPr>
            <p:cNvPr id="228" name="Freeform 27"/>
            <p:cNvSpPr>
              <a:spLocks/>
            </p:cNvSpPr>
            <p:nvPr/>
          </p:nvSpPr>
          <p:spPr bwMode="auto">
            <a:xfrm>
              <a:off x="1984708" y="5391154"/>
              <a:ext cx="189341" cy="93804"/>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2"/>
                  </a:lnTo>
                  <a:lnTo>
                    <a:pt x="304" y="5"/>
                  </a:lnTo>
                  <a:lnTo>
                    <a:pt x="307" y="9"/>
                  </a:lnTo>
                  <a:lnTo>
                    <a:pt x="309" y="15"/>
                  </a:lnTo>
                  <a:lnTo>
                    <a:pt x="309" y="141"/>
                  </a:lnTo>
                  <a:lnTo>
                    <a:pt x="307" y="146"/>
                  </a:lnTo>
                  <a:lnTo>
                    <a:pt x="304" y="151"/>
                  </a:lnTo>
                  <a:lnTo>
                    <a:pt x="303" y="153"/>
                  </a:lnTo>
                  <a:lnTo>
                    <a:pt x="300" y="154"/>
                  </a:lnTo>
                  <a:lnTo>
                    <a:pt x="297" y="155"/>
                  </a:lnTo>
                  <a:lnTo>
                    <a:pt x="294" y="155"/>
                  </a:lnTo>
                  <a:lnTo>
                    <a:pt x="15" y="155"/>
                  </a:lnTo>
                  <a:lnTo>
                    <a:pt x="11" y="155"/>
                  </a:lnTo>
                  <a:lnTo>
                    <a:pt x="9" y="154"/>
                  </a:lnTo>
                  <a:lnTo>
                    <a:pt x="6" y="153"/>
                  </a:lnTo>
                  <a:lnTo>
                    <a:pt x="5" y="151"/>
                  </a:lnTo>
                  <a:lnTo>
                    <a:pt x="2" y="149"/>
                  </a:lnTo>
                  <a:lnTo>
                    <a:pt x="1" y="146"/>
                  </a:lnTo>
                  <a:lnTo>
                    <a:pt x="0" y="143"/>
                  </a:lnTo>
                  <a:lnTo>
                    <a:pt x="0" y="141"/>
                  </a:lnTo>
                  <a:lnTo>
                    <a:pt x="0" y="15"/>
                  </a:lnTo>
                  <a:lnTo>
                    <a:pt x="0" y="13"/>
                  </a:lnTo>
                  <a:lnTo>
                    <a:pt x="1" y="9"/>
                  </a:lnTo>
                  <a:lnTo>
                    <a:pt x="2" y="7"/>
                  </a:lnTo>
                  <a:lnTo>
                    <a:pt x="5" y="5"/>
                  </a:lnTo>
                  <a:lnTo>
                    <a:pt x="9" y="2"/>
                  </a:lnTo>
                  <a:lnTo>
                    <a:pt x="15" y="0"/>
                  </a:lnTo>
                  <a:close/>
                </a:path>
              </a:pathLst>
            </a:custGeom>
            <a:solidFill>
              <a:srgbClr val="605D5C"/>
            </a:solidFill>
            <a:ln w="9525">
              <a:noFill/>
              <a:round/>
              <a:headEnd/>
              <a:tailEnd/>
            </a:ln>
          </p:spPr>
          <p:txBody>
            <a:bodyPr/>
            <a:lstStyle/>
            <a:p>
              <a:endParaRPr lang="fr-FR" sz="1200"/>
            </a:p>
          </p:txBody>
        </p:sp>
        <p:sp>
          <p:nvSpPr>
            <p:cNvPr id="229" name="Freeform 28"/>
            <p:cNvSpPr>
              <a:spLocks/>
            </p:cNvSpPr>
            <p:nvPr/>
          </p:nvSpPr>
          <p:spPr bwMode="auto">
            <a:xfrm>
              <a:off x="1984708" y="5391154"/>
              <a:ext cx="189341" cy="93804"/>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2"/>
                  </a:lnTo>
                  <a:lnTo>
                    <a:pt x="304" y="5"/>
                  </a:lnTo>
                  <a:lnTo>
                    <a:pt x="307" y="9"/>
                  </a:lnTo>
                  <a:lnTo>
                    <a:pt x="309" y="15"/>
                  </a:lnTo>
                  <a:lnTo>
                    <a:pt x="309" y="141"/>
                  </a:lnTo>
                  <a:lnTo>
                    <a:pt x="307" y="146"/>
                  </a:lnTo>
                  <a:lnTo>
                    <a:pt x="304" y="151"/>
                  </a:lnTo>
                  <a:lnTo>
                    <a:pt x="303" y="153"/>
                  </a:lnTo>
                  <a:lnTo>
                    <a:pt x="300" y="154"/>
                  </a:lnTo>
                  <a:lnTo>
                    <a:pt x="297" y="155"/>
                  </a:lnTo>
                  <a:lnTo>
                    <a:pt x="294" y="155"/>
                  </a:lnTo>
                  <a:lnTo>
                    <a:pt x="15" y="155"/>
                  </a:lnTo>
                  <a:lnTo>
                    <a:pt x="11" y="155"/>
                  </a:lnTo>
                  <a:lnTo>
                    <a:pt x="9" y="154"/>
                  </a:lnTo>
                  <a:lnTo>
                    <a:pt x="6" y="153"/>
                  </a:lnTo>
                  <a:lnTo>
                    <a:pt x="5" y="151"/>
                  </a:lnTo>
                  <a:lnTo>
                    <a:pt x="2" y="149"/>
                  </a:lnTo>
                  <a:lnTo>
                    <a:pt x="1" y="146"/>
                  </a:lnTo>
                  <a:lnTo>
                    <a:pt x="0" y="143"/>
                  </a:lnTo>
                  <a:lnTo>
                    <a:pt x="0" y="141"/>
                  </a:lnTo>
                  <a:lnTo>
                    <a:pt x="0" y="15"/>
                  </a:lnTo>
                  <a:lnTo>
                    <a:pt x="0" y="13"/>
                  </a:lnTo>
                  <a:lnTo>
                    <a:pt x="1" y="9"/>
                  </a:lnTo>
                  <a:lnTo>
                    <a:pt x="2" y="7"/>
                  </a:lnTo>
                  <a:lnTo>
                    <a:pt x="5" y="5"/>
                  </a:lnTo>
                  <a:lnTo>
                    <a:pt x="9" y="2"/>
                  </a:lnTo>
                  <a:lnTo>
                    <a:pt x="15" y="0"/>
                  </a:lnTo>
                </a:path>
              </a:pathLst>
            </a:custGeom>
            <a:noFill/>
            <a:ln w="3175">
              <a:solidFill>
                <a:srgbClr val="1F1A17"/>
              </a:solidFill>
              <a:round/>
              <a:headEnd/>
              <a:tailEnd/>
            </a:ln>
          </p:spPr>
          <p:txBody>
            <a:bodyPr/>
            <a:lstStyle/>
            <a:p>
              <a:endParaRPr lang="fr-FR" sz="1200"/>
            </a:p>
          </p:txBody>
        </p:sp>
        <p:sp>
          <p:nvSpPr>
            <p:cNvPr id="230" name="Freeform 29"/>
            <p:cNvSpPr>
              <a:spLocks/>
            </p:cNvSpPr>
            <p:nvPr/>
          </p:nvSpPr>
          <p:spPr bwMode="auto">
            <a:xfrm>
              <a:off x="1607764" y="5861913"/>
              <a:ext cx="191078" cy="92067"/>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1"/>
                  </a:lnTo>
                  <a:lnTo>
                    <a:pt x="305" y="4"/>
                  </a:lnTo>
                  <a:lnTo>
                    <a:pt x="308" y="9"/>
                  </a:lnTo>
                  <a:lnTo>
                    <a:pt x="310" y="14"/>
                  </a:lnTo>
                  <a:lnTo>
                    <a:pt x="310" y="140"/>
                  </a:lnTo>
                  <a:lnTo>
                    <a:pt x="308" y="146"/>
                  </a:lnTo>
                  <a:lnTo>
                    <a:pt x="305" y="150"/>
                  </a:lnTo>
                  <a:lnTo>
                    <a:pt x="303" y="152"/>
                  </a:lnTo>
                  <a:lnTo>
                    <a:pt x="301" y="153"/>
                  </a:lnTo>
                  <a:lnTo>
                    <a:pt x="298" y="155"/>
                  </a:lnTo>
                  <a:lnTo>
                    <a:pt x="295" y="155"/>
                  </a:lnTo>
                  <a:lnTo>
                    <a:pt x="15" y="155"/>
                  </a:lnTo>
                  <a:lnTo>
                    <a:pt x="12" y="155"/>
                  </a:lnTo>
                  <a:lnTo>
                    <a:pt x="9" y="153"/>
                  </a:lnTo>
                  <a:lnTo>
                    <a:pt x="7" y="152"/>
                  </a:lnTo>
                  <a:lnTo>
                    <a:pt x="4" y="150"/>
                  </a:lnTo>
                  <a:lnTo>
                    <a:pt x="3" y="148"/>
                  </a:lnTo>
                  <a:lnTo>
                    <a:pt x="1" y="146"/>
                  </a:lnTo>
                  <a:lnTo>
                    <a:pt x="1" y="143"/>
                  </a:lnTo>
                  <a:lnTo>
                    <a:pt x="0" y="140"/>
                  </a:lnTo>
                  <a:lnTo>
                    <a:pt x="0" y="14"/>
                  </a:lnTo>
                  <a:lnTo>
                    <a:pt x="1" y="12"/>
                  </a:lnTo>
                  <a:lnTo>
                    <a:pt x="1" y="9"/>
                  </a:lnTo>
                  <a:lnTo>
                    <a:pt x="3" y="6"/>
                  </a:lnTo>
                  <a:lnTo>
                    <a:pt x="4" y="4"/>
                  </a:lnTo>
                  <a:lnTo>
                    <a:pt x="9" y="1"/>
                  </a:lnTo>
                  <a:lnTo>
                    <a:pt x="15" y="0"/>
                  </a:lnTo>
                  <a:close/>
                </a:path>
              </a:pathLst>
            </a:custGeom>
            <a:solidFill>
              <a:srgbClr val="605D5C"/>
            </a:solidFill>
            <a:ln w="9525">
              <a:noFill/>
              <a:round/>
              <a:headEnd/>
              <a:tailEnd/>
            </a:ln>
          </p:spPr>
          <p:txBody>
            <a:bodyPr/>
            <a:lstStyle/>
            <a:p>
              <a:endParaRPr lang="fr-FR" sz="1200"/>
            </a:p>
          </p:txBody>
        </p:sp>
        <p:sp>
          <p:nvSpPr>
            <p:cNvPr id="231" name="Freeform 30"/>
            <p:cNvSpPr>
              <a:spLocks/>
            </p:cNvSpPr>
            <p:nvPr/>
          </p:nvSpPr>
          <p:spPr bwMode="auto">
            <a:xfrm>
              <a:off x="1607764" y="5861913"/>
              <a:ext cx="191078" cy="92067"/>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1"/>
                  </a:lnTo>
                  <a:lnTo>
                    <a:pt x="305" y="4"/>
                  </a:lnTo>
                  <a:lnTo>
                    <a:pt x="308" y="9"/>
                  </a:lnTo>
                  <a:lnTo>
                    <a:pt x="310" y="14"/>
                  </a:lnTo>
                  <a:lnTo>
                    <a:pt x="310" y="140"/>
                  </a:lnTo>
                  <a:lnTo>
                    <a:pt x="308" y="146"/>
                  </a:lnTo>
                  <a:lnTo>
                    <a:pt x="305" y="150"/>
                  </a:lnTo>
                  <a:lnTo>
                    <a:pt x="303" y="152"/>
                  </a:lnTo>
                  <a:lnTo>
                    <a:pt x="301" y="153"/>
                  </a:lnTo>
                  <a:lnTo>
                    <a:pt x="298" y="155"/>
                  </a:lnTo>
                  <a:lnTo>
                    <a:pt x="295" y="155"/>
                  </a:lnTo>
                  <a:lnTo>
                    <a:pt x="15" y="155"/>
                  </a:lnTo>
                  <a:lnTo>
                    <a:pt x="12" y="155"/>
                  </a:lnTo>
                  <a:lnTo>
                    <a:pt x="9" y="153"/>
                  </a:lnTo>
                  <a:lnTo>
                    <a:pt x="7" y="152"/>
                  </a:lnTo>
                  <a:lnTo>
                    <a:pt x="4" y="150"/>
                  </a:lnTo>
                  <a:lnTo>
                    <a:pt x="3" y="148"/>
                  </a:lnTo>
                  <a:lnTo>
                    <a:pt x="1" y="146"/>
                  </a:lnTo>
                  <a:lnTo>
                    <a:pt x="1" y="143"/>
                  </a:lnTo>
                  <a:lnTo>
                    <a:pt x="0" y="140"/>
                  </a:lnTo>
                  <a:lnTo>
                    <a:pt x="0" y="14"/>
                  </a:lnTo>
                  <a:lnTo>
                    <a:pt x="1" y="12"/>
                  </a:lnTo>
                  <a:lnTo>
                    <a:pt x="1" y="9"/>
                  </a:lnTo>
                  <a:lnTo>
                    <a:pt x="3" y="6"/>
                  </a:lnTo>
                  <a:lnTo>
                    <a:pt x="4" y="4"/>
                  </a:lnTo>
                  <a:lnTo>
                    <a:pt x="9" y="1"/>
                  </a:lnTo>
                  <a:lnTo>
                    <a:pt x="15" y="0"/>
                  </a:lnTo>
                </a:path>
              </a:pathLst>
            </a:custGeom>
            <a:noFill/>
            <a:ln w="3175">
              <a:solidFill>
                <a:srgbClr val="1F1A17"/>
              </a:solidFill>
              <a:round/>
              <a:headEnd/>
              <a:tailEnd/>
            </a:ln>
          </p:spPr>
          <p:txBody>
            <a:bodyPr/>
            <a:lstStyle/>
            <a:p>
              <a:endParaRPr lang="fr-FR" sz="1200"/>
            </a:p>
          </p:txBody>
        </p:sp>
        <p:sp>
          <p:nvSpPr>
            <p:cNvPr id="232" name="Freeform 31"/>
            <p:cNvSpPr>
              <a:spLocks/>
            </p:cNvSpPr>
            <p:nvPr/>
          </p:nvSpPr>
          <p:spPr bwMode="auto">
            <a:xfrm>
              <a:off x="1984708" y="5861913"/>
              <a:ext cx="189341" cy="92067"/>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1"/>
                  </a:lnTo>
                  <a:lnTo>
                    <a:pt x="304" y="4"/>
                  </a:lnTo>
                  <a:lnTo>
                    <a:pt x="307" y="9"/>
                  </a:lnTo>
                  <a:lnTo>
                    <a:pt x="309" y="14"/>
                  </a:lnTo>
                  <a:lnTo>
                    <a:pt x="309" y="140"/>
                  </a:lnTo>
                  <a:lnTo>
                    <a:pt x="307" y="146"/>
                  </a:lnTo>
                  <a:lnTo>
                    <a:pt x="304" y="150"/>
                  </a:lnTo>
                  <a:lnTo>
                    <a:pt x="303" y="152"/>
                  </a:lnTo>
                  <a:lnTo>
                    <a:pt x="300" y="153"/>
                  </a:lnTo>
                  <a:lnTo>
                    <a:pt x="297" y="155"/>
                  </a:lnTo>
                  <a:lnTo>
                    <a:pt x="294" y="155"/>
                  </a:lnTo>
                  <a:lnTo>
                    <a:pt x="15" y="155"/>
                  </a:lnTo>
                  <a:lnTo>
                    <a:pt x="11" y="155"/>
                  </a:lnTo>
                  <a:lnTo>
                    <a:pt x="9" y="153"/>
                  </a:lnTo>
                  <a:lnTo>
                    <a:pt x="6" y="152"/>
                  </a:lnTo>
                  <a:lnTo>
                    <a:pt x="5" y="150"/>
                  </a:lnTo>
                  <a:lnTo>
                    <a:pt x="2" y="148"/>
                  </a:lnTo>
                  <a:lnTo>
                    <a:pt x="1" y="146"/>
                  </a:lnTo>
                  <a:lnTo>
                    <a:pt x="0" y="143"/>
                  </a:lnTo>
                  <a:lnTo>
                    <a:pt x="0" y="140"/>
                  </a:lnTo>
                  <a:lnTo>
                    <a:pt x="0" y="14"/>
                  </a:lnTo>
                  <a:lnTo>
                    <a:pt x="0" y="12"/>
                  </a:lnTo>
                  <a:lnTo>
                    <a:pt x="1" y="9"/>
                  </a:lnTo>
                  <a:lnTo>
                    <a:pt x="2" y="6"/>
                  </a:lnTo>
                  <a:lnTo>
                    <a:pt x="5" y="4"/>
                  </a:lnTo>
                  <a:lnTo>
                    <a:pt x="9" y="1"/>
                  </a:lnTo>
                  <a:lnTo>
                    <a:pt x="15" y="0"/>
                  </a:lnTo>
                  <a:close/>
                </a:path>
              </a:pathLst>
            </a:custGeom>
            <a:solidFill>
              <a:srgbClr val="605D5C"/>
            </a:solidFill>
            <a:ln w="9525">
              <a:noFill/>
              <a:round/>
              <a:headEnd/>
              <a:tailEnd/>
            </a:ln>
          </p:spPr>
          <p:txBody>
            <a:bodyPr/>
            <a:lstStyle/>
            <a:p>
              <a:endParaRPr lang="fr-FR" sz="1200"/>
            </a:p>
          </p:txBody>
        </p:sp>
        <p:sp>
          <p:nvSpPr>
            <p:cNvPr id="233" name="Freeform 32"/>
            <p:cNvSpPr>
              <a:spLocks/>
            </p:cNvSpPr>
            <p:nvPr/>
          </p:nvSpPr>
          <p:spPr bwMode="auto">
            <a:xfrm>
              <a:off x="1984708" y="5861913"/>
              <a:ext cx="189341" cy="92067"/>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1"/>
                  </a:lnTo>
                  <a:lnTo>
                    <a:pt x="304" y="4"/>
                  </a:lnTo>
                  <a:lnTo>
                    <a:pt x="307" y="9"/>
                  </a:lnTo>
                  <a:lnTo>
                    <a:pt x="309" y="14"/>
                  </a:lnTo>
                  <a:lnTo>
                    <a:pt x="309" y="140"/>
                  </a:lnTo>
                  <a:lnTo>
                    <a:pt x="307" y="146"/>
                  </a:lnTo>
                  <a:lnTo>
                    <a:pt x="304" y="150"/>
                  </a:lnTo>
                  <a:lnTo>
                    <a:pt x="303" y="152"/>
                  </a:lnTo>
                  <a:lnTo>
                    <a:pt x="300" y="153"/>
                  </a:lnTo>
                  <a:lnTo>
                    <a:pt x="297" y="155"/>
                  </a:lnTo>
                  <a:lnTo>
                    <a:pt x="294" y="155"/>
                  </a:lnTo>
                  <a:lnTo>
                    <a:pt x="15" y="155"/>
                  </a:lnTo>
                  <a:lnTo>
                    <a:pt x="11" y="155"/>
                  </a:lnTo>
                  <a:lnTo>
                    <a:pt x="9" y="153"/>
                  </a:lnTo>
                  <a:lnTo>
                    <a:pt x="6" y="152"/>
                  </a:lnTo>
                  <a:lnTo>
                    <a:pt x="5" y="150"/>
                  </a:lnTo>
                  <a:lnTo>
                    <a:pt x="2" y="148"/>
                  </a:lnTo>
                  <a:lnTo>
                    <a:pt x="1" y="146"/>
                  </a:lnTo>
                  <a:lnTo>
                    <a:pt x="0" y="143"/>
                  </a:lnTo>
                  <a:lnTo>
                    <a:pt x="0" y="140"/>
                  </a:lnTo>
                  <a:lnTo>
                    <a:pt x="0" y="14"/>
                  </a:lnTo>
                  <a:lnTo>
                    <a:pt x="0" y="12"/>
                  </a:lnTo>
                  <a:lnTo>
                    <a:pt x="1" y="9"/>
                  </a:lnTo>
                  <a:lnTo>
                    <a:pt x="2" y="6"/>
                  </a:lnTo>
                  <a:lnTo>
                    <a:pt x="5" y="4"/>
                  </a:lnTo>
                  <a:lnTo>
                    <a:pt x="9" y="1"/>
                  </a:lnTo>
                  <a:lnTo>
                    <a:pt x="15" y="0"/>
                  </a:lnTo>
                </a:path>
              </a:pathLst>
            </a:custGeom>
            <a:noFill/>
            <a:ln w="3175">
              <a:solidFill>
                <a:srgbClr val="1F1A17"/>
              </a:solidFill>
              <a:round/>
              <a:headEnd/>
              <a:tailEnd/>
            </a:ln>
          </p:spPr>
          <p:txBody>
            <a:bodyPr/>
            <a:lstStyle/>
            <a:p>
              <a:endParaRPr lang="fr-FR" sz="1200"/>
            </a:p>
          </p:txBody>
        </p:sp>
        <p:sp>
          <p:nvSpPr>
            <p:cNvPr id="234" name="Rectangle 33"/>
            <p:cNvSpPr>
              <a:spLocks noChangeArrowheads="1"/>
            </p:cNvSpPr>
            <p:nvPr/>
          </p:nvSpPr>
          <p:spPr bwMode="auto">
            <a:xfrm>
              <a:off x="2266113" y="5544021"/>
              <a:ext cx="189341" cy="66010"/>
            </a:xfrm>
            <a:prstGeom prst="rect">
              <a:avLst/>
            </a:prstGeom>
            <a:solidFill>
              <a:srgbClr val="1F1A17"/>
            </a:solidFill>
            <a:ln w="9525">
              <a:noFill/>
              <a:miter lim="800000"/>
              <a:headEnd/>
              <a:tailEnd/>
            </a:ln>
          </p:spPr>
          <p:txBody>
            <a:bodyPr/>
            <a:lstStyle/>
            <a:p>
              <a:endParaRPr lang="fr-FR" sz="1200"/>
            </a:p>
          </p:txBody>
        </p:sp>
        <p:sp>
          <p:nvSpPr>
            <p:cNvPr id="235" name="Rectangle 34"/>
            <p:cNvSpPr>
              <a:spLocks noChangeArrowheads="1"/>
            </p:cNvSpPr>
            <p:nvPr/>
          </p:nvSpPr>
          <p:spPr bwMode="auto">
            <a:xfrm>
              <a:off x="2266113" y="5733366"/>
              <a:ext cx="189341" cy="66010"/>
            </a:xfrm>
            <a:prstGeom prst="rect">
              <a:avLst/>
            </a:prstGeom>
            <a:solidFill>
              <a:srgbClr val="1F1A17"/>
            </a:solidFill>
            <a:ln w="9525">
              <a:noFill/>
              <a:miter lim="800000"/>
              <a:headEnd/>
              <a:tailEnd/>
            </a:ln>
          </p:spPr>
          <p:txBody>
            <a:bodyPr/>
            <a:lstStyle/>
            <a:p>
              <a:endParaRPr lang="fr-FR" sz="1200"/>
            </a:p>
          </p:txBody>
        </p:sp>
        <p:sp>
          <p:nvSpPr>
            <p:cNvPr id="236" name="Rectangle 35"/>
            <p:cNvSpPr>
              <a:spLocks noChangeArrowheads="1"/>
            </p:cNvSpPr>
            <p:nvPr/>
          </p:nvSpPr>
          <p:spPr bwMode="auto">
            <a:xfrm>
              <a:off x="1614713" y="5511015"/>
              <a:ext cx="158" cy="635329"/>
            </a:xfrm>
            <a:prstGeom prst="rect">
              <a:avLst/>
            </a:prstGeom>
            <a:noFill/>
            <a:ln w="9525">
              <a:noFill/>
              <a:miter lim="800000"/>
              <a:headEnd/>
              <a:tailEnd/>
            </a:ln>
          </p:spPr>
          <p:txBody>
            <a:bodyPr wrap="none" lIns="0" tIns="0" rIns="0" bIns="0">
              <a:spAutoFit/>
            </a:bodyPr>
            <a:lstStyle/>
            <a:p>
              <a:endParaRPr lang="fr-CA" sz="2000" b="1" dirty="0"/>
            </a:p>
          </p:txBody>
        </p:sp>
      </p:grpSp>
      <p:sp>
        <p:nvSpPr>
          <p:cNvPr id="238" name="Rounded Rectangle 237"/>
          <p:cNvSpPr/>
          <p:nvPr/>
        </p:nvSpPr>
        <p:spPr>
          <a:xfrm>
            <a:off x="2139500" y="2343705"/>
            <a:ext cx="1890944" cy="126950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CA"/>
          </a:p>
        </p:txBody>
      </p:sp>
      <p:sp>
        <p:nvSpPr>
          <p:cNvPr id="239" name="Rectangle 238"/>
          <p:cNvSpPr/>
          <p:nvPr/>
        </p:nvSpPr>
        <p:spPr>
          <a:xfrm>
            <a:off x="2281544" y="2456820"/>
            <a:ext cx="1674362" cy="1014349"/>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cxnSp>
        <p:nvCxnSpPr>
          <p:cNvPr id="240" name="Straight Connector 239"/>
          <p:cNvCxnSpPr/>
          <p:nvPr/>
        </p:nvCxnSpPr>
        <p:spPr>
          <a:xfrm rot="5400000">
            <a:off x="2715581" y="2839506"/>
            <a:ext cx="765372"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p:nvCxnSpPr>
        <p:spPr>
          <a:xfrm>
            <a:off x="2281545" y="2942736"/>
            <a:ext cx="14680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a:off x="3777361" y="2942736"/>
            <a:ext cx="178546"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9" name="Group 242"/>
          <p:cNvGrpSpPr/>
          <p:nvPr/>
        </p:nvGrpSpPr>
        <p:grpSpPr>
          <a:xfrm>
            <a:off x="2617803" y="2459622"/>
            <a:ext cx="178546" cy="485915"/>
            <a:chOff x="1855437" y="2281561"/>
            <a:chExt cx="399495" cy="1038688"/>
          </a:xfrm>
        </p:grpSpPr>
        <p:cxnSp>
          <p:nvCxnSpPr>
            <p:cNvPr id="244" name="Straight Connector 243"/>
            <p:cNvCxnSpPr/>
            <p:nvPr/>
          </p:nvCxnSpPr>
          <p:spPr>
            <a:xfrm>
              <a:off x="1855437" y="3320249"/>
              <a:ext cx="3994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p:nvCxnSpPr>
          <p:spPr>
            <a:xfrm rot="5400000">
              <a:off x="1553592" y="2796466"/>
              <a:ext cx="102981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46" name="Straight Connector 245"/>
          <p:cNvCxnSpPr/>
          <p:nvPr/>
        </p:nvCxnSpPr>
        <p:spPr>
          <a:xfrm>
            <a:off x="3029453" y="2942736"/>
            <a:ext cx="14680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0" name="Group 246"/>
          <p:cNvGrpSpPr/>
          <p:nvPr/>
        </p:nvGrpSpPr>
        <p:grpSpPr>
          <a:xfrm>
            <a:off x="3408867" y="2456820"/>
            <a:ext cx="178546" cy="485915"/>
            <a:chOff x="3471177" y="2281561"/>
            <a:chExt cx="399495" cy="1038688"/>
          </a:xfrm>
        </p:grpSpPr>
        <p:cxnSp>
          <p:nvCxnSpPr>
            <p:cNvPr id="248" name="Straight Connector 247"/>
            <p:cNvCxnSpPr/>
            <p:nvPr/>
          </p:nvCxnSpPr>
          <p:spPr>
            <a:xfrm>
              <a:off x="3471177" y="3320249"/>
              <a:ext cx="3994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9" name="Straight Connector 248"/>
            <p:cNvCxnSpPr/>
            <p:nvPr/>
          </p:nvCxnSpPr>
          <p:spPr>
            <a:xfrm rot="5400000">
              <a:off x="3142695" y="2796466"/>
              <a:ext cx="102981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50" name="Oval 249"/>
          <p:cNvSpPr/>
          <p:nvPr/>
        </p:nvSpPr>
        <p:spPr>
          <a:xfrm>
            <a:off x="3514727" y="2459259"/>
            <a:ext cx="221713" cy="221713"/>
          </a:xfrm>
          <a:prstGeom prst="ellipse">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51" name="Oval 250"/>
          <p:cNvSpPr/>
          <p:nvPr/>
        </p:nvSpPr>
        <p:spPr>
          <a:xfrm>
            <a:off x="3083271" y="2467175"/>
            <a:ext cx="221713" cy="221713"/>
          </a:xfrm>
          <a:prstGeom prst="ellipse">
            <a:avLst/>
          </a:prstGeom>
          <a:solidFill>
            <a:srgbClr val="92D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52" name="Oval 251"/>
          <p:cNvSpPr/>
          <p:nvPr/>
        </p:nvSpPr>
        <p:spPr>
          <a:xfrm>
            <a:off x="2299527" y="2471134"/>
            <a:ext cx="221713" cy="221713"/>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nvGrpSpPr>
          <p:cNvPr id="11" name="Group 252"/>
          <p:cNvGrpSpPr/>
          <p:nvPr/>
        </p:nvGrpSpPr>
        <p:grpSpPr>
          <a:xfrm rot="16200000">
            <a:off x="2760938" y="2698428"/>
            <a:ext cx="272719" cy="257838"/>
            <a:chOff x="1513962" y="5391154"/>
            <a:chExt cx="941492" cy="755190"/>
          </a:xfrm>
        </p:grpSpPr>
        <p:sp>
          <p:nvSpPr>
            <p:cNvPr id="254" name="Freeform 23"/>
            <p:cNvSpPr>
              <a:spLocks/>
            </p:cNvSpPr>
            <p:nvPr/>
          </p:nvSpPr>
          <p:spPr bwMode="auto">
            <a:xfrm>
              <a:off x="1513962" y="5484959"/>
              <a:ext cx="752152" cy="376954"/>
            </a:xfrm>
            <a:custGeom>
              <a:avLst/>
              <a:gdLst>
                <a:gd name="T0" fmla="*/ 18 w 1237"/>
                <a:gd name="T1" fmla="*/ 0 h 619"/>
                <a:gd name="T2" fmla="*/ 18 w 1237"/>
                <a:gd name="T3" fmla="*/ 0 h 619"/>
                <a:gd name="T4" fmla="*/ 18 w 1237"/>
                <a:gd name="T5" fmla="*/ 0 h 619"/>
                <a:gd name="T6" fmla="*/ 18 w 1237"/>
                <a:gd name="T7" fmla="*/ 0 h 619"/>
                <a:gd name="T8" fmla="*/ 18 w 1237"/>
                <a:gd name="T9" fmla="*/ 0 h 619"/>
                <a:gd name="T10" fmla="*/ 19 w 1237"/>
                <a:gd name="T11" fmla="*/ 0 h 619"/>
                <a:gd name="T12" fmla="*/ 19 w 1237"/>
                <a:gd name="T13" fmla="*/ 1 h 619"/>
                <a:gd name="T14" fmla="*/ 19 w 1237"/>
                <a:gd name="T15" fmla="*/ 1 h 619"/>
                <a:gd name="T16" fmla="*/ 19 w 1237"/>
                <a:gd name="T17" fmla="*/ 1 h 619"/>
                <a:gd name="T18" fmla="*/ 19 w 1237"/>
                <a:gd name="T19" fmla="*/ 8 h 619"/>
                <a:gd name="T20" fmla="*/ 19 w 1237"/>
                <a:gd name="T21" fmla="*/ 9 h 619"/>
                <a:gd name="T22" fmla="*/ 19 w 1237"/>
                <a:gd name="T23" fmla="*/ 9 h 619"/>
                <a:gd name="T24" fmla="*/ 18 w 1237"/>
                <a:gd name="T25" fmla="*/ 9 h 619"/>
                <a:gd name="T26" fmla="*/ 18 w 1237"/>
                <a:gd name="T27" fmla="*/ 9 h 619"/>
                <a:gd name="T28" fmla="*/ 18 w 1237"/>
                <a:gd name="T29" fmla="*/ 9 h 619"/>
                <a:gd name="T30" fmla="*/ 18 w 1237"/>
                <a:gd name="T31" fmla="*/ 9 h 619"/>
                <a:gd name="T32" fmla="*/ 18 w 1237"/>
                <a:gd name="T33" fmla="*/ 9 h 619"/>
                <a:gd name="T34" fmla="*/ 1 w 1237"/>
                <a:gd name="T35" fmla="*/ 9 h 619"/>
                <a:gd name="T36" fmla="*/ 1 w 1237"/>
                <a:gd name="T37" fmla="*/ 9 h 619"/>
                <a:gd name="T38" fmla="*/ 1 w 1237"/>
                <a:gd name="T39" fmla="*/ 9 h 619"/>
                <a:gd name="T40" fmla="*/ 0 w 1237"/>
                <a:gd name="T41" fmla="*/ 9 h 619"/>
                <a:gd name="T42" fmla="*/ 0 w 1237"/>
                <a:gd name="T43" fmla="*/ 9 h 619"/>
                <a:gd name="T44" fmla="*/ 0 w 1237"/>
                <a:gd name="T45" fmla="*/ 9 h 619"/>
                <a:gd name="T46" fmla="*/ 0 w 1237"/>
                <a:gd name="T47" fmla="*/ 9 h 619"/>
                <a:gd name="T48" fmla="*/ 0 w 1237"/>
                <a:gd name="T49" fmla="*/ 8 h 619"/>
                <a:gd name="T50" fmla="*/ 0 w 1237"/>
                <a:gd name="T51" fmla="*/ 8 h 619"/>
                <a:gd name="T52" fmla="*/ 0 w 1237"/>
                <a:gd name="T53" fmla="*/ 1 h 619"/>
                <a:gd name="T54" fmla="*/ 0 w 1237"/>
                <a:gd name="T55" fmla="*/ 1 h 619"/>
                <a:gd name="T56" fmla="*/ 0 w 1237"/>
                <a:gd name="T57" fmla="*/ 1 h 619"/>
                <a:gd name="T58" fmla="*/ 0 w 1237"/>
                <a:gd name="T59" fmla="*/ 0 h 619"/>
                <a:gd name="T60" fmla="*/ 0 w 1237"/>
                <a:gd name="T61" fmla="*/ 0 h 619"/>
                <a:gd name="T62" fmla="*/ 1 w 1237"/>
                <a:gd name="T63" fmla="*/ 0 h 619"/>
                <a:gd name="T64" fmla="*/ 1 w 1237"/>
                <a:gd name="T65" fmla="*/ 0 h 619"/>
                <a:gd name="T66" fmla="*/ 1 w 1237"/>
                <a:gd name="T67" fmla="*/ 0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7"/>
                <a:gd name="T103" fmla="*/ 0 h 619"/>
                <a:gd name="T104" fmla="*/ 1237 w 1237"/>
                <a:gd name="T105" fmla="*/ 619 h 6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7" h="619">
                  <a:moveTo>
                    <a:pt x="79" y="0"/>
                  </a:moveTo>
                  <a:lnTo>
                    <a:pt x="1160" y="0"/>
                  </a:lnTo>
                  <a:lnTo>
                    <a:pt x="1168" y="0"/>
                  </a:lnTo>
                  <a:lnTo>
                    <a:pt x="1176" y="1"/>
                  </a:lnTo>
                  <a:lnTo>
                    <a:pt x="1182" y="4"/>
                  </a:lnTo>
                  <a:lnTo>
                    <a:pt x="1190" y="6"/>
                  </a:lnTo>
                  <a:lnTo>
                    <a:pt x="1197" y="8"/>
                  </a:lnTo>
                  <a:lnTo>
                    <a:pt x="1204" y="12"/>
                  </a:lnTo>
                  <a:lnTo>
                    <a:pt x="1209" y="16"/>
                  </a:lnTo>
                  <a:lnTo>
                    <a:pt x="1215" y="20"/>
                  </a:lnTo>
                  <a:lnTo>
                    <a:pt x="1219" y="25"/>
                  </a:lnTo>
                  <a:lnTo>
                    <a:pt x="1224" y="31"/>
                  </a:lnTo>
                  <a:lnTo>
                    <a:pt x="1228" y="36"/>
                  </a:lnTo>
                  <a:lnTo>
                    <a:pt x="1232" y="42"/>
                  </a:lnTo>
                  <a:lnTo>
                    <a:pt x="1234" y="49"/>
                  </a:lnTo>
                  <a:lnTo>
                    <a:pt x="1236" y="54"/>
                  </a:lnTo>
                  <a:lnTo>
                    <a:pt x="1237" y="61"/>
                  </a:lnTo>
                  <a:lnTo>
                    <a:pt x="1237" y="69"/>
                  </a:lnTo>
                  <a:lnTo>
                    <a:pt x="1237" y="551"/>
                  </a:lnTo>
                  <a:lnTo>
                    <a:pt x="1237" y="558"/>
                  </a:lnTo>
                  <a:lnTo>
                    <a:pt x="1236" y="565"/>
                  </a:lnTo>
                  <a:lnTo>
                    <a:pt x="1234" y="572"/>
                  </a:lnTo>
                  <a:lnTo>
                    <a:pt x="1232" y="577"/>
                  </a:lnTo>
                  <a:lnTo>
                    <a:pt x="1228" y="583"/>
                  </a:lnTo>
                  <a:lnTo>
                    <a:pt x="1224" y="588"/>
                  </a:lnTo>
                  <a:lnTo>
                    <a:pt x="1219" y="594"/>
                  </a:lnTo>
                  <a:lnTo>
                    <a:pt x="1215" y="599"/>
                  </a:lnTo>
                  <a:lnTo>
                    <a:pt x="1209" y="603"/>
                  </a:lnTo>
                  <a:lnTo>
                    <a:pt x="1204" y="608"/>
                  </a:lnTo>
                  <a:lnTo>
                    <a:pt x="1197" y="611"/>
                  </a:lnTo>
                  <a:lnTo>
                    <a:pt x="1190" y="613"/>
                  </a:lnTo>
                  <a:lnTo>
                    <a:pt x="1182" y="616"/>
                  </a:lnTo>
                  <a:lnTo>
                    <a:pt x="1176" y="618"/>
                  </a:lnTo>
                  <a:lnTo>
                    <a:pt x="1168" y="619"/>
                  </a:lnTo>
                  <a:lnTo>
                    <a:pt x="1160" y="619"/>
                  </a:lnTo>
                  <a:lnTo>
                    <a:pt x="79" y="619"/>
                  </a:lnTo>
                  <a:lnTo>
                    <a:pt x="71" y="619"/>
                  </a:lnTo>
                  <a:lnTo>
                    <a:pt x="63" y="618"/>
                  </a:lnTo>
                  <a:lnTo>
                    <a:pt x="55" y="616"/>
                  </a:lnTo>
                  <a:lnTo>
                    <a:pt x="48" y="613"/>
                  </a:lnTo>
                  <a:lnTo>
                    <a:pt x="42" y="611"/>
                  </a:lnTo>
                  <a:lnTo>
                    <a:pt x="35" y="608"/>
                  </a:lnTo>
                  <a:lnTo>
                    <a:pt x="29" y="603"/>
                  </a:lnTo>
                  <a:lnTo>
                    <a:pt x="24" y="599"/>
                  </a:lnTo>
                  <a:lnTo>
                    <a:pt x="18" y="594"/>
                  </a:lnTo>
                  <a:lnTo>
                    <a:pt x="14" y="588"/>
                  </a:lnTo>
                  <a:lnTo>
                    <a:pt x="10" y="583"/>
                  </a:lnTo>
                  <a:lnTo>
                    <a:pt x="7" y="577"/>
                  </a:lnTo>
                  <a:lnTo>
                    <a:pt x="5" y="572"/>
                  </a:lnTo>
                  <a:lnTo>
                    <a:pt x="2" y="565"/>
                  </a:lnTo>
                  <a:lnTo>
                    <a:pt x="1" y="558"/>
                  </a:lnTo>
                  <a:lnTo>
                    <a:pt x="0" y="551"/>
                  </a:lnTo>
                  <a:lnTo>
                    <a:pt x="0" y="69"/>
                  </a:lnTo>
                  <a:lnTo>
                    <a:pt x="1" y="61"/>
                  </a:lnTo>
                  <a:lnTo>
                    <a:pt x="2" y="54"/>
                  </a:lnTo>
                  <a:lnTo>
                    <a:pt x="5" y="49"/>
                  </a:lnTo>
                  <a:lnTo>
                    <a:pt x="7" y="42"/>
                  </a:lnTo>
                  <a:lnTo>
                    <a:pt x="10" y="36"/>
                  </a:lnTo>
                  <a:lnTo>
                    <a:pt x="14" y="31"/>
                  </a:lnTo>
                  <a:lnTo>
                    <a:pt x="18" y="25"/>
                  </a:lnTo>
                  <a:lnTo>
                    <a:pt x="24" y="20"/>
                  </a:lnTo>
                  <a:lnTo>
                    <a:pt x="29" y="16"/>
                  </a:lnTo>
                  <a:lnTo>
                    <a:pt x="35" y="12"/>
                  </a:lnTo>
                  <a:lnTo>
                    <a:pt x="42" y="8"/>
                  </a:lnTo>
                  <a:lnTo>
                    <a:pt x="48" y="6"/>
                  </a:lnTo>
                  <a:lnTo>
                    <a:pt x="55" y="4"/>
                  </a:lnTo>
                  <a:lnTo>
                    <a:pt x="63" y="1"/>
                  </a:lnTo>
                  <a:lnTo>
                    <a:pt x="71" y="0"/>
                  </a:lnTo>
                  <a:lnTo>
                    <a:pt x="79" y="0"/>
                  </a:lnTo>
                  <a:close/>
                </a:path>
              </a:pathLst>
            </a:custGeom>
            <a:solidFill>
              <a:srgbClr val="C2C1C1"/>
            </a:solidFill>
            <a:ln w="9525">
              <a:noFill/>
              <a:round/>
              <a:headEnd/>
              <a:tailEnd/>
            </a:ln>
          </p:spPr>
          <p:txBody>
            <a:bodyPr/>
            <a:lstStyle/>
            <a:p>
              <a:endParaRPr lang="fr-FR" sz="1200"/>
            </a:p>
          </p:txBody>
        </p:sp>
        <p:sp>
          <p:nvSpPr>
            <p:cNvPr id="255" name="Freeform 24"/>
            <p:cNvSpPr>
              <a:spLocks/>
            </p:cNvSpPr>
            <p:nvPr/>
          </p:nvSpPr>
          <p:spPr bwMode="auto">
            <a:xfrm>
              <a:off x="1513962" y="5484959"/>
              <a:ext cx="752152" cy="376954"/>
            </a:xfrm>
            <a:custGeom>
              <a:avLst/>
              <a:gdLst>
                <a:gd name="T0" fmla="*/ 18 w 1237"/>
                <a:gd name="T1" fmla="*/ 0 h 619"/>
                <a:gd name="T2" fmla="*/ 18 w 1237"/>
                <a:gd name="T3" fmla="*/ 0 h 619"/>
                <a:gd name="T4" fmla="*/ 18 w 1237"/>
                <a:gd name="T5" fmla="*/ 0 h 619"/>
                <a:gd name="T6" fmla="*/ 18 w 1237"/>
                <a:gd name="T7" fmla="*/ 0 h 619"/>
                <a:gd name="T8" fmla="*/ 18 w 1237"/>
                <a:gd name="T9" fmla="*/ 0 h 619"/>
                <a:gd name="T10" fmla="*/ 19 w 1237"/>
                <a:gd name="T11" fmla="*/ 0 h 619"/>
                <a:gd name="T12" fmla="*/ 19 w 1237"/>
                <a:gd name="T13" fmla="*/ 1 h 619"/>
                <a:gd name="T14" fmla="*/ 19 w 1237"/>
                <a:gd name="T15" fmla="*/ 1 h 619"/>
                <a:gd name="T16" fmla="*/ 19 w 1237"/>
                <a:gd name="T17" fmla="*/ 1 h 619"/>
                <a:gd name="T18" fmla="*/ 19 w 1237"/>
                <a:gd name="T19" fmla="*/ 8 h 619"/>
                <a:gd name="T20" fmla="*/ 19 w 1237"/>
                <a:gd name="T21" fmla="*/ 9 h 619"/>
                <a:gd name="T22" fmla="*/ 19 w 1237"/>
                <a:gd name="T23" fmla="*/ 9 h 619"/>
                <a:gd name="T24" fmla="*/ 18 w 1237"/>
                <a:gd name="T25" fmla="*/ 9 h 619"/>
                <a:gd name="T26" fmla="*/ 18 w 1237"/>
                <a:gd name="T27" fmla="*/ 9 h 619"/>
                <a:gd name="T28" fmla="*/ 18 w 1237"/>
                <a:gd name="T29" fmla="*/ 9 h 619"/>
                <a:gd name="T30" fmla="*/ 18 w 1237"/>
                <a:gd name="T31" fmla="*/ 9 h 619"/>
                <a:gd name="T32" fmla="*/ 18 w 1237"/>
                <a:gd name="T33" fmla="*/ 9 h 619"/>
                <a:gd name="T34" fmla="*/ 1 w 1237"/>
                <a:gd name="T35" fmla="*/ 9 h 619"/>
                <a:gd name="T36" fmla="*/ 1 w 1237"/>
                <a:gd name="T37" fmla="*/ 9 h 619"/>
                <a:gd name="T38" fmla="*/ 1 w 1237"/>
                <a:gd name="T39" fmla="*/ 9 h 619"/>
                <a:gd name="T40" fmla="*/ 0 w 1237"/>
                <a:gd name="T41" fmla="*/ 9 h 619"/>
                <a:gd name="T42" fmla="*/ 0 w 1237"/>
                <a:gd name="T43" fmla="*/ 9 h 619"/>
                <a:gd name="T44" fmla="*/ 0 w 1237"/>
                <a:gd name="T45" fmla="*/ 9 h 619"/>
                <a:gd name="T46" fmla="*/ 0 w 1237"/>
                <a:gd name="T47" fmla="*/ 9 h 619"/>
                <a:gd name="T48" fmla="*/ 0 w 1237"/>
                <a:gd name="T49" fmla="*/ 8 h 619"/>
                <a:gd name="T50" fmla="*/ 0 w 1237"/>
                <a:gd name="T51" fmla="*/ 8 h 619"/>
                <a:gd name="T52" fmla="*/ 0 w 1237"/>
                <a:gd name="T53" fmla="*/ 1 h 619"/>
                <a:gd name="T54" fmla="*/ 0 w 1237"/>
                <a:gd name="T55" fmla="*/ 1 h 619"/>
                <a:gd name="T56" fmla="*/ 0 w 1237"/>
                <a:gd name="T57" fmla="*/ 1 h 619"/>
                <a:gd name="T58" fmla="*/ 0 w 1237"/>
                <a:gd name="T59" fmla="*/ 0 h 619"/>
                <a:gd name="T60" fmla="*/ 0 w 1237"/>
                <a:gd name="T61" fmla="*/ 0 h 619"/>
                <a:gd name="T62" fmla="*/ 1 w 1237"/>
                <a:gd name="T63" fmla="*/ 0 h 619"/>
                <a:gd name="T64" fmla="*/ 1 w 1237"/>
                <a:gd name="T65" fmla="*/ 0 h 619"/>
                <a:gd name="T66" fmla="*/ 1 w 1237"/>
                <a:gd name="T67" fmla="*/ 0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7"/>
                <a:gd name="T103" fmla="*/ 0 h 619"/>
                <a:gd name="T104" fmla="*/ 1237 w 1237"/>
                <a:gd name="T105" fmla="*/ 619 h 6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7" h="619">
                  <a:moveTo>
                    <a:pt x="79" y="0"/>
                  </a:moveTo>
                  <a:lnTo>
                    <a:pt x="1160" y="0"/>
                  </a:lnTo>
                  <a:lnTo>
                    <a:pt x="1168" y="0"/>
                  </a:lnTo>
                  <a:lnTo>
                    <a:pt x="1176" y="1"/>
                  </a:lnTo>
                  <a:lnTo>
                    <a:pt x="1182" y="4"/>
                  </a:lnTo>
                  <a:lnTo>
                    <a:pt x="1190" y="6"/>
                  </a:lnTo>
                  <a:lnTo>
                    <a:pt x="1197" y="8"/>
                  </a:lnTo>
                  <a:lnTo>
                    <a:pt x="1204" y="12"/>
                  </a:lnTo>
                  <a:lnTo>
                    <a:pt x="1209" y="16"/>
                  </a:lnTo>
                  <a:lnTo>
                    <a:pt x="1215" y="20"/>
                  </a:lnTo>
                  <a:lnTo>
                    <a:pt x="1219" y="25"/>
                  </a:lnTo>
                  <a:lnTo>
                    <a:pt x="1224" y="31"/>
                  </a:lnTo>
                  <a:lnTo>
                    <a:pt x="1228" y="36"/>
                  </a:lnTo>
                  <a:lnTo>
                    <a:pt x="1232" y="42"/>
                  </a:lnTo>
                  <a:lnTo>
                    <a:pt x="1234" y="49"/>
                  </a:lnTo>
                  <a:lnTo>
                    <a:pt x="1236" y="54"/>
                  </a:lnTo>
                  <a:lnTo>
                    <a:pt x="1237" y="61"/>
                  </a:lnTo>
                  <a:lnTo>
                    <a:pt x="1237" y="69"/>
                  </a:lnTo>
                  <a:lnTo>
                    <a:pt x="1237" y="551"/>
                  </a:lnTo>
                  <a:lnTo>
                    <a:pt x="1237" y="558"/>
                  </a:lnTo>
                  <a:lnTo>
                    <a:pt x="1236" y="565"/>
                  </a:lnTo>
                  <a:lnTo>
                    <a:pt x="1234" y="572"/>
                  </a:lnTo>
                  <a:lnTo>
                    <a:pt x="1232" y="577"/>
                  </a:lnTo>
                  <a:lnTo>
                    <a:pt x="1228" y="583"/>
                  </a:lnTo>
                  <a:lnTo>
                    <a:pt x="1224" y="588"/>
                  </a:lnTo>
                  <a:lnTo>
                    <a:pt x="1219" y="594"/>
                  </a:lnTo>
                  <a:lnTo>
                    <a:pt x="1215" y="599"/>
                  </a:lnTo>
                  <a:lnTo>
                    <a:pt x="1209" y="603"/>
                  </a:lnTo>
                  <a:lnTo>
                    <a:pt x="1204" y="608"/>
                  </a:lnTo>
                  <a:lnTo>
                    <a:pt x="1197" y="611"/>
                  </a:lnTo>
                  <a:lnTo>
                    <a:pt x="1190" y="613"/>
                  </a:lnTo>
                  <a:lnTo>
                    <a:pt x="1182" y="616"/>
                  </a:lnTo>
                  <a:lnTo>
                    <a:pt x="1176" y="618"/>
                  </a:lnTo>
                  <a:lnTo>
                    <a:pt x="1168" y="619"/>
                  </a:lnTo>
                  <a:lnTo>
                    <a:pt x="1160" y="619"/>
                  </a:lnTo>
                  <a:lnTo>
                    <a:pt x="79" y="619"/>
                  </a:lnTo>
                  <a:lnTo>
                    <a:pt x="71" y="619"/>
                  </a:lnTo>
                  <a:lnTo>
                    <a:pt x="63" y="618"/>
                  </a:lnTo>
                  <a:lnTo>
                    <a:pt x="55" y="616"/>
                  </a:lnTo>
                  <a:lnTo>
                    <a:pt x="48" y="613"/>
                  </a:lnTo>
                  <a:lnTo>
                    <a:pt x="42" y="611"/>
                  </a:lnTo>
                  <a:lnTo>
                    <a:pt x="35" y="608"/>
                  </a:lnTo>
                  <a:lnTo>
                    <a:pt x="29" y="603"/>
                  </a:lnTo>
                  <a:lnTo>
                    <a:pt x="24" y="599"/>
                  </a:lnTo>
                  <a:lnTo>
                    <a:pt x="18" y="594"/>
                  </a:lnTo>
                  <a:lnTo>
                    <a:pt x="14" y="588"/>
                  </a:lnTo>
                  <a:lnTo>
                    <a:pt x="10" y="583"/>
                  </a:lnTo>
                  <a:lnTo>
                    <a:pt x="7" y="577"/>
                  </a:lnTo>
                  <a:lnTo>
                    <a:pt x="5" y="572"/>
                  </a:lnTo>
                  <a:lnTo>
                    <a:pt x="2" y="565"/>
                  </a:lnTo>
                  <a:lnTo>
                    <a:pt x="1" y="558"/>
                  </a:lnTo>
                  <a:lnTo>
                    <a:pt x="0" y="551"/>
                  </a:lnTo>
                  <a:lnTo>
                    <a:pt x="0" y="69"/>
                  </a:lnTo>
                  <a:lnTo>
                    <a:pt x="1" y="61"/>
                  </a:lnTo>
                  <a:lnTo>
                    <a:pt x="2" y="54"/>
                  </a:lnTo>
                  <a:lnTo>
                    <a:pt x="5" y="49"/>
                  </a:lnTo>
                  <a:lnTo>
                    <a:pt x="7" y="42"/>
                  </a:lnTo>
                  <a:lnTo>
                    <a:pt x="10" y="36"/>
                  </a:lnTo>
                  <a:lnTo>
                    <a:pt x="14" y="31"/>
                  </a:lnTo>
                  <a:lnTo>
                    <a:pt x="18" y="25"/>
                  </a:lnTo>
                  <a:lnTo>
                    <a:pt x="24" y="20"/>
                  </a:lnTo>
                  <a:lnTo>
                    <a:pt x="29" y="16"/>
                  </a:lnTo>
                  <a:lnTo>
                    <a:pt x="35" y="12"/>
                  </a:lnTo>
                  <a:lnTo>
                    <a:pt x="42" y="8"/>
                  </a:lnTo>
                  <a:lnTo>
                    <a:pt x="48" y="6"/>
                  </a:lnTo>
                  <a:lnTo>
                    <a:pt x="55" y="4"/>
                  </a:lnTo>
                  <a:lnTo>
                    <a:pt x="63" y="1"/>
                  </a:lnTo>
                  <a:lnTo>
                    <a:pt x="71" y="0"/>
                  </a:lnTo>
                  <a:lnTo>
                    <a:pt x="79" y="0"/>
                  </a:lnTo>
                </a:path>
              </a:pathLst>
            </a:custGeom>
            <a:noFill/>
            <a:ln w="3175">
              <a:solidFill>
                <a:srgbClr val="1F1A17"/>
              </a:solidFill>
              <a:round/>
              <a:headEnd/>
              <a:tailEnd/>
            </a:ln>
          </p:spPr>
          <p:txBody>
            <a:bodyPr/>
            <a:lstStyle/>
            <a:p>
              <a:endParaRPr lang="fr-FR" sz="1200"/>
            </a:p>
          </p:txBody>
        </p:sp>
        <p:sp>
          <p:nvSpPr>
            <p:cNvPr id="256" name="Freeform 25"/>
            <p:cNvSpPr>
              <a:spLocks/>
            </p:cNvSpPr>
            <p:nvPr/>
          </p:nvSpPr>
          <p:spPr bwMode="auto">
            <a:xfrm>
              <a:off x="1607764" y="5391154"/>
              <a:ext cx="191078" cy="93804"/>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2"/>
                  </a:lnTo>
                  <a:lnTo>
                    <a:pt x="305" y="5"/>
                  </a:lnTo>
                  <a:lnTo>
                    <a:pt x="308" y="9"/>
                  </a:lnTo>
                  <a:lnTo>
                    <a:pt x="310" y="15"/>
                  </a:lnTo>
                  <a:lnTo>
                    <a:pt x="310" y="141"/>
                  </a:lnTo>
                  <a:lnTo>
                    <a:pt x="308" y="146"/>
                  </a:lnTo>
                  <a:lnTo>
                    <a:pt x="305" y="151"/>
                  </a:lnTo>
                  <a:lnTo>
                    <a:pt x="303" y="153"/>
                  </a:lnTo>
                  <a:lnTo>
                    <a:pt x="301" y="154"/>
                  </a:lnTo>
                  <a:lnTo>
                    <a:pt x="298" y="155"/>
                  </a:lnTo>
                  <a:lnTo>
                    <a:pt x="295" y="155"/>
                  </a:lnTo>
                  <a:lnTo>
                    <a:pt x="15" y="155"/>
                  </a:lnTo>
                  <a:lnTo>
                    <a:pt x="12" y="155"/>
                  </a:lnTo>
                  <a:lnTo>
                    <a:pt x="9" y="154"/>
                  </a:lnTo>
                  <a:lnTo>
                    <a:pt x="7" y="153"/>
                  </a:lnTo>
                  <a:lnTo>
                    <a:pt x="4" y="151"/>
                  </a:lnTo>
                  <a:lnTo>
                    <a:pt x="3" y="149"/>
                  </a:lnTo>
                  <a:lnTo>
                    <a:pt x="1" y="146"/>
                  </a:lnTo>
                  <a:lnTo>
                    <a:pt x="1" y="143"/>
                  </a:lnTo>
                  <a:lnTo>
                    <a:pt x="0" y="141"/>
                  </a:lnTo>
                  <a:lnTo>
                    <a:pt x="0" y="15"/>
                  </a:lnTo>
                  <a:lnTo>
                    <a:pt x="1" y="13"/>
                  </a:lnTo>
                  <a:lnTo>
                    <a:pt x="1" y="9"/>
                  </a:lnTo>
                  <a:lnTo>
                    <a:pt x="3" y="7"/>
                  </a:lnTo>
                  <a:lnTo>
                    <a:pt x="4" y="5"/>
                  </a:lnTo>
                  <a:lnTo>
                    <a:pt x="9" y="2"/>
                  </a:lnTo>
                  <a:lnTo>
                    <a:pt x="15" y="0"/>
                  </a:lnTo>
                  <a:close/>
                </a:path>
              </a:pathLst>
            </a:custGeom>
            <a:solidFill>
              <a:srgbClr val="605D5C"/>
            </a:solidFill>
            <a:ln w="9525">
              <a:noFill/>
              <a:round/>
              <a:headEnd/>
              <a:tailEnd/>
            </a:ln>
          </p:spPr>
          <p:txBody>
            <a:bodyPr/>
            <a:lstStyle/>
            <a:p>
              <a:endParaRPr lang="fr-FR" sz="1200"/>
            </a:p>
          </p:txBody>
        </p:sp>
        <p:sp>
          <p:nvSpPr>
            <p:cNvPr id="257" name="Freeform 26"/>
            <p:cNvSpPr>
              <a:spLocks/>
            </p:cNvSpPr>
            <p:nvPr/>
          </p:nvSpPr>
          <p:spPr bwMode="auto">
            <a:xfrm>
              <a:off x="1607764" y="5391154"/>
              <a:ext cx="191078" cy="93804"/>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2"/>
                  </a:lnTo>
                  <a:lnTo>
                    <a:pt x="305" y="5"/>
                  </a:lnTo>
                  <a:lnTo>
                    <a:pt x="308" y="9"/>
                  </a:lnTo>
                  <a:lnTo>
                    <a:pt x="310" y="15"/>
                  </a:lnTo>
                  <a:lnTo>
                    <a:pt x="310" y="141"/>
                  </a:lnTo>
                  <a:lnTo>
                    <a:pt x="308" y="146"/>
                  </a:lnTo>
                  <a:lnTo>
                    <a:pt x="305" y="151"/>
                  </a:lnTo>
                  <a:lnTo>
                    <a:pt x="303" y="153"/>
                  </a:lnTo>
                  <a:lnTo>
                    <a:pt x="301" y="154"/>
                  </a:lnTo>
                  <a:lnTo>
                    <a:pt x="298" y="155"/>
                  </a:lnTo>
                  <a:lnTo>
                    <a:pt x="295" y="155"/>
                  </a:lnTo>
                  <a:lnTo>
                    <a:pt x="15" y="155"/>
                  </a:lnTo>
                  <a:lnTo>
                    <a:pt x="12" y="155"/>
                  </a:lnTo>
                  <a:lnTo>
                    <a:pt x="9" y="154"/>
                  </a:lnTo>
                  <a:lnTo>
                    <a:pt x="7" y="153"/>
                  </a:lnTo>
                  <a:lnTo>
                    <a:pt x="4" y="151"/>
                  </a:lnTo>
                  <a:lnTo>
                    <a:pt x="3" y="149"/>
                  </a:lnTo>
                  <a:lnTo>
                    <a:pt x="1" y="146"/>
                  </a:lnTo>
                  <a:lnTo>
                    <a:pt x="1" y="143"/>
                  </a:lnTo>
                  <a:lnTo>
                    <a:pt x="0" y="141"/>
                  </a:lnTo>
                  <a:lnTo>
                    <a:pt x="0" y="15"/>
                  </a:lnTo>
                  <a:lnTo>
                    <a:pt x="1" y="13"/>
                  </a:lnTo>
                  <a:lnTo>
                    <a:pt x="1" y="9"/>
                  </a:lnTo>
                  <a:lnTo>
                    <a:pt x="3" y="7"/>
                  </a:lnTo>
                  <a:lnTo>
                    <a:pt x="4" y="5"/>
                  </a:lnTo>
                  <a:lnTo>
                    <a:pt x="9" y="2"/>
                  </a:lnTo>
                  <a:lnTo>
                    <a:pt x="15" y="0"/>
                  </a:lnTo>
                </a:path>
              </a:pathLst>
            </a:custGeom>
            <a:noFill/>
            <a:ln w="3175">
              <a:solidFill>
                <a:srgbClr val="1F1A17"/>
              </a:solidFill>
              <a:round/>
              <a:headEnd/>
              <a:tailEnd/>
            </a:ln>
          </p:spPr>
          <p:txBody>
            <a:bodyPr/>
            <a:lstStyle/>
            <a:p>
              <a:endParaRPr lang="fr-FR" sz="1200"/>
            </a:p>
          </p:txBody>
        </p:sp>
        <p:sp>
          <p:nvSpPr>
            <p:cNvPr id="258" name="Freeform 27"/>
            <p:cNvSpPr>
              <a:spLocks/>
            </p:cNvSpPr>
            <p:nvPr/>
          </p:nvSpPr>
          <p:spPr bwMode="auto">
            <a:xfrm>
              <a:off x="1984708" y="5391154"/>
              <a:ext cx="189341" cy="93804"/>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2"/>
                  </a:lnTo>
                  <a:lnTo>
                    <a:pt x="304" y="5"/>
                  </a:lnTo>
                  <a:lnTo>
                    <a:pt x="307" y="9"/>
                  </a:lnTo>
                  <a:lnTo>
                    <a:pt x="309" y="15"/>
                  </a:lnTo>
                  <a:lnTo>
                    <a:pt x="309" y="141"/>
                  </a:lnTo>
                  <a:lnTo>
                    <a:pt x="307" y="146"/>
                  </a:lnTo>
                  <a:lnTo>
                    <a:pt x="304" y="151"/>
                  </a:lnTo>
                  <a:lnTo>
                    <a:pt x="303" y="153"/>
                  </a:lnTo>
                  <a:lnTo>
                    <a:pt x="300" y="154"/>
                  </a:lnTo>
                  <a:lnTo>
                    <a:pt x="297" y="155"/>
                  </a:lnTo>
                  <a:lnTo>
                    <a:pt x="294" y="155"/>
                  </a:lnTo>
                  <a:lnTo>
                    <a:pt x="15" y="155"/>
                  </a:lnTo>
                  <a:lnTo>
                    <a:pt x="11" y="155"/>
                  </a:lnTo>
                  <a:lnTo>
                    <a:pt x="9" y="154"/>
                  </a:lnTo>
                  <a:lnTo>
                    <a:pt x="6" y="153"/>
                  </a:lnTo>
                  <a:lnTo>
                    <a:pt x="5" y="151"/>
                  </a:lnTo>
                  <a:lnTo>
                    <a:pt x="2" y="149"/>
                  </a:lnTo>
                  <a:lnTo>
                    <a:pt x="1" y="146"/>
                  </a:lnTo>
                  <a:lnTo>
                    <a:pt x="0" y="143"/>
                  </a:lnTo>
                  <a:lnTo>
                    <a:pt x="0" y="141"/>
                  </a:lnTo>
                  <a:lnTo>
                    <a:pt x="0" y="15"/>
                  </a:lnTo>
                  <a:lnTo>
                    <a:pt x="0" y="13"/>
                  </a:lnTo>
                  <a:lnTo>
                    <a:pt x="1" y="9"/>
                  </a:lnTo>
                  <a:lnTo>
                    <a:pt x="2" y="7"/>
                  </a:lnTo>
                  <a:lnTo>
                    <a:pt x="5" y="5"/>
                  </a:lnTo>
                  <a:lnTo>
                    <a:pt x="9" y="2"/>
                  </a:lnTo>
                  <a:lnTo>
                    <a:pt x="15" y="0"/>
                  </a:lnTo>
                  <a:close/>
                </a:path>
              </a:pathLst>
            </a:custGeom>
            <a:solidFill>
              <a:srgbClr val="605D5C"/>
            </a:solidFill>
            <a:ln w="9525">
              <a:noFill/>
              <a:round/>
              <a:headEnd/>
              <a:tailEnd/>
            </a:ln>
          </p:spPr>
          <p:txBody>
            <a:bodyPr/>
            <a:lstStyle/>
            <a:p>
              <a:endParaRPr lang="fr-FR" sz="1200"/>
            </a:p>
          </p:txBody>
        </p:sp>
        <p:sp>
          <p:nvSpPr>
            <p:cNvPr id="259" name="Freeform 28"/>
            <p:cNvSpPr>
              <a:spLocks/>
            </p:cNvSpPr>
            <p:nvPr/>
          </p:nvSpPr>
          <p:spPr bwMode="auto">
            <a:xfrm>
              <a:off x="1984708" y="5391154"/>
              <a:ext cx="189341" cy="93804"/>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2"/>
                  </a:lnTo>
                  <a:lnTo>
                    <a:pt x="304" y="5"/>
                  </a:lnTo>
                  <a:lnTo>
                    <a:pt x="307" y="9"/>
                  </a:lnTo>
                  <a:lnTo>
                    <a:pt x="309" y="15"/>
                  </a:lnTo>
                  <a:lnTo>
                    <a:pt x="309" y="141"/>
                  </a:lnTo>
                  <a:lnTo>
                    <a:pt x="307" y="146"/>
                  </a:lnTo>
                  <a:lnTo>
                    <a:pt x="304" y="151"/>
                  </a:lnTo>
                  <a:lnTo>
                    <a:pt x="303" y="153"/>
                  </a:lnTo>
                  <a:lnTo>
                    <a:pt x="300" y="154"/>
                  </a:lnTo>
                  <a:lnTo>
                    <a:pt x="297" y="155"/>
                  </a:lnTo>
                  <a:lnTo>
                    <a:pt x="294" y="155"/>
                  </a:lnTo>
                  <a:lnTo>
                    <a:pt x="15" y="155"/>
                  </a:lnTo>
                  <a:lnTo>
                    <a:pt x="11" y="155"/>
                  </a:lnTo>
                  <a:lnTo>
                    <a:pt x="9" y="154"/>
                  </a:lnTo>
                  <a:lnTo>
                    <a:pt x="6" y="153"/>
                  </a:lnTo>
                  <a:lnTo>
                    <a:pt x="5" y="151"/>
                  </a:lnTo>
                  <a:lnTo>
                    <a:pt x="2" y="149"/>
                  </a:lnTo>
                  <a:lnTo>
                    <a:pt x="1" y="146"/>
                  </a:lnTo>
                  <a:lnTo>
                    <a:pt x="0" y="143"/>
                  </a:lnTo>
                  <a:lnTo>
                    <a:pt x="0" y="141"/>
                  </a:lnTo>
                  <a:lnTo>
                    <a:pt x="0" y="15"/>
                  </a:lnTo>
                  <a:lnTo>
                    <a:pt x="0" y="13"/>
                  </a:lnTo>
                  <a:lnTo>
                    <a:pt x="1" y="9"/>
                  </a:lnTo>
                  <a:lnTo>
                    <a:pt x="2" y="7"/>
                  </a:lnTo>
                  <a:lnTo>
                    <a:pt x="5" y="5"/>
                  </a:lnTo>
                  <a:lnTo>
                    <a:pt x="9" y="2"/>
                  </a:lnTo>
                  <a:lnTo>
                    <a:pt x="15" y="0"/>
                  </a:lnTo>
                </a:path>
              </a:pathLst>
            </a:custGeom>
            <a:noFill/>
            <a:ln w="3175">
              <a:solidFill>
                <a:srgbClr val="1F1A17"/>
              </a:solidFill>
              <a:round/>
              <a:headEnd/>
              <a:tailEnd/>
            </a:ln>
          </p:spPr>
          <p:txBody>
            <a:bodyPr/>
            <a:lstStyle/>
            <a:p>
              <a:endParaRPr lang="fr-FR" sz="1200"/>
            </a:p>
          </p:txBody>
        </p:sp>
        <p:sp>
          <p:nvSpPr>
            <p:cNvPr id="260" name="Freeform 29"/>
            <p:cNvSpPr>
              <a:spLocks/>
            </p:cNvSpPr>
            <p:nvPr/>
          </p:nvSpPr>
          <p:spPr bwMode="auto">
            <a:xfrm>
              <a:off x="1607764" y="5861913"/>
              <a:ext cx="191078" cy="92067"/>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1"/>
                  </a:lnTo>
                  <a:lnTo>
                    <a:pt x="305" y="4"/>
                  </a:lnTo>
                  <a:lnTo>
                    <a:pt x="308" y="9"/>
                  </a:lnTo>
                  <a:lnTo>
                    <a:pt x="310" y="14"/>
                  </a:lnTo>
                  <a:lnTo>
                    <a:pt x="310" y="140"/>
                  </a:lnTo>
                  <a:lnTo>
                    <a:pt x="308" y="146"/>
                  </a:lnTo>
                  <a:lnTo>
                    <a:pt x="305" y="150"/>
                  </a:lnTo>
                  <a:lnTo>
                    <a:pt x="303" y="152"/>
                  </a:lnTo>
                  <a:lnTo>
                    <a:pt x="301" y="153"/>
                  </a:lnTo>
                  <a:lnTo>
                    <a:pt x="298" y="155"/>
                  </a:lnTo>
                  <a:lnTo>
                    <a:pt x="295" y="155"/>
                  </a:lnTo>
                  <a:lnTo>
                    <a:pt x="15" y="155"/>
                  </a:lnTo>
                  <a:lnTo>
                    <a:pt x="12" y="155"/>
                  </a:lnTo>
                  <a:lnTo>
                    <a:pt x="9" y="153"/>
                  </a:lnTo>
                  <a:lnTo>
                    <a:pt x="7" y="152"/>
                  </a:lnTo>
                  <a:lnTo>
                    <a:pt x="4" y="150"/>
                  </a:lnTo>
                  <a:lnTo>
                    <a:pt x="3" y="148"/>
                  </a:lnTo>
                  <a:lnTo>
                    <a:pt x="1" y="146"/>
                  </a:lnTo>
                  <a:lnTo>
                    <a:pt x="1" y="143"/>
                  </a:lnTo>
                  <a:lnTo>
                    <a:pt x="0" y="140"/>
                  </a:lnTo>
                  <a:lnTo>
                    <a:pt x="0" y="14"/>
                  </a:lnTo>
                  <a:lnTo>
                    <a:pt x="1" y="12"/>
                  </a:lnTo>
                  <a:lnTo>
                    <a:pt x="1" y="9"/>
                  </a:lnTo>
                  <a:lnTo>
                    <a:pt x="3" y="6"/>
                  </a:lnTo>
                  <a:lnTo>
                    <a:pt x="4" y="4"/>
                  </a:lnTo>
                  <a:lnTo>
                    <a:pt x="9" y="1"/>
                  </a:lnTo>
                  <a:lnTo>
                    <a:pt x="15" y="0"/>
                  </a:lnTo>
                  <a:close/>
                </a:path>
              </a:pathLst>
            </a:custGeom>
            <a:solidFill>
              <a:srgbClr val="605D5C"/>
            </a:solidFill>
            <a:ln w="9525">
              <a:noFill/>
              <a:round/>
              <a:headEnd/>
              <a:tailEnd/>
            </a:ln>
          </p:spPr>
          <p:txBody>
            <a:bodyPr/>
            <a:lstStyle/>
            <a:p>
              <a:endParaRPr lang="fr-FR" sz="1200"/>
            </a:p>
          </p:txBody>
        </p:sp>
        <p:sp>
          <p:nvSpPr>
            <p:cNvPr id="261" name="Freeform 30"/>
            <p:cNvSpPr>
              <a:spLocks/>
            </p:cNvSpPr>
            <p:nvPr/>
          </p:nvSpPr>
          <p:spPr bwMode="auto">
            <a:xfrm>
              <a:off x="1607764" y="5861913"/>
              <a:ext cx="191078" cy="92067"/>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1"/>
                  </a:lnTo>
                  <a:lnTo>
                    <a:pt x="305" y="4"/>
                  </a:lnTo>
                  <a:lnTo>
                    <a:pt x="308" y="9"/>
                  </a:lnTo>
                  <a:lnTo>
                    <a:pt x="310" y="14"/>
                  </a:lnTo>
                  <a:lnTo>
                    <a:pt x="310" y="140"/>
                  </a:lnTo>
                  <a:lnTo>
                    <a:pt x="308" y="146"/>
                  </a:lnTo>
                  <a:lnTo>
                    <a:pt x="305" y="150"/>
                  </a:lnTo>
                  <a:lnTo>
                    <a:pt x="303" y="152"/>
                  </a:lnTo>
                  <a:lnTo>
                    <a:pt x="301" y="153"/>
                  </a:lnTo>
                  <a:lnTo>
                    <a:pt x="298" y="155"/>
                  </a:lnTo>
                  <a:lnTo>
                    <a:pt x="295" y="155"/>
                  </a:lnTo>
                  <a:lnTo>
                    <a:pt x="15" y="155"/>
                  </a:lnTo>
                  <a:lnTo>
                    <a:pt x="12" y="155"/>
                  </a:lnTo>
                  <a:lnTo>
                    <a:pt x="9" y="153"/>
                  </a:lnTo>
                  <a:lnTo>
                    <a:pt x="7" y="152"/>
                  </a:lnTo>
                  <a:lnTo>
                    <a:pt x="4" y="150"/>
                  </a:lnTo>
                  <a:lnTo>
                    <a:pt x="3" y="148"/>
                  </a:lnTo>
                  <a:lnTo>
                    <a:pt x="1" y="146"/>
                  </a:lnTo>
                  <a:lnTo>
                    <a:pt x="1" y="143"/>
                  </a:lnTo>
                  <a:lnTo>
                    <a:pt x="0" y="140"/>
                  </a:lnTo>
                  <a:lnTo>
                    <a:pt x="0" y="14"/>
                  </a:lnTo>
                  <a:lnTo>
                    <a:pt x="1" y="12"/>
                  </a:lnTo>
                  <a:lnTo>
                    <a:pt x="1" y="9"/>
                  </a:lnTo>
                  <a:lnTo>
                    <a:pt x="3" y="6"/>
                  </a:lnTo>
                  <a:lnTo>
                    <a:pt x="4" y="4"/>
                  </a:lnTo>
                  <a:lnTo>
                    <a:pt x="9" y="1"/>
                  </a:lnTo>
                  <a:lnTo>
                    <a:pt x="15" y="0"/>
                  </a:lnTo>
                </a:path>
              </a:pathLst>
            </a:custGeom>
            <a:noFill/>
            <a:ln w="3175">
              <a:solidFill>
                <a:srgbClr val="1F1A17"/>
              </a:solidFill>
              <a:round/>
              <a:headEnd/>
              <a:tailEnd/>
            </a:ln>
          </p:spPr>
          <p:txBody>
            <a:bodyPr/>
            <a:lstStyle/>
            <a:p>
              <a:endParaRPr lang="fr-FR" sz="1200"/>
            </a:p>
          </p:txBody>
        </p:sp>
        <p:sp>
          <p:nvSpPr>
            <p:cNvPr id="262" name="Freeform 31"/>
            <p:cNvSpPr>
              <a:spLocks/>
            </p:cNvSpPr>
            <p:nvPr/>
          </p:nvSpPr>
          <p:spPr bwMode="auto">
            <a:xfrm>
              <a:off x="1984708" y="5861913"/>
              <a:ext cx="189341" cy="92067"/>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1"/>
                  </a:lnTo>
                  <a:lnTo>
                    <a:pt x="304" y="4"/>
                  </a:lnTo>
                  <a:lnTo>
                    <a:pt x="307" y="9"/>
                  </a:lnTo>
                  <a:lnTo>
                    <a:pt x="309" y="14"/>
                  </a:lnTo>
                  <a:lnTo>
                    <a:pt x="309" y="140"/>
                  </a:lnTo>
                  <a:lnTo>
                    <a:pt x="307" y="146"/>
                  </a:lnTo>
                  <a:lnTo>
                    <a:pt x="304" y="150"/>
                  </a:lnTo>
                  <a:lnTo>
                    <a:pt x="303" y="152"/>
                  </a:lnTo>
                  <a:lnTo>
                    <a:pt x="300" y="153"/>
                  </a:lnTo>
                  <a:lnTo>
                    <a:pt x="297" y="155"/>
                  </a:lnTo>
                  <a:lnTo>
                    <a:pt x="294" y="155"/>
                  </a:lnTo>
                  <a:lnTo>
                    <a:pt x="15" y="155"/>
                  </a:lnTo>
                  <a:lnTo>
                    <a:pt x="11" y="155"/>
                  </a:lnTo>
                  <a:lnTo>
                    <a:pt x="9" y="153"/>
                  </a:lnTo>
                  <a:lnTo>
                    <a:pt x="6" y="152"/>
                  </a:lnTo>
                  <a:lnTo>
                    <a:pt x="5" y="150"/>
                  </a:lnTo>
                  <a:lnTo>
                    <a:pt x="2" y="148"/>
                  </a:lnTo>
                  <a:lnTo>
                    <a:pt x="1" y="146"/>
                  </a:lnTo>
                  <a:lnTo>
                    <a:pt x="0" y="143"/>
                  </a:lnTo>
                  <a:lnTo>
                    <a:pt x="0" y="140"/>
                  </a:lnTo>
                  <a:lnTo>
                    <a:pt x="0" y="14"/>
                  </a:lnTo>
                  <a:lnTo>
                    <a:pt x="0" y="12"/>
                  </a:lnTo>
                  <a:lnTo>
                    <a:pt x="1" y="9"/>
                  </a:lnTo>
                  <a:lnTo>
                    <a:pt x="2" y="6"/>
                  </a:lnTo>
                  <a:lnTo>
                    <a:pt x="5" y="4"/>
                  </a:lnTo>
                  <a:lnTo>
                    <a:pt x="9" y="1"/>
                  </a:lnTo>
                  <a:lnTo>
                    <a:pt x="15" y="0"/>
                  </a:lnTo>
                  <a:close/>
                </a:path>
              </a:pathLst>
            </a:custGeom>
            <a:solidFill>
              <a:srgbClr val="605D5C"/>
            </a:solidFill>
            <a:ln w="9525">
              <a:noFill/>
              <a:round/>
              <a:headEnd/>
              <a:tailEnd/>
            </a:ln>
          </p:spPr>
          <p:txBody>
            <a:bodyPr/>
            <a:lstStyle/>
            <a:p>
              <a:endParaRPr lang="fr-FR" sz="1200"/>
            </a:p>
          </p:txBody>
        </p:sp>
        <p:sp>
          <p:nvSpPr>
            <p:cNvPr id="263" name="Freeform 32"/>
            <p:cNvSpPr>
              <a:spLocks/>
            </p:cNvSpPr>
            <p:nvPr/>
          </p:nvSpPr>
          <p:spPr bwMode="auto">
            <a:xfrm>
              <a:off x="1984708" y="5861913"/>
              <a:ext cx="189341" cy="92067"/>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1"/>
                  </a:lnTo>
                  <a:lnTo>
                    <a:pt x="304" y="4"/>
                  </a:lnTo>
                  <a:lnTo>
                    <a:pt x="307" y="9"/>
                  </a:lnTo>
                  <a:lnTo>
                    <a:pt x="309" y="14"/>
                  </a:lnTo>
                  <a:lnTo>
                    <a:pt x="309" y="140"/>
                  </a:lnTo>
                  <a:lnTo>
                    <a:pt x="307" y="146"/>
                  </a:lnTo>
                  <a:lnTo>
                    <a:pt x="304" y="150"/>
                  </a:lnTo>
                  <a:lnTo>
                    <a:pt x="303" y="152"/>
                  </a:lnTo>
                  <a:lnTo>
                    <a:pt x="300" y="153"/>
                  </a:lnTo>
                  <a:lnTo>
                    <a:pt x="297" y="155"/>
                  </a:lnTo>
                  <a:lnTo>
                    <a:pt x="294" y="155"/>
                  </a:lnTo>
                  <a:lnTo>
                    <a:pt x="15" y="155"/>
                  </a:lnTo>
                  <a:lnTo>
                    <a:pt x="11" y="155"/>
                  </a:lnTo>
                  <a:lnTo>
                    <a:pt x="9" y="153"/>
                  </a:lnTo>
                  <a:lnTo>
                    <a:pt x="6" y="152"/>
                  </a:lnTo>
                  <a:lnTo>
                    <a:pt x="5" y="150"/>
                  </a:lnTo>
                  <a:lnTo>
                    <a:pt x="2" y="148"/>
                  </a:lnTo>
                  <a:lnTo>
                    <a:pt x="1" y="146"/>
                  </a:lnTo>
                  <a:lnTo>
                    <a:pt x="0" y="143"/>
                  </a:lnTo>
                  <a:lnTo>
                    <a:pt x="0" y="140"/>
                  </a:lnTo>
                  <a:lnTo>
                    <a:pt x="0" y="14"/>
                  </a:lnTo>
                  <a:lnTo>
                    <a:pt x="0" y="12"/>
                  </a:lnTo>
                  <a:lnTo>
                    <a:pt x="1" y="9"/>
                  </a:lnTo>
                  <a:lnTo>
                    <a:pt x="2" y="6"/>
                  </a:lnTo>
                  <a:lnTo>
                    <a:pt x="5" y="4"/>
                  </a:lnTo>
                  <a:lnTo>
                    <a:pt x="9" y="1"/>
                  </a:lnTo>
                  <a:lnTo>
                    <a:pt x="15" y="0"/>
                  </a:lnTo>
                </a:path>
              </a:pathLst>
            </a:custGeom>
            <a:noFill/>
            <a:ln w="3175">
              <a:solidFill>
                <a:srgbClr val="1F1A17"/>
              </a:solidFill>
              <a:round/>
              <a:headEnd/>
              <a:tailEnd/>
            </a:ln>
          </p:spPr>
          <p:txBody>
            <a:bodyPr/>
            <a:lstStyle/>
            <a:p>
              <a:endParaRPr lang="fr-FR" sz="1200"/>
            </a:p>
          </p:txBody>
        </p:sp>
        <p:sp>
          <p:nvSpPr>
            <p:cNvPr id="264" name="Rectangle 33"/>
            <p:cNvSpPr>
              <a:spLocks noChangeArrowheads="1"/>
            </p:cNvSpPr>
            <p:nvPr/>
          </p:nvSpPr>
          <p:spPr bwMode="auto">
            <a:xfrm>
              <a:off x="2266113" y="5544021"/>
              <a:ext cx="189341" cy="66010"/>
            </a:xfrm>
            <a:prstGeom prst="rect">
              <a:avLst/>
            </a:prstGeom>
            <a:solidFill>
              <a:srgbClr val="1F1A17"/>
            </a:solidFill>
            <a:ln w="9525">
              <a:noFill/>
              <a:miter lim="800000"/>
              <a:headEnd/>
              <a:tailEnd/>
            </a:ln>
          </p:spPr>
          <p:txBody>
            <a:bodyPr/>
            <a:lstStyle/>
            <a:p>
              <a:endParaRPr lang="fr-FR" sz="1200"/>
            </a:p>
          </p:txBody>
        </p:sp>
        <p:sp>
          <p:nvSpPr>
            <p:cNvPr id="265" name="Rectangle 34"/>
            <p:cNvSpPr>
              <a:spLocks noChangeArrowheads="1"/>
            </p:cNvSpPr>
            <p:nvPr/>
          </p:nvSpPr>
          <p:spPr bwMode="auto">
            <a:xfrm>
              <a:off x="2266113" y="5733366"/>
              <a:ext cx="189341" cy="66010"/>
            </a:xfrm>
            <a:prstGeom prst="rect">
              <a:avLst/>
            </a:prstGeom>
            <a:solidFill>
              <a:srgbClr val="1F1A17"/>
            </a:solidFill>
            <a:ln w="9525">
              <a:noFill/>
              <a:miter lim="800000"/>
              <a:headEnd/>
              <a:tailEnd/>
            </a:ln>
          </p:spPr>
          <p:txBody>
            <a:bodyPr/>
            <a:lstStyle/>
            <a:p>
              <a:endParaRPr lang="fr-FR" sz="1200"/>
            </a:p>
          </p:txBody>
        </p:sp>
        <p:sp>
          <p:nvSpPr>
            <p:cNvPr id="266" name="Rectangle 35"/>
            <p:cNvSpPr>
              <a:spLocks noChangeArrowheads="1"/>
            </p:cNvSpPr>
            <p:nvPr/>
          </p:nvSpPr>
          <p:spPr bwMode="auto">
            <a:xfrm>
              <a:off x="1614713" y="5511015"/>
              <a:ext cx="158" cy="635329"/>
            </a:xfrm>
            <a:prstGeom prst="rect">
              <a:avLst/>
            </a:prstGeom>
            <a:noFill/>
            <a:ln w="9525">
              <a:noFill/>
              <a:miter lim="800000"/>
              <a:headEnd/>
              <a:tailEnd/>
            </a:ln>
          </p:spPr>
          <p:txBody>
            <a:bodyPr wrap="none" lIns="0" tIns="0" rIns="0" bIns="0">
              <a:spAutoFit/>
            </a:bodyPr>
            <a:lstStyle/>
            <a:p>
              <a:endParaRPr lang="fr-CA" sz="2000" b="1" dirty="0"/>
            </a:p>
          </p:txBody>
        </p:sp>
      </p:grpSp>
      <p:sp>
        <p:nvSpPr>
          <p:cNvPr id="267" name="Rounded Rectangle 266"/>
          <p:cNvSpPr/>
          <p:nvPr/>
        </p:nvSpPr>
        <p:spPr>
          <a:xfrm>
            <a:off x="4145841" y="2343705"/>
            <a:ext cx="1890944" cy="126950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CA"/>
          </a:p>
        </p:txBody>
      </p:sp>
      <p:sp>
        <p:nvSpPr>
          <p:cNvPr id="268" name="Rectangle 267"/>
          <p:cNvSpPr/>
          <p:nvPr/>
        </p:nvSpPr>
        <p:spPr>
          <a:xfrm>
            <a:off x="4287885" y="2456820"/>
            <a:ext cx="1674362" cy="1014349"/>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cxnSp>
        <p:nvCxnSpPr>
          <p:cNvPr id="269" name="Straight Connector 268"/>
          <p:cNvCxnSpPr/>
          <p:nvPr/>
        </p:nvCxnSpPr>
        <p:spPr>
          <a:xfrm rot="5400000">
            <a:off x="4721922" y="2839506"/>
            <a:ext cx="765372"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p:nvCxnSpPr>
        <p:spPr>
          <a:xfrm>
            <a:off x="4287886" y="2942736"/>
            <a:ext cx="14680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p:cNvCxnSpPr/>
          <p:nvPr/>
        </p:nvCxnSpPr>
        <p:spPr>
          <a:xfrm>
            <a:off x="5783702" y="2942736"/>
            <a:ext cx="178546"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2" name="Group 271"/>
          <p:cNvGrpSpPr/>
          <p:nvPr/>
        </p:nvGrpSpPr>
        <p:grpSpPr>
          <a:xfrm>
            <a:off x="4624144" y="2459622"/>
            <a:ext cx="178546" cy="485915"/>
            <a:chOff x="1855437" y="2281561"/>
            <a:chExt cx="399495" cy="1038688"/>
          </a:xfrm>
        </p:grpSpPr>
        <p:cxnSp>
          <p:nvCxnSpPr>
            <p:cNvPr id="273" name="Straight Connector 272"/>
            <p:cNvCxnSpPr/>
            <p:nvPr/>
          </p:nvCxnSpPr>
          <p:spPr>
            <a:xfrm>
              <a:off x="1855437" y="3320249"/>
              <a:ext cx="3994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p:nvCxnSpPr>
          <p:spPr>
            <a:xfrm rot="5400000">
              <a:off x="1553592" y="2796466"/>
              <a:ext cx="102981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75" name="Straight Connector 274"/>
          <p:cNvCxnSpPr/>
          <p:nvPr/>
        </p:nvCxnSpPr>
        <p:spPr>
          <a:xfrm>
            <a:off x="5035794" y="2942736"/>
            <a:ext cx="14680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3" name="Group 275"/>
          <p:cNvGrpSpPr/>
          <p:nvPr/>
        </p:nvGrpSpPr>
        <p:grpSpPr>
          <a:xfrm>
            <a:off x="5415208" y="2456820"/>
            <a:ext cx="178546" cy="485915"/>
            <a:chOff x="3471177" y="2281561"/>
            <a:chExt cx="399495" cy="1038688"/>
          </a:xfrm>
        </p:grpSpPr>
        <p:cxnSp>
          <p:nvCxnSpPr>
            <p:cNvPr id="277" name="Straight Connector 276"/>
            <p:cNvCxnSpPr/>
            <p:nvPr/>
          </p:nvCxnSpPr>
          <p:spPr>
            <a:xfrm>
              <a:off x="3471177" y="3320249"/>
              <a:ext cx="3994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rot="5400000">
              <a:off x="3142695" y="2796466"/>
              <a:ext cx="102981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79" name="Oval 278"/>
          <p:cNvSpPr/>
          <p:nvPr/>
        </p:nvSpPr>
        <p:spPr>
          <a:xfrm>
            <a:off x="5521068" y="2459259"/>
            <a:ext cx="221713" cy="221713"/>
          </a:xfrm>
          <a:prstGeom prst="ellipse">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80" name="Oval 279"/>
          <p:cNvSpPr/>
          <p:nvPr/>
        </p:nvSpPr>
        <p:spPr>
          <a:xfrm>
            <a:off x="5089612" y="2467175"/>
            <a:ext cx="221713" cy="221713"/>
          </a:xfrm>
          <a:prstGeom prst="ellipse">
            <a:avLst/>
          </a:prstGeom>
          <a:solidFill>
            <a:srgbClr val="92D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81" name="Oval 280"/>
          <p:cNvSpPr/>
          <p:nvPr/>
        </p:nvSpPr>
        <p:spPr>
          <a:xfrm>
            <a:off x="4305868" y="2471134"/>
            <a:ext cx="221713" cy="221713"/>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nvGrpSpPr>
          <p:cNvPr id="14" name="Group 281"/>
          <p:cNvGrpSpPr/>
          <p:nvPr/>
        </p:nvGrpSpPr>
        <p:grpSpPr>
          <a:xfrm rot="16200000">
            <a:off x="5210206" y="2706331"/>
            <a:ext cx="272719" cy="257838"/>
            <a:chOff x="1513962" y="5391154"/>
            <a:chExt cx="941492" cy="755190"/>
          </a:xfrm>
        </p:grpSpPr>
        <p:sp>
          <p:nvSpPr>
            <p:cNvPr id="283" name="Freeform 23"/>
            <p:cNvSpPr>
              <a:spLocks/>
            </p:cNvSpPr>
            <p:nvPr/>
          </p:nvSpPr>
          <p:spPr bwMode="auto">
            <a:xfrm>
              <a:off x="1513962" y="5484959"/>
              <a:ext cx="752152" cy="376954"/>
            </a:xfrm>
            <a:custGeom>
              <a:avLst/>
              <a:gdLst>
                <a:gd name="T0" fmla="*/ 18 w 1237"/>
                <a:gd name="T1" fmla="*/ 0 h 619"/>
                <a:gd name="T2" fmla="*/ 18 w 1237"/>
                <a:gd name="T3" fmla="*/ 0 h 619"/>
                <a:gd name="T4" fmla="*/ 18 w 1237"/>
                <a:gd name="T5" fmla="*/ 0 h 619"/>
                <a:gd name="T6" fmla="*/ 18 w 1237"/>
                <a:gd name="T7" fmla="*/ 0 h 619"/>
                <a:gd name="T8" fmla="*/ 18 w 1237"/>
                <a:gd name="T9" fmla="*/ 0 h 619"/>
                <a:gd name="T10" fmla="*/ 19 w 1237"/>
                <a:gd name="T11" fmla="*/ 0 h 619"/>
                <a:gd name="T12" fmla="*/ 19 w 1237"/>
                <a:gd name="T13" fmla="*/ 1 h 619"/>
                <a:gd name="T14" fmla="*/ 19 w 1237"/>
                <a:gd name="T15" fmla="*/ 1 h 619"/>
                <a:gd name="T16" fmla="*/ 19 w 1237"/>
                <a:gd name="T17" fmla="*/ 1 h 619"/>
                <a:gd name="T18" fmla="*/ 19 w 1237"/>
                <a:gd name="T19" fmla="*/ 8 h 619"/>
                <a:gd name="T20" fmla="*/ 19 w 1237"/>
                <a:gd name="T21" fmla="*/ 9 h 619"/>
                <a:gd name="T22" fmla="*/ 19 w 1237"/>
                <a:gd name="T23" fmla="*/ 9 h 619"/>
                <a:gd name="T24" fmla="*/ 18 w 1237"/>
                <a:gd name="T25" fmla="*/ 9 h 619"/>
                <a:gd name="T26" fmla="*/ 18 w 1237"/>
                <a:gd name="T27" fmla="*/ 9 h 619"/>
                <a:gd name="T28" fmla="*/ 18 w 1237"/>
                <a:gd name="T29" fmla="*/ 9 h 619"/>
                <a:gd name="T30" fmla="*/ 18 w 1237"/>
                <a:gd name="T31" fmla="*/ 9 h 619"/>
                <a:gd name="T32" fmla="*/ 18 w 1237"/>
                <a:gd name="T33" fmla="*/ 9 h 619"/>
                <a:gd name="T34" fmla="*/ 1 w 1237"/>
                <a:gd name="T35" fmla="*/ 9 h 619"/>
                <a:gd name="T36" fmla="*/ 1 w 1237"/>
                <a:gd name="T37" fmla="*/ 9 h 619"/>
                <a:gd name="T38" fmla="*/ 1 w 1237"/>
                <a:gd name="T39" fmla="*/ 9 h 619"/>
                <a:gd name="T40" fmla="*/ 0 w 1237"/>
                <a:gd name="T41" fmla="*/ 9 h 619"/>
                <a:gd name="T42" fmla="*/ 0 w 1237"/>
                <a:gd name="T43" fmla="*/ 9 h 619"/>
                <a:gd name="T44" fmla="*/ 0 w 1237"/>
                <a:gd name="T45" fmla="*/ 9 h 619"/>
                <a:gd name="T46" fmla="*/ 0 w 1237"/>
                <a:gd name="T47" fmla="*/ 9 h 619"/>
                <a:gd name="T48" fmla="*/ 0 w 1237"/>
                <a:gd name="T49" fmla="*/ 8 h 619"/>
                <a:gd name="T50" fmla="*/ 0 w 1237"/>
                <a:gd name="T51" fmla="*/ 8 h 619"/>
                <a:gd name="T52" fmla="*/ 0 w 1237"/>
                <a:gd name="T53" fmla="*/ 1 h 619"/>
                <a:gd name="T54" fmla="*/ 0 w 1237"/>
                <a:gd name="T55" fmla="*/ 1 h 619"/>
                <a:gd name="T56" fmla="*/ 0 w 1237"/>
                <a:gd name="T57" fmla="*/ 1 h 619"/>
                <a:gd name="T58" fmla="*/ 0 w 1237"/>
                <a:gd name="T59" fmla="*/ 0 h 619"/>
                <a:gd name="T60" fmla="*/ 0 w 1237"/>
                <a:gd name="T61" fmla="*/ 0 h 619"/>
                <a:gd name="T62" fmla="*/ 1 w 1237"/>
                <a:gd name="T63" fmla="*/ 0 h 619"/>
                <a:gd name="T64" fmla="*/ 1 w 1237"/>
                <a:gd name="T65" fmla="*/ 0 h 619"/>
                <a:gd name="T66" fmla="*/ 1 w 1237"/>
                <a:gd name="T67" fmla="*/ 0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7"/>
                <a:gd name="T103" fmla="*/ 0 h 619"/>
                <a:gd name="T104" fmla="*/ 1237 w 1237"/>
                <a:gd name="T105" fmla="*/ 619 h 6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7" h="619">
                  <a:moveTo>
                    <a:pt x="79" y="0"/>
                  </a:moveTo>
                  <a:lnTo>
                    <a:pt x="1160" y="0"/>
                  </a:lnTo>
                  <a:lnTo>
                    <a:pt x="1168" y="0"/>
                  </a:lnTo>
                  <a:lnTo>
                    <a:pt x="1176" y="1"/>
                  </a:lnTo>
                  <a:lnTo>
                    <a:pt x="1182" y="4"/>
                  </a:lnTo>
                  <a:lnTo>
                    <a:pt x="1190" y="6"/>
                  </a:lnTo>
                  <a:lnTo>
                    <a:pt x="1197" y="8"/>
                  </a:lnTo>
                  <a:lnTo>
                    <a:pt x="1204" y="12"/>
                  </a:lnTo>
                  <a:lnTo>
                    <a:pt x="1209" y="16"/>
                  </a:lnTo>
                  <a:lnTo>
                    <a:pt x="1215" y="20"/>
                  </a:lnTo>
                  <a:lnTo>
                    <a:pt x="1219" y="25"/>
                  </a:lnTo>
                  <a:lnTo>
                    <a:pt x="1224" y="31"/>
                  </a:lnTo>
                  <a:lnTo>
                    <a:pt x="1228" y="36"/>
                  </a:lnTo>
                  <a:lnTo>
                    <a:pt x="1232" y="42"/>
                  </a:lnTo>
                  <a:lnTo>
                    <a:pt x="1234" y="49"/>
                  </a:lnTo>
                  <a:lnTo>
                    <a:pt x="1236" y="54"/>
                  </a:lnTo>
                  <a:lnTo>
                    <a:pt x="1237" y="61"/>
                  </a:lnTo>
                  <a:lnTo>
                    <a:pt x="1237" y="69"/>
                  </a:lnTo>
                  <a:lnTo>
                    <a:pt x="1237" y="551"/>
                  </a:lnTo>
                  <a:lnTo>
                    <a:pt x="1237" y="558"/>
                  </a:lnTo>
                  <a:lnTo>
                    <a:pt x="1236" y="565"/>
                  </a:lnTo>
                  <a:lnTo>
                    <a:pt x="1234" y="572"/>
                  </a:lnTo>
                  <a:lnTo>
                    <a:pt x="1232" y="577"/>
                  </a:lnTo>
                  <a:lnTo>
                    <a:pt x="1228" y="583"/>
                  </a:lnTo>
                  <a:lnTo>
                    <a:pt x="1224" y="588"/>
                  </a:lnTo>
                  <a:lnTo>
                    <a:pt x="1219" y="594"/>
                  </a:lnTo>
                  <a:lnTo>
                    <a:pt x="1215" y="599"/>
                  </a:lnTo>
                  <a:lnTo>
                    <a:pt x="1209" y="603"/>
                  </a:lnTo>
                  <a:lnTo>
                    <a:pt x="1204" y="608"/>
                  </a:lnTo>
                  <a:lnTo>
                    <a:pt x="1197" y="611"/>
                  </a:lnTo>
                  <a:lnTo>
                    <a:pt x="1190" y="613"/>
                  </a:lnTo>
                  <a:lnTo>
                    <a:pt x="1182" y="616"/>
                  </a:lnTo>
                  <a:lnTo>
                    <a:pt x="1176" y="618"/>
                  </a:lnTo>
                  <a:lnTo>
                    <a:pt x="1168" y="619"/>
                  </a:lnTo>
                  <a:lnTo>
                    <a:pt x="1160" y="619"/>
                  </a:lnTo>
                  <a:lnTo>
                    <a:pt x="79" y="619"/>
                  </a:lnTo>
                  <a:lnTo>
                    <a:pt x="71" y="619"/>
                  </a:lnTo>
                  <a:lnTo>
                    <a:pt x="63" y="618"/>
                  </a:lnTo>
                  <a:lnTo>
                    <a:pt x="55" y="616"/>
                  </a:lnTo>
                  <a:lnTo>
                    <a:pt x="48" y="613"/>
                  </a:lnTo>
                  <a:lnTo>
                    <a:pt x="42" y="611"/>
                  </a:lnTo>
                  <a:lnTo>
                    <a:pt x="35" y="608"/>
                  </a:lnTo>
                  <a:lnTo>
                    <a:pt x="29" y="603"/>
                  </a:lnTo>
                  <a:lnTo>
                    <a:pt x="24" y="599"/>
                  </a:lnTo>
                  <a:lnTo>
                    <a:pt x="18" y="594"/>
                  </a:lnTo>
                  <a:lnTo>
                    <a:pt x="14" y="588"/>
                  </a:lnTo>
                  <a:lnTo>
                    <a:pt x="10" y="583"/>
                  </a:lnTo>
                  <a:lnTo>
                    <a:pt x="7" y="577"/>
                  </a:lnTo>
                  <a:lnTo>
                    <a:pt x="5" y="572"/>
                  </a:lnTo>
                  <a:lnTo>
                    <a:pt x="2" y="565"/>
                  </a:lnTo>
                  <a:lnTo>
                    <a:pt x="1" y="558"/>
                  </a:lnTo>
                  <a:lnTo>
                    <a:pt x="0" y="551"/>
                  </a:lnTo>
                  <a:lnTo>
                    <a:pt x="0" y="69"/>
                  </a:lnTo>
                  <a:lnTo>
                    <a:pt x="1" y="61"/>
                  </a:lnTo>
                  <a:lnTo>
                    <a:pt x="2" y="54"/>
                  </a:lnTo>
                  <a:lnTo>
                    <a:pt x="5" y="49"/>
                  </a:lnTo>
                  <a:lnTo>
                    <a:pt x="7" y="42"/>
                  </a:lnTo>
                  <a:lnTo>
                    <a:pt x="10" y="36"/>
                  </a:lnTo>
                  <a:lnTo>
                    <a:pt x="14" y="31"/>
                  </a:lnTo>
                  <a:lnTo>
                    <a:pt x="18" y="25"/>
                  </a:lnTo>
                  <a:lnTo>
                    <a:pt x="24" y="20"/>
                  </a:lnTo>
                  <a:lnTo>
                    <a:pt x="29" y="16"/>
                  </a:lnTo>
                  <a:lnTo>
                    <a:pt x="35" y="12"/>
                  </a:lnTo>
                  <a:lnTo>
                    <a:pt x="42" y="8"/>
                  </a:lnTo>
                  <a:lnTo>
                    <a:pt x="48" y="6"/>
                  </a:lnTo>
                  <a:lnTo>
                    <a:pt x="55" y="4"/>
                  </a:lnTo>
                  <a:lnTo>
                    <a:pt x="63" y="1"/>
                  </a:lnTo>
                  <a:lnTo>
                    <a:pt x="71" y="0"/>
                  </a:lnTo>
                  <a:lnTo>
                    <a:pt x="79" y="0"/>
                  </a:lnTo>
                  <a:close/>
                </a:path>
              </a:pathLst>
            </a:custGeom>
            <a:solidFill>
              <a:srgbClr val="C2C1C1"/>
            </a:solidFill>
            <a:ln w="9525">
              <a:noFill/>
              <a:round/>
              <a:headEnd/>
              <a:tailEnd/>
            </a:ln>
          </p:spPr>
          <p:txBody>
            <a:bodyPr/>
            <a:lstStyle/>
            <a:p>
              <a:endParaRPr lang="fr-FR" sz="1200"/>
            </a:p>
          </p:txBody>
        </p:sp>
        <p:sp>
          <p:nvSpPr>
            <p:cNvPr id="284" name="Freeform 24"/>
            <p:cNvSpPr>
              <a:spLocks/>
            </p:cNvSpPr>
            <p:nvPr/>
          </p:nvSpPr>
          <p:spPr bwMode="auto">
            <a:xfrm>
              <a:off x="1513962" y="5484959"/>
              <a:ext cx="752152" cy="376954"/>
            </a:xfrm>
            <a:custGeom>
              <a:avLst/>
              <a:gdLst>
                <a:gd name="T0" fmla="*/ 18 w 1237"/>
                <a:gd name="T1" fmla="*/ 0 h 619"/>
                <a:gd name="T2" fmla="*/ 18 w 1237"/>
                <a:gd name="T3" fmla="*/ 0 h 619"/>
                <a:gd name="T4" fmla="*/ 18 w 1237"/>
                <a:gd name="T5" fmla="*/ 0 h 619"/>
                <a:gd name="T6" fmla="*/ 18 w 1237"/>
                <a:gd name="T7" fmla="*/ 0 h 619"/>
                <a:gd name="T8" fmla="*/ 18 w 1237"/>
                <a:gd name="T9" fmla="*/ 0 h 619"/>
                <a:gd name="T10" fmla="*/ 19 w 1237"/>
                <a:gd name="T11" fmla="*/ 0 h 619"/>
                <a:gd name="T12" fmla="*/ 19 w 1237"/>
                <a:gd name="T13" fmla="*/ 1 h 619"/>
                <a:gd name="T14" fmla="*/ 19 w 1237"/>
                <a:gd name="T15" fmla="*/ 1 h 619"/>
                <a:gd name="T16" fmla="*/ 19 w 1237"/>
                <a:gd name="T17" fmla="*/ 1 h 619"/>
                <a:gd name="T18" fmla="*/ 19 w 1237"/>
                <a:gd name="T19" fmla="*/ 8 h 619"/>
                <a:gd name="T20" fmla="*/ 19 w 1237"/>
                <a:gd name="T21" fmla="*/ 9 h 619"/>
                <a:gd name="T22" fmla="*/ 19 w 1237"/>
                <a:gd name="T23" fmla="*/ 9 h 619"/>
                <a:gd name="T24" fmla="*/ 18 w 1237"/>
                <a:gd name="T25" fmla="*/ 9 h 619"/>
                <a:gd name="T26" fmla="*/ 18 w 1237"/>
                <a:gd name="T27" fmla="*/ 9 h 619"/>
                <a:gd name="T28" fmla="*/ 18 w 1237"/>
                <a:gd name="T29" fmla="*/ 9 h 619"/>
                <a:gd name="T30" fmla="*/ 18 w 1237"/>
                <a:gd name="T31" fmla="*/ 9 h 619"/>
                <a:gd name="T32" fmla="*/ 18 w 1237"/>
                <a:gd name="T33" fmla="*/ 9 h 619"/>
                <a:gd name="T34" fmla="*/ 1 w 1237"/>
                <a:gd name="T35" fmla="*/ 9 h 619"/>
                <a:gd name="T36" fmla="*/ 1 w 1237"/>
                <a:gd name="T37" fmla="*/ 9 h 619"/>
                <a:gd name="T38" fmla="*/ 1 w 1237"/>
                <a:gd name="T39" fmla="*/ 9 h 619"/>
                <a:gd name="T40" fmla="*/ 0 w 1237"/>
                <a:gd name="T41" fmla="*/ 9 h 619"/>
                <a:gd name="T42" fmla="*/ 0 w 1237"/>
                <a:gd name="T43" fmla="*/ 9 h 619"/>
                <a:gd name="T44" fmla="*/ 0 w 1237"/>
                <a:gd name="T45" fmla="*/ 9 h 619"/>
                <a:gd name="T46" fmla="*/ 0 w 1237"/>
                <a:gd name="T47" fmla="*/ 9 h 619"/>
                <a:gd name="T48" fmla="*/ 0 w 1237"/>
                <a:gd name="T49" fmla="*/ 8 h 619"/>
                <a:gd name="T50" fmla="*/ 0 w 1237"/>
                <a:gd name="T51" fmla="*/ 8 h 619"/>
                <a:gd name="T52" fmla="*/ 0 w 1237"/>
                <a:gd name="T53" fmla="*/ 1 h 619"/>
                <a:gd name="T54" fmla="*/ 0 w 1237"/>
                <a:gd name="T55" fmla="*/ 1 h 619"/>
                <a:gd name="T56" fmla="*/ 0 w 1237"/>
                <a:gd name="T57" fmla="*/ 1 h 619"/>
                <a:gd name="T58" fmla="*/ 0 w 1237"/>
                <a:gd name="T59" fmla="*/ 0 h 619"/>
                <a:gd name="T60" fmla="*/ 0 w 1237"/>
                <a:gd name="T61" fmla="*/ 0 h 619"/>
                <a:gd name="T62" fmla="*/ 1 w 1237"/>
                <a:gd name="T63" fmla="*/ 0 h 619"/>
                <a:gd name="T64" fmla="*/ 1 w 1237"/>
                <a:gd name="T65" fmla="*/ 0 h 619"/>
                <a:gd name="T66" fmla="*/ 1 w 1237"/>
                <a:gd name="T67" fmla="*/ 0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7"/>
                <a:gd name="T103" fmla="*/ 0 h 619"/>
                <a:gd name="T104" fmla="*/ 1237 w 1237"/>
                <a:gd name="T105" fmla="*/ 619 h 6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7" h="619">
                  <a:moveTo>
                    <a:pt x="79" y="0"/>
                  </a:moveTo>
                  <a:lnTo>
                    <a:pt x="1160" y="0"/>
                  </a:lnTo>
                  <a:lnTo>
                    <a:pt x="1168" y="0"/>
                  </a:lnTo>
                  <a:lnTo>
                    <a:pt x="1176" y="1"/>
                  </a:lnTo>
                  <a:lnTo>
                    <a:pt x="1182" y="4"/>
                  </a:lnTo>
                  <a:lnTo>
                    <a:pt x="1190" y="6"/>
                  </a:lnTo>
                  <a:lnTo>
                    <a:pt x="1197" y="8"/>
                  </a:lnTo>
                  <a:lnTo>
                    <a:pt x="1204" y="12"/>
                  </a:lnTo>
                  <a:lnTo>
                    <a:pt x="1209" y="16"/>
                  </a:lnTo>
                  <a:lnTo>
                    <a:pt x="1215" y="20"/>
                  </a:lnTo>
                  <a:lnTo>
                    <a:pt x="1219" y="25"/>
                  </a:lnTo>
                  <a:lnTo>
                    <a:pt x="1224" y="31"/>
                  </a:lnTo>
                  <a:lnTo>
                    <a:pt x="1228" y="36"/>
                  </a:lnTo>
                  <a:lnTo>
                    <a:pt x="1232" y="42"/>
                  </a:lnTo>
                  <a:lnTo>
                    <a:pt x="1234" y="49"/>
                  </a:lnTo>
                  <a:lnTo>
                    <a:pt x="1236" y="54"/>
                  </a:lnTo>
                  <a:lnTo>
                    <a:pt x="1237" y="61"/>
                  </a:lnTo>
                  <a:lnTo>
                    <a:pt x="1237" y="69"/>
                  </a:lnTo>
                  <a:lnTo>
                    <a:pt x="1237" y="551"/>
                  </a:lnTo>
                  <a:lnTo>
                    <a:pt x="1237" y="558"/>
                  </a:lnTo>
                  <a:lnTo>
                    <a:pt x="1236" y="565"/>
                  </a:lnTo>
                  <a:lnTo>
                    <a:pt x="1234" y="572"/>
                  </a:lnTo>
                  <a:lnTo>
                    <a:pt x="1232" y="577"/>
                  </a:lnTo>
                  <a:lnTo>
                    <a:pt x="1228" y="583"/>
                  </a:lnTo>
                  <a:lnTo>
                    <a:pt x="1224" y="588"/>
                  </a:lnTo>
                  <a:lnTo>
                    <a:pt x="1219" y="594"/>
                  </a:lnTo>
                  <a:lnTo>
                    <a:pt x="1215" y="599"/>
                  </a:lnTo>
                  <a:lnTo>
                    <a:pt x="1209" y="603"/>
                  </a:lnTo>
                  <a:lnTo>
                    <a:pt x="1204" y="608"/>
                  </a:lnTo>
                  <a:lnTo>
                    <a:pt x="1197" y="611"/>
                  </a:lnTo>
                  <a:lnTo>
                    <a:pt x="1190" y="613"/>
                  </a:lnTo>
                  <a:lnTo>
                    <a:pt x="1182" y="616"/>
                  </a:lnTo>
                  <a:lnTo>
                    <a:pt x="1176" y="618"/>
                  </a:lnTo>
                  <a:lnTo>
                    <a:pt x="1168" y="619"/>
                  </a:lnTo>
                  <a:lnTo>
                    <a:pt x="1160" y="619"/>
                  </a:lnTo>
                  <a:lnTo>
                    <a:pt x="79" y="619"/>
                  </a:lnTo>
                  <a:lnTo>
                    <a:pt x="71" y="619"/>
                  </a:lnTo>
                  <a:lnTo>
                    <a:pt x="63" y="618"/>
                  </a:lnTo>
                  <a:lnTo>
                    <a:pt x="55" y="616"/>
                  </a:lnTo>
                  <a:lnTo>
                    <a:pt x="48" y="613"/>
                  </a:lnTo>
                  <a:lnTo>
                    <a:pt x="42" y="611"/>
                  </a:lnTo>
                  <a:lnTo>
                    <a:pt x="35" y="608"/>
                  </a:lnTo>
                  <a:lnTo>
                    <a:pt x="29" y="603"/>
                  </a:lnTo>
                  <a:lnTo>
                    <a:pt x="24" y="599"/>
                  </a:lnTo>
                  <a:lnTo>
                    <a:pt x="18" y="594"/>
                  </a:lnTo>
                  <a:lnTo>
                    <a:pt x="14" y="588"/>
                  </a:lnTo>
                  <a:lnTo>
                    <a:pt x="10" y="583"/>
                  </a:lnTo>
                  <a:lnTo>
                    <a:pt x="7" y="577"/>
                  </a:lnTo>
                  <a:lnTo>
                    <a:pt x="5" y="572"/>
                  </a:lnTo>
                  <a:lnTo>
                    <a:pt x="2" y="565"/>
                  </a:lnTo>
                  <a:lnTo>
                    <a:pt x="1" y="558"/>
                  </a:lnTo>
                  <a:lnTo>
                    <a:pt x="0" y="551"/>
                  </a:lnTo>
                  <a:lnTo>
                    <a:pt x="0" y="69"/>
                  </a:lnTo>
                  <a:lnTo>
                    <a:pt x="1" y="61"/>
                  </a:lnTo>
                  <a:lnTo>
                    <a:pt x="2" y="54"/>
                  </a:lnTo>
                  <a:lnTo>
                    <a:pt x="5" y="49"/>
                  </a:lnTo>
                  <a:lnTo>
                    <a:pt x="7" y="42"/>
                  </a:lnTo>
                  <a:lnTo>
                    <a:pt x="10" y="36"/>
                  </a:lnTo>
                  <a:lnTo>
                    <a:pt x="14" y="31"/>
                  </a:lnTo>
                  <a:lnTo>
                    <a:pt x="18" y="25"/>
                  </a:lnTo>
                  <a:lnTo>
                    <a:pt x="24" y="20"/>
                  </a:lnTo>
                  <a:lnTo>
                    <a:pt x="29" y="16"/>
                  </a:lnTo>
                  <a:lnTo>
                    <a:pt x="35" y="12"/>
                  </a:lnTo>
                  <a:lnTo>
                    <a:pt x="42" y="8"/>
                  </a:lnTo>
                  <a:lnTo>
                    <a:pt x="48" y="6"/>
                  </a:lnTo>
                  <a:lnTo>
                    <a:pt x="55" y="4"/>
                  </a:lnTo>
                  <a:lnTo>
                    <a:pt x="63" y="1"/>
                  </a:lnTo>
                  <a:lnTo>
                    <a:pt x="71" y="0"/>
                  </a:lnTo>
                  <a:lnTo>
                    <a:pt x="79" y="0"/>
                  </a:lnTo>
                </a:path>
              </a:pathLst>
            </a:custGeom>
            <a:noFill/>
            <a:ln w="3175">
              <a:solidFill>
                <a:srgbClr val="1F1A17"/>
              </a:solidFill>
              <a:round/>
              <a:headEnd/>
              <a:tailEnd/>
            </a:ln>
          </p:spPr>
          <p:txBody>
            <a:bodyPr/>
            <a:lstStyle/>
            <a:p>
              <a:endParaRPr lang="fr-FR" sz="1200"/>
            </a:p>
          </p:txBody>
        </p:sp>
        <p:sp>
          <p:nvSpPr>
            <p:cNvPr id="285" name="Freeform 25"/>
            <p:cNvSpPr>
              <a:spLocks/>
            </p:cNvSpPr>
            <p:nvPr/>
          </p:nvSpPr>
          <p:spPr bwMode="auto">
            <a:xfrm>
              <a:off x="1607764" y="5391154"/>
              <a:ext cx="191078" cy="93804"/>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2"/>
                  </a:lnTo>
                  <a:lnTo>
                    <a:pt x="305" y="5"/>
                  </a:lnTo>
                  <a:lnTo>
                    <a:pt x="308" y="9"/>
                  </a:lnTo>
                  <a:lnTo>
                    <a:pt x="310" y="15"/>
                  </a:lnTo>
                  <a:lnTo>
                    <a:pt x="310" y="141"/>
                  </a:lnTo>
                  <a:lnTo>
                    <a:pt x="308" y="146"/>
                  </a:lnTo>
                  <a:lnTo>
                    <a:pt x="305" y="151"/>
                  </a:lnTo>
                  <a:lnTo>
                    <a:pt x="303" y="153"/>
                  </a:lnTo>
                  <a:lnTo>
                    <a:pt x="301" y="154"/>
                  </a:lnTo>
                  <a:lnTo>
                    <a:pt x="298" y="155"/>
                  </a:lnTo>
                  <a:lnTo>
                    <a:pt x="295" y="155"/>
                  </a:lnTo>
                  <a:lnTo>
                    <a:pt x="15" y="155"/>
                  </a:lnTo>
                  <a:lnTo>
                    <a:pt x="12" y="155"/>
                  </a:lnTo>
                  <a:lnTo>
                    <a:pt x="9" y="154"/>
                  </a:lnTo>
                  <a:lnTo>
                    <a:pt x="7" y="153"/>
                  </a:lnTo>
                  <a:lnTo>
                    <a:pt x="4" y="151"/>
                  </a:lnTo>
                  <a:lnTo>
                    <a:pt x="3" y="149"/>
                  </a:lnTo>
                  <a:lnTo>
                    <a:pt x="1" y="146"/>
                  </a:lnTo>
                  <a:lnTo>
                    <a:pt x="1" y="143"/>
                  </a:lnTo>
                  <a:lnTo>
                    <a:pt x="0" y="141"/>
                  </a:lnTo>
                  <a:lnTo>
                    <a:pt x="0" y="15"/>
                  </a:lnTo>
                  <a:lnTo>
                    <a:pt x="1" y="13"/>
                  </a:lnTo>
                  <a:lnTo>
                    <a:pt x="1" y="9"/>
                  </a:lnTo>
                  <a:lnTo>
                    <a:pt x="3" y="7"/>
                  </a:lnTo>
                  <a:lnTo>
                    <a:pt x="4" y="5"/>
                  </a:lnTo>
                  <a:lnTo>
                    <a:pt x="9" y="2"/>
                  </a:lnTo>
                  <a:lnTo>
                    <a:pt x="15" y="0"/>
                  </a:lnTo>
                  <a:close/>
                </a:path>
              </a:pathLst>
            </a:custGeom>
            <a:solidFill>
              <a:srgbClr val="605D5C"/>
            </a:solidFill>
            <a:ln w="9525">
              <a:noFill/>
              <a:round/>
              <a:headEnd/>
              <a:tailEnd/>
            </a:ln>
          </p:spPr>
          <p:txBody>
            <a:bodyPr/>
            <a:lstStyle/>
            <a:p>
              <a:endParaRPr lang="fr-FR" sz="1200"/>
            </a:p>
          </p:txBody>
        </p:sp>
        <p:sp>
          <p:nvSpPr>
            <p:cNvPr id="286" name="Freeform 26"/>
            <p:cNvSpPr>
              <a:spLocks/>
            </p:cNvSpPr>
            <p:nvPr/>
          </p:nvSpPr>
          <p:spPr bwMode="auto">
            <a:xfrm>
              <a:off x="1607764" y="5391154"/>
              <a:ext cx="191078" cy="93804"/>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2"/>
                  </a:lnTo>
                  <a:lnTo>
                    <a:pt x="305" y="5"/>
                  </a:lnTo>
                  <a:lnTo>
                    <a:pt x="308" y="9"/>
                  </a:lnTo>
                  <a:lnTo>
                    <a:pt x="310" y="15"/>
                  </a:lnTo>
                  <a:lnTo>
                    <a:pt x="310" y="141"/>
                  </a:lnTo>
                  <a:lnTo>
                    <a:pt x="308" y="146"/>
                  </a:lnTo>
                  <a:lnTo>
                    <a:pt x="305" y="151"/>
                  </a:lnTo>
                  <a:lnTo>
                    <a:pt x="303" y="153"/>
                  </a:lnTo>
                  <a:lnTo>
                    <a:pt x="301" y="154"/>
                  </a:lnTo>
                  <a:lnTo>
                    <a:pt x="298" y="155"/>
                  </a:lnTo>
                  <a:lnTo>
                    <a:pt x="295" y="155"/>
                  </a:lnTo>
                  <a:lnTo>
                    <a:pt x="15" y="155"/>
                  </a:lnTo>
                  <a:lnTo>
                    <a:pt x="12" y="155"/>
                  </a:lnTo>
                  <a:lnTo>
                    <a:pt x="9" y="154"/>
                  </a:lnTo>
                  <a:lnTo>
                    <a:pt x="7" y="153"/>
                  </a:lnTo>
                  <a:lnTo>
                    <a:pt x="4" y="151"/>
                  </a:lnTo>
                  <a:lnTo>
                    <a:pt x="3" y="149"/>
                  </a:lnTo>
                  <a:lnTo>
                    <a:pt x="1" y="146"/>
                  </a:lnTo>
                  <a:lnTo>
                    <a:pt x="1" y="143"/>
                  </a:lnTo>
                  <a:lnTo>
                    <a:pt x="0" y="141"/>
                  </a:lnTo>
                  <a:lnTo>
                    <a:pt x="0" y="15"/>
                  </a:lnTo>
                  <a:lnTo>
                    <a:pt x="1" y="13"/>
                  </a:lnTo>
                  <a:lnTo>
                    <a:pt x="1" y="9"/>
                  </a:lnTo>
                  <a:lnTo>
                    <a:pt x="3" y="7"/>
                  </a:lnTo>
                  <a:lnTo>
                    <a:pt x="4" y="5"/>
                  </a:lnTo>
                  <a:lnTo>
                    <a:pt x="9" y="2"/>
                  </a:lnTo>
                  <a:lnTo>
                    <a:pt x="15" y="0"/>
                  </a:lnTo>
                </a:path>
              </a:pathLst>
            </a:custGeom>
            <a:noFill/>
            <a:ln w="3175">
              <a:solidFill>
                <a:srgbClr val="1F1A17"/>
              </a:solidFill>
              <a:round/>
              <a:headEnd/>
              <a:tailEnd/>
            </a:ln>
          </p:spPr>
          <p:txBody>
            <a:bodyPr/>
            <a:lstStyle/>
            <a:p>
              <a:endParaRPr lang="fr-FR" sz="1200"/>
            </a:p>
          </p:txBody>
        </p:sp>
        <p:sp>
          <p:nvSpPr>
            <p:cNvPr id="287" name="Freeform 27"/>
            <p:cNvSpPr>
              <a:spLocks/>
            </p:cNvSpPr>
            <p:nvPr/>
          </p:nvSpPr>
          <p:spPr bwMode="auto">
            <a:xfrm>
              <a:off x="1984708" y="5391154"/>
              <a:ext cx="189341" cy="93804"/>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2"/>
                  </a:lnTo>
                  <a:lnTo>
                    <a:pt x="304" y="5"/>
                  </a:lnTo>
                  <a:lnTo>
                    <a:pt x="307" y="9"/>
                  </a:lnTo>
                  <a:lnTo>
                    <a:pt x="309" y="15"/>
                  </a:lnTo>
                  <a:lnTo>
                    <a:pt x="309" y="141"/>
                  </a:lnTo>
                  <a:lnTo>
                    <a:pt x="307" y="146"/>
                  </a:lnTo>
                  <a:lnTo>
                    <a:pt x="304" y="151"/>
                  </a:lnTo>
                  <a:lnTo>
                    <a:pt x="303" y="153"/>
                  </a:lnTo>
                  <a:lnTo>
                    <a:pt x="300" y="154"/>
                  </a:lnTo>
                  <a:lnTo>
                    <a:pt x="297" y="155"/>
                  </a:lnTo>
                  <a:lnTo>
                    <a:pt x="294" y="155"/>
                  </a:lnTo>
                  <a:lnTo>
                    <a:pt x="15" y="155"/>
                  </a:lnTo>
                  <a:lnTo>
                    <a:pt x="11" y="155"/>
                  </a:lnTo>
                  <a:lnTo>
                    <a:pt x="9" y="154"/>
                  </a:lnTo>
                  <a:lnTo>
                    <a:pt x="6" y="153"/>
                  </a:lnTo>
                  <a:lnTo>
                    <a:pt x="5" y="151"/>
                  </a:lnTo>
                  <a:lnTo>
                    <a:pt x="2" y="149"/>
                  </a:lnTo>
                  <a:lnTo>
                    <a:pt x="1" y="146"/>
                  </a:lnTo>
                  <a:lnTo>
                    <a:pt x="0" y="143"/>
                  </a:lnTo>
                  <a:lnTo>
                    <a:pt x="0" y="141"/>
                  </a:lnTo>
                  <a:lnTo>
                    <a:pt x="0" y="15"/>
                  </a:lnTo>
                  <a:lnTo>
                    <a:pt x="0" y="13"/>
                  </a:lnTo>
                  <a:lnTo>
                    <a:pt x="1" y="9"/>
                  </a:lnTo>
                  <a:lnTo>
                    <a:pt x="2" y="7"/>
                  </a:lnTo>
                  <a:lnTo>
                    <a:pt x="5" y="5"/>
                  </a:lnTo>
                  <a:lnTo>
                    <a:pt x="9" y="2"/>
                  </a:lnTo>
                  <a:lnTo>
                    <a:pt x="15" y="0"/>
                  </a:lnTo>
                  <a:close/>
                </a:path>
              </a:pathLst>
            </a:custGeom>
            <a:solidFill>
              <a:srgbClr val="605D5C"/>
            </a:solidFill>
            <a:ln w="9525">
              <a:noFill/>
              <a:round/>
              <a:headEnd/>
              <a:tailEnd/>
            </a:ln>
          </p:spPr>
          <p:txBody>
            <a:bodyPr/>
            <a:lstStyle/>
            <a:p>
              <a:endParaRPr lang="fr-FR" sz="1200"/>
            </a:p>
          </p:txBody>
        </p:sp>
        <p:sp>
          <p:nvSpPr>
            <p:cNvPr id="288" name="Freeform 28"/>
            <p:cNvSpPr>
              <a:spLocks/>
            </p:cNvSpPr>
            <p:nvPr/>
          </p:nvSpPr>
          <p:spPr bwMode="auto">
            <a:xfrm>
              <a:off x="1984708" y="5391154"/>
              <a:ext cx="189341" cy="93804"/>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2"/>
                  </a:lnTo>
                  <a:lnTo>
                    <a:pt x="304" y="5"/>
                  </a:lnTo>
                  <a:lnTo>
                    <a:pt x="307" y="9"/>
                  </a:lnTo>
                  <a:lnTo>
                    <a:pt x="309" y="15"/>
                  </a:lnTo>
                  <a:lnTo>
                    <a:pt x="309" y="141"/>
                  </a:lnTo>
                  <a:lnTo>
                    <a:pt x="307" y="146"/>
                  </a:lnTo>
                  <a:lnTo>
                    <a:pt x="304" y="151"/>
                  </a:lnTo>
                  <a:lnTo>
                    <a:pt x="303" y="153"/>
                  </a:lnTo>
                  <a:lnTo>
                    <a:pt x="300" y="154"/>
                  </a:lnTo>
                  <a:lnTo>
                    <a:pt x="297" y="155"/>
                  </a:lnTo>
                  <a:lnTo>
                    <a:pt x="294" y="155"/>
                  </a:lnTo>
                  <a:lnTo>
                    <a:pt x="15" y="155"/>
                  </a:lnTo>
                  <a:lnTo>
                    <a:pt x="11" y="155"/>
                  </a:lnTo>
                  <a:lnTo>
                    <a:pt x="9" y="154"/>
                  </a:lnTo>
                  <a:lnTo>
                    <a:pt x="6" y="153"/>
                  </a:lnTo>
                  <a:lnTo>
                    <a:pt x="5" y="151"/>
                  </a:lnTo>
                  <a:lnTo>
                    <a:pt x="2" y="149"/>
                  </a:lnTo>
                  <a:lnTo>
                    <a:pt x="1" y="146"/>
                  </a:lnTo>
                  <a:lnTo>
                    <a:pt x="0" y="143"/>
                  </a:lnTo>
                  <a:lnTo>
                    <a:pt x="0" y="141"/>
                  </a:lnTo>
                  <a:lnTo>
                    <a:pt x="0" y="15"/>
                  </a:lnTo>
                  <a:lnTo>
                    <a:pt x="0" y="13"/>
                  </a:lnTo>
                  <a:lnTo>
                    <a:pt x="1" y="9"/>
                  </a:lnTo>
                  <a:lnTo>
                    <a:pt x="2" y="7"/>
                  </a:lnTo>
                  <a:lnTo>
                    <a:pt x="5" y="5"/>
                  </a:lnTo>
                  <a:lnTo>
                    <a:pt x="9" y="2"/>
                  </a:lnTo>
                  <a:lnTo>
                    <a:pt x="15" y="0"/>
                  </a:lnTo>
                </a:path>
              </a:pathLst>
            </a:custGeom>
            <a:noFill/>
            <a:ln w="3175">
              <a:solidFill>
                <a:srgbClr val="1F1A17"/>
              </a:solidFill>
              <a:round/>
              <a:headEnd/>
              <a:tailEnd/>
            </a:ln>
          </p:spPr>
          <p:txBody>
            <a:bodyPr/>
            <a:lstStyle/>
            <a:p>
              <a:endParaRPr lang="fr-FR" sz="1200"/>
            </a:p>
          </p:txBody>
        </p:sp>
        <p:sp>
          <p:nvSpPr>
            <p:cNvPr id="289" name="Freeform 29"/>
            <p:cNvSpPr>
              <a:spLocks/>
            </p:cNvSpPr>
            <p:nvPr/>
          </p:nvSpPr>
          <p:spPr bwMode="auto">
            <a:xfrm>
              <a:off x="1607764" y="5861913"/>
              <a:ext cx="191078" cy="92067"/>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1"/>
                  </a:lnTo>
                  <a:lnTo>
                    <a:pt x="305" y="4"/>
                  </a:lnTo>
                  <a:lnTo>
                    <a:pt x="308" y="9"/>
                  </a:lnTo>
                  <a:lnTo>
                    <a:pt x="310" y="14"/>
                  </a:lnTo>
                  <a:lnTo>
                    <a:pt x="310" y="140"/>
                  </a:lnTo>
                  <a:lnTo>
                    <a:pt x="308" y="146"/>
                  </a:lnTo>
                  <a:lnTo>
                    <a:pt x="305" y="150"/>
                  </a:lnTo>
                  <a:lnTo>
                    <a:pt x="303" y="152"/>
                  </a:lnTo>
                  <a:lnTo>
                    <a:pt x="301" y="153"/>
                  </a:lnTo>
                  <a:lnTo>
                    <a:pt x="298" y="155"/>
                  </a:lnTo>
                  <a:lnTo>
                    <a:pt x="295" y="155"/>
                  </a:lnTo>
                  <a:lnTo>
                    <a:pt x="15" y="155"/>
                  </a:lnTo>
                  <a:lnTo>
                    <a:pt x="12" y="155"/>
                  </a:lnTo>
                  <a:lnTo>
                    <a:pt x="9" y="153"/>
                  </a:lnTo>
                  <a:lnTo>
                    <a:pt x="7" y="152"/>
                  </a:lnTo>
                  <a:lnTo>
                    <a:pt x="4" y="150"/>
                  </a:lnTo>
                  <a:lnTo>
                    <a:pt x="3" y="148"/>
                  </a:lnTo>
                  <a:lnTo>
                    <a:pt x="1" y="146"/>
                  </a:lnTo>
                  <a:lnTo>
                    <a:pt x="1" y="143"/>
                  </a:lnTo>
                  <a:lnTo>
                    <a:pt x="0" y="140"/>
                  </a:lnTo>
                  <a:lnTo>
                    <a:pt x="0" y="14"/>
                  </a:lnTo>
                  <a:lnTo>
                    <a:pt x="1" y="12"/>
                  </a:lnTo>
                  <a:lnTo>
                    <a:pt x="1" y="9"/>
                  </a:lnTo>
                  <a:lnTo>
                    <a:pt x="3" y="6"/>
                  </a:lnTo>
                  <a:lnTo>
                    <a:pt x="4" y="4"/>
                  </a:lnTo>
                  <a:lnTo>
                    <a:pt x="9" y="1"/>
                  </a:lnTo>
                  <a:lnTo>
                    <a:pt x="15" y="0"/>
                  </a:lnTo>
                  <a:close/>
                </a:path>
              </a:pathLst>
            </a:custGeom>
            <a:solidFill>
              <a:srgbClr val="605D5C"/>
            </a:solidFill>
            <a:ln w="9525">
              <a:noFill/>
              <a:round/>
              <a:headEnd/>
              <a:tailEnd/>
            </a:ln>
          </p:spPr>
          <p:txBody>
            <a:bodyPr/>
            <a:lstStyle/>
            <a:p>
              <a:endParaRPr lang="fr-FR" sz="1200"/>
            </a:p>
          </p:txBody>
        </p:sp>
        <p:sp>
          <p:nvSpPr>
            <p:cNvPr id="290" name="Freeform 30"/>
            <p:cNvSpPr>
              <a:spLocks/>
            </p:cNvSpPr>
            <p:nvPr/>
          </p:nvSpPr>
          <p:spPr bwMode="auto">
            <a:xfrm>
              <a:off x="1607764" y="5861913"/>
              <a:ext cx="191078" cy="92067"/>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1"/>
                  </a:lnTo>
                  <a:lnTo>
                    <a:pt x="305" y="4"/>
                  </a:lnTo>
                  <a:lnTo>
                    <a:pt x="308" y="9"/>
                  </a:lnTo>
                  <a:lnTo>
                    <a:pt x="310" y="14"/>
                  </a:lnTo>
                  <a:lnTo>
                    <a:pt x="310" y="140"/>
                  </a:lnTo>
                  <a:lnTo>
                    <a:pt x="308" y="146"/>
                  </a:lnTo>
                  <a:lnTo>
                    <a:pt x="305" y="150"/>
                  </a:lnTo>
                  <a:lnTo>
                    <a:pt x="303" y="152"/>
                  </a:lnTo>
                  <a:lnTo>
                    <a:pt x="301" y="153"/>
                  </a:lnTo>
                  <a:lnTo>
                    <a:pt x="298" y="155"/>
                  </a:lnTo>
                  <a:lnTo>
                    <a:pt x="295" y="155"/>
                  </a:lnTo>
                  <a:lnTo>
                    <a:pt x="15" y="155"/>
                  </a:lnTo>
                  <a:lnTo>
                    <a:pt x="12" y="155"/>
                  </a:lnTo>
                  <a:lnTo>
                    <a:pt x="9" y="153"/>
                  </a:lnTo>
                  <a:lnTo>
                    <a:pt x="7" y="152"/>
                  </a:lnTo>
                  <a:lnTo>
                    <a:pt x="4" y="150"/>
                  </a:lnTo>
                  <a:lnTo>
                    <a:pt x="3" y="148"/>
                  </a:lnTo>
                  <a:lnTo>
                    <a:pt x="1" y="146"/>
                  </a:lnTo>
                  <a:lnTo>
                    <a:pt x="1" y="143"/>
                  </a:lnTo>
                  <a:lnTo>
                    <a:pt x="0" y="140"/>
                  </a:lnTo>
                  <a:lnTo>
                    <a:pt x="0" y="14"/>
                  </a:lnTo>
                  <a:lnTo>
                    <a:pt x="1" y="12"/>
                  </a:lnTo>
                  <a:lnTo>
                    <a:pt x="1" y="9"/>
                  </a:lnTo>
                  <a:lnTo>
                    <a:pt x="3" y="6"/>
                  </a:lnTo>
                  <a:lnTo>
                    <a:pt x="4" y="4"/>
                  </a:lnTo>
                  <a:lnTo>
                    <a:pt x="9" y="1"/>
                  </a:lnTo>
                  <a:lnTo>
                    <a:pt x="15" y="0"/>
                  </a:lnTo>
                </a:path>
              </a:pathLst>
            </a:custGeom>
            <a:noFill/>
            <a:ln w="3175">
              <a:solidFill>
                <a:srgbClr val="1F1A17"/>
              </a:solidFill>
              <a:round/>
              <a:headEnd/>
              <a:tailEnd/>
            </a:ln>
          </p:spPr>
          <p:txBody>
            <a:bodyPr/>
            <a:lstStyle/>
            <a:p>
              <a:endParaRPr lang="fr-FR" sz="1200"/>
            </a:p>
          </p:txBody>
        </p:sp>
        <p:sp>
          <p:nvSpPr>
            <p:cNvPr id="291" name="Freeform 31"/>
            <p:cNvSpPr>
              <a:spLocks/>
            </p:cNvSpPr>
            <p:nvPr/>
          </p:nvSpPr>
          <p:spPr bwMode="auto">
            <a:xfrm>
              <a:off x="1984708" y="5861913"/>
              <a:ext cx="189341" cy="92067"/>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1"/>
                  </a:lnTo>
                  <a:lnTo>
                    <a:pt x="304" y="4"/>
                  </a:lnTo>
                  <a:lnTo>
                    <a:pt x="307" y="9"/>
                  </a:lnTo>
                  <a:lnTo>
                    <a:pt x="309" y="14"/>
                  </a:lnTo>
                  <a:lnTo>
                    <a:pt x="309" y="140"/>
                  </a:lnTo>
                  <a:lnTo>
                    <a:pt x="307" y="146"/>
                  </a:lnTo>
                  <a:lnTo>
                    <a:pt x="304" y="150"/>
                  </a:lnTo>
                  <a:lnTo>
                    <a:pt x="303" y="152"/>
                  </a:lnTo>
                  <a:lnTo>
                    <a:pt x="300" y="153"/>
                  </a:lnTo>
                  <a:lnTo>
                    <a:pt x="297" y="155"/>
                  </a:lnTo>
                  <a:lnTo>
                    <a:pt x="294" y="155"/>
                  </a:lnTo>
                  <a:lnTo>
                    <a:pt x="15" y="155"/>
                  </a:lnTo>
                  <a:lnTo>
                    <a:pt x="11" y="155"/>
                  </a:lnTo>
                  <a:lnTo>
                    <a:pt x="9" y="153"/>
                  </a:lnTo>
                  <a:lnTo>
                    <a:pt x="6" y="152"/>
                  </a:lnTo>
                  <a:lnTo>
                    <a:pt x="5" y="150"/>
                  </a:lnTo>
                  <a:lnTo>
                    <a:pt x="2" y="148"/>
                  </a:lnTo>
                  <a:lnTo>
                    <a:pt x="1" y="146"/>
                  </a:lnTo>
                  <a:lnTo>
                    <a:pt x="0" y="143"/>
                  </a:lnTo>
                  <a:lnTo>
                    <a:pt x="0" y="140"/>
                  </a:lnTo>
                  <a:lnTo>
                    <a:pt x="0" y="14"/>
                  </a:lnTo>
                  <a:lnTo>
                    <a:pt x="0" y="12"/>
                  </a:lnTo>
                  <a:lnTo>
                    <a:pt x="1" y="9"/>
                  </a:lnTo>
                  <a:lnTo>
                    <a:pt x="2" y="6"/>
                  </a:lnTo>
                  <a:lnTo>
                    <a:pt x="5" y="4"/>
                  </a:lnTo>
                  <a:lnTo>
                    <a:pt x="9" y="1"/>
                  </a:lnTo>
                  <a:lnTo>
                    <a:pt x="15" y="0"/>
                  </a:lnTo>
                  <a:close/>
                </a:path>
              </a:pathLst>
            </a:custGeom>
            <a:solidFill>
              <a:srgbClr val="605D5C"/>
            </a:solidFill>
            <a:ln w="9525">
              <a:noFill/>
              <a:round/>
              <a:headEnd/>
              <a:tailEnd/>
            </a:ln>
          </p:spPr>
          <p:txBody>
            <a:bodyPr/>
            <a:lstStyle/>
            <a:p>
              <a:endParaRPr lang="fr-FR" sz="1200"/>
            </a:p>
          </p:txBody>
        </p:sp>
        <p:sp>
          <p:nvSpPr>
            <p:cNvPr id="292" name="Freeform 32"/>
            <p:cNvSpPr>
              <a:spLocks/>
            </p:cNvSpPr>
            <p:nvPr/>
          </p:nvSpPr>
          <p:spPr bwMode="auto">
            <a:xfrm>
              <a:off x="1984708" y="5861913"/>
              <a:ext cx="189341" cy="92067"/>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1"/>
                  </a:lnTo>
                  <a:lnTo>
                    <a:pt x="304" y="4"/>
                  </a:lnTo>
                  <a:lnTo>
                    <a:pt x="307" y="9"/>
                  </a:lnTo>
                  <a:lnTo>
                    <a:pt x="309" y="14"/>
                  </a:lnTo>
                  <a:lnTo>
                    <a:pt x="309" y="140"/>
                  </a:lnTo>
                  <a:lnTo>
                    <a:pt x="307" y="146"/>
                  </a:lnTo>
                  <a:lnTo>
                    <a:pt x="304" y="150"/>
                  </a:lnTo>
                  <a:lnTo>
                    <a:pt x="303" y="152"/>
                  </a:lnTo>
                  <a:lnTo>
                    <a:pt x="300" y="153"/>
                  </a:lnTo>
                  <a:lnTo>
                    <a:pt x="297" y="155"/>
                  </a:lnTo>
                  <a:lnTo>
                    <a:pt x="294" y="155"/>
                  </a:lnTo>
                  <a:lnTo>
                    <a:pt x="15" y="155"/>
                  </a:lnTo>
                  <a:lnTo>
                    <a:pt x="11" y="155"/>
                  </a:lnTo>
                  <a:lnTo>
                    <a:pt x="9" y="153"/>
                  </a:lnTo>
                  <a:lnTo>
                    <a:pt x="6" y="152"/>
                  </a:lnTo>
                  <a:lnTo>
                    <a:pt x="5" y="150"/>
                  </a:lnTo>
                  <a:lnTo>
                    <a:pt x="2" y="148"/>
                  </a:lnTo>
                  <a:lnTo>
                    <a:pt x="1" y="146"/>
                  </a:lnTo>
                  <a:lnTo>
                    <a:pt x="0" y="143"/>
                  </a:lnTo>
                  <a:lnTo>
                    <a:pt x="0" y="140"/>
                  </a:lnTo>
                  <a:lnTo>
                    <a:pt x="0" y="14"/>
                  </a:lnTo>
                  <a:lnTo>
                    <a:pt x="0" y="12"/>
                  </a:lnTo>
                  <a:lnTo>
                    <a:pt x="1" y="9"/>
                  </a:lnTo>
                  <a:lnTo>
                    <a:pt x="2" y="6"/>
                  </a:lnTo>
                  <a:lnTo>
                    <a:pt x="5" y="4"/>
                  </a:lnTo>
                  <a:lnTo>
                    <a:pt x="9" y="1"/>
                  </a:lnTo>
                  <a:lnTo>
                    <a:pt x="15" y="0"/>
                  </a:lnTo>
                </a:path>
              </a:pathLst>
            </a:custGeom>
            <a:noFill/>
            <a:ln w="3175">
              <a:solidFill>
                <a:srgbClr val="1F1A17"/>
              </a:solidFill>
              <a:round/>
              <a:headEnd/>
              <a:tailEnd/>
            </a:ln>
          </p:spPr>
          <p:txBody>
            <a:bodyPr/>
            <a:lstStyle/>
            <a:p>
              <a:endParaRPr lang="fr-FR" sz="1200"/>
            </a:p>
          </p:txBody>
        </p:sp>
        <p:sp>
          <p:nvSpPr>
            <p:cNvPr id="293" name="Rectangle 33"/>
            <p:cNvSpPr>
              <a:spLocks noChangeArrowheads="1"/>
            </p:cNvSpPr>
            <p:nvPr/>
          </p:nvSpPr>
          <p:spPr bwMode="auto">
            <a:xfrm>
              <a:off x="2266113" y="5544021"/>
              <a:ext cx="189341" cy="66010"/>
            </a:xfrm>
            <a:prstGeom prst="rect">
              <a:avLst/>
            </a:prstGeom>
            <a:solidFill>
              <a:srgbClr val="1F1A17"/>
            </a:solidFill>
            <a:ln w="9525">
              <a:noFill/>
              <a:miter lim="800000"/>
              <a:headEnd/>
              <a:tailEnd/>
            </a:ln>
          </p:spPr>
          <p:txBody>
            <a:bodyPr/>
            <a:lstStyle/>
            <a:p>
              <a:endParaRPr lang="fr-FR" sz="1200"/>
            </a:p>
          </p:txBody>
        </p:sp>
        <p:sp>
          <p:nvSpPr>
            <p:cNvPr id="294" name="Rectangle 34"/>
            <p:cNvSpPr>
              <a:spLocks noChangeArrowheads="1"/>
            </p:cNvSpPr>
            <p:nvPr/>
          </p:nvSpPr>
          <p:spPr bwMode="auto">
            <a:xfrm>
              <a:off x="2266113" y="5733366"/>
              <a:ext cx="189341" cy="66010"/>
            </a:xfrm>
            <a:prstGeom prst="rect">
              <a:avLst/>
            </a:prstGeom>
            <a:solidFill>
              <a:srgbClr val="1F1A17"/>
            </a:solidFill>
            <a:ln w="9525">
              <a:noFill/>
              <a:miter lim="800000"/>
              <a:headEnd/>
              <a:tailEnd/>
            </a:ln>
          </p:spPr>
          <p:txBody>
            <a:bodyPr/>
            <a:lstStyle/>
            <a:p>
              <a:endParaRPr lang="fr-FR" sz="1200"/>
            </a:p>
          </p:txBody>
        </p:sp>
        <p:sp>
          <p:nvSpPr>
            <p:cNvPr id="295" name="Rectangle 35"/>
            <p:cNvSpPr>
              <a:spLocks noChangeArrowheads="1"/>
            </p:cNvSpPr>
            <p:nvPr/>
          </p:nvSpPr>
          <p:spPr bwMode="auto">
            <a:xfrm>
              <a:off x="1614713" y="5511015"/>
              <a:ext cx="158" cy="635329"/>
            </a:xfrm>
            <a:prstGeom prst="rect">
              <a:avLst/>
            </a:prstGeom>
            <a:noFill/>
            <a:ln w="9525">
              <a:noFill/>
              <a:miter lim="800000"/>
              <a:headEnd/>
              <a:tailEnd/>
            </a:ln>
          </p:spPr>
          <p:txBody>
            <a:bodyPr wrap="none" lIns="0" tIns="0" rIns="0" bIns="0">
              <a:spAutoFit/>
            </a:bodyPr>
            <a:lstStyle/>
            <a:p>
              <a:endParaRPr lang="fr-CA" sz="2000" b="1" dirty="0"/>
            </a:p>
          </p:txBody>
        </p:sp>
      </p:grpSp>
      <p:cxnSp>
        <p:nvCxnSpPr>
          <p:cNvPr id="297" name="Straight Arrow Connector 296"/>
          <p:cNvCxnSpPr>
            <a:stCxn id="177" idx="2"/>
            <a:endCxn id="208" idx="0"/>
          </p:cNvCxnSpPr>
          <p:nvPr/>
        </p:nvCxnSpPr>
        <p:spPr>
          <a:xfrm rot="5400000">
            <a:off x="2787581" y="-297410"/>
            <a:ext cx="914400" cy="43678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9" name="TextBox 298"/>
          <p:cNvSpPr txBox="1"/>
          <p:nvPr/>
        </p:nvSpPr>
        <p:spPr>
          <a:xfrm rot="20588047">
            <a:off x="1944212" y="1473693"/>
            <a:ext cx="1242007" cy="369332"/>
          </a:xfrm>
          <a:prstGeom prst="rect">
            <a:avLst/>
          </a:prstGeom>
          <a:noFill/>
        </p:spPr>
        <p:txBody>
          <a:bodyPr wrap="none" rtlCol="0">
            <a:spAutoFit/>
          </a:bodyPr>
          <a:lstStyle/>
          <a:p>
            <a:r>
              <a:rPr lang="fr-CA" dirty="0" err="1"/>
              <a:t>Goto</a:t>
            </a:r>
            <a:r>
              <a:rPr lang="fr-CA" dirty="0"/>
              <a:t>(r5,r1)</a:t>
            </a:r>
          </a:p>
        </p:txBody>
      </p:sp>
      <p:cxnSp>
        <p:nvCxnSpPr>
          <p:cNvPr id="301" name="Straight Arrow Connector 300"/>
          <p:cNvCxnSpPr>
            <a:stCxn id="177" idx="2"/>
            <a:endCxn id="238" idx="0"/>
          </p:cNvCxnSpPr>
          <p:nvPr/>
        </p:nvCxnSpPr>
        <p:spPr>
          <a:xfrm rot="5400000">
            <a:off x="3799634" y="714643"/>
            <a:ext cx="914400" cy="23437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4" name="TextBox 303"/>
          <p:cNvSpPr txBox="1"/>
          <p:nvPr/>
        </p:nvSpPr>
        <p:spPr>
          <a:xfrm rot="19312990">
            <a:off x="3009532" y="1651247"/>
            <a:ext cx="1242007" cy="369332"/>
          </a:xfrm>
          <a:prstGeom prst="rect">
            <a:avLst/>
          </a:prstGeom>
          <a:noFill/>
        </p:spPr>
        <p:txBody>
          <a:bodyPr wrap="none" rtlCol="0">
            <a:spAutoFit/>
          </a:bodyPr>
          <a:lstStyle/>
          <a:p>
            <a:r>
              <a:rPr lang="fr-CA" dirty="0" err="1"/>
              <a:t>Goto</a:t>
            </a:r>
            <a:r>
              <a:rPr lang="fr-CA" dirty="0"/>
              <a:t>(r5,r2)</a:t>
            </a:r>
          </a:p>
        </p:txBody>
      </p:sp>
      <p:cxnSp>
        <p:nvCxnSpPr>
          <p:cNvPr id="305" name="Straight Arrow Connector 304"/>
          <p:cNvCxnSpPr>
            <a:stCxn id="177" idx="2"/>
            <a:endCxn id="267" idx="0"/>
          </p:cNvCxnSpPr>
          <p:nvPr/>
        </p:nvCxnSpPr>
        <p:spPr>
          <a:xfrm rot="5400000">
            <a:off x="4802805" y="1717814"/>
            <a:ext cx="914400" cy="3373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0" name="Rounded Rectangle 309"/>
          <p:cNvSpPr/>
          <p:nvPr/>
        </p:nvSpPr>
        <p:spPr>
          <a:xfrm>
            <a:off x="6249848" y="2343705"/>
            <a:ext cx="1890944" cy="126950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CA"/>
          </a:p>
        </p:txBody>
      </p:sp>
      <p:sp>
        <p:nvSpPr>
          <p:cNvPr id="311" name="Rectangle 310"/>
          <p:cNvSpPr/>
          <p:nvPr/>
        </p:nvSpPr>
        <p:spPr>
          <a:xfrm>
            <a:off x="6391892" y="2456820"/>
            <a:ext cx="1674362" cy="1014349"/>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cxnSp>
        <p:nvCxnSpPr>
          <p:cNvPr id="312" name="Straight Connector 311"/>
          <p:cNvCxnSpPr/>
          <p:nvPr/>
        </p:nvCxnSpPr>
        <p:spPr>
          <a:xfrm rot="5400000">
            <a:off x="6825929" y="2839506"/>
            <a:ext cx="765372"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3" name="Straight Connector 312"/>
          <p:cNvCxnSpPr/>
          <p:nvPr/>
        </p:nvCxnSpPr>
        <p:spPr>
          <a:xfrm>
            <a:off x="6391893" y="2942736"/>
            <a:ext cx="14680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p:nvCxnSpPr>
        <p:spPr>
          <a:xfrm>
            <a:off x="7887709" y="2942736"/>
            <a:ext cx="178546"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5" name="Group 314"/>
          <p:cNvGrpSpPr/>
          <p:nvPr/>
        </p:nvGrpSpPr>
        <p:grpSpPr>
          <a:xfrm>
            <a:off x="6728151" y="2459622"/>
            <a:ext cx="178546" cy="485915"/>
            <a:chOff x="1855437" y="2281561"/>
            <a:chExt cx="399495" cy="1038688"/>
          </a:xfrm>
        </p:grpSpPr>
        <p:cxnSp>
          <p:nvCxnSpPr>
            <p:cNvPr id="316" name="Straight Connector 315"/>
            <p:cNvCxnSpPr/>
            <p:nvPr/>
          </p:nvCxnSpPr>
          <p:spPr>
            <a:xfrm>
              <a:off x="1855437" y="3320249"/>
              <a:ext cx="3994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7" name="Straight Connector 316"/>
            <p:cNvCxnSpPr/>
            <p:nvPr/>
          </p:nvCxnSpPr>
          <p:spPr>
            <a:xfrm rot="5400000">
              <a:off x="1553592" y="2796466"/>
              <a:ext cx="102981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318" name="Straight Connector 317"/>
          <p:cNvCxnSpPr/>
          <p:nvPr/>
        </p:nvCxnSpPr>
        <p:spPr>
          <a:xfrm>
            <a:off x="7139801" y="2942736"/>
            <a:ext cx="14680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6" name="Group 318"/>
          <p:cNvGrpSpPr/>
          <p:nvPr/>
        </p:nvGrpSpPr>
        <p:grpSpPr>
          <a:xfrm>
            <a:off x="7519215" y="2456820"/>
            <a:ext cx="178546" cy="485915"/>
            <a:chOff x="3471177" y="2281561"/>
            <a:chExt cx="399495" cy="1038688"/>
          </a:xfrm>
        </p:grpSpPr>
        <p:cxnSp>
          <p:nvCxnSpPr>
            <p:cNvPr id="320" name="Straight Connector 319"/>
            <p:cNvCxnSpPr/>
            <p:nvPr/>
          </p:nvCxnSpPr>
          <p:spPr>
            <a:xfrm>
              <a:off x="3471177" y="3320249"/>
              <a:ext cx="3994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1" name="Straight Connector 320"/>
            <p:cNvCxnSpPr/>
            <p:nvPr/>
          </p:nvCxnSpPr>
          <p:spPr>
            <a:xfrm rot="5400000">
              <a:off x="3142695" y="2796466"/>
              <a:ext cx="102981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22" name="Oval 321"/>
          <p:cNvSpPr/>
          <p:nvPr/>
        </p:nvSpPr>
        <p:spPr>
          <a:xfrm>
            <a:off x="7625075" y="2459259"/>
            <a:ext cx="221713" cy="221713"/>
          </a:xfrm>
          <a:prstGeom prst="ellipse">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323" name="Oval 322"/>
          <p:cNvSpPr/>
          <p:nvPr/>
        </p:nvSpPr>
        <p:spPr>
          <a:xfrm>
            <a:off x="7193619" y="2467175"/>
            <a:ext cx="221713" cy="221713"/>
          </a:xfrm>
          <a:prstGeom prst="ellipse">
            <a:avLst/>
          </a:prstGeom>
          <a:solidFill>
            <a:srgbClr val="92D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324" name="Oval 323"/>
          <p:cNvSpPr/>
          <p:nvPr/>
        </p:nvSpPr>
        <p:spPr>
          <a:xfrm>
            <a:off x="6409875" y="2471134"/>
            <a:ext cx="221713" cy="221713"/>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nvGrpSpPr>
          <p:cNvPr id="17" name="Group 324"/>
          <p:cNvGrpSpPr/>
          <p:nvPr/>
        </p:nvGrpSpPr>
        <p:grpSpPr>
          <a:xfrm rot="16200000">
            <a:off x="7679156" y="2707306"/>
            <a:ext cx="272719" cy="257838"/>
            <a:chOff x="1513962" y="5391154"/>
            <a:chExt cx="941492" cy="755190"/>
          </a:xfrm>
        </p:grpSpPr>
        <p:sp>
          <p:nvSpPr>
            <p:cNvPr id="326" name="Freeform 23"/>
            <p:cNvSpPr>
              <a:spLocks/>
            </p:cNvSpPr>
            <p:nvPr/>
          </p:nvSpPr>
          <p:spPr bwMode="auto">
            <a:xfrm>
              <a:off x="1513962" y="5484959"/>
              <a:ext cx="752152" cy="376954"/>
            </a:xfrm>
            <a:custGeom>
              <a:avLst/>
              <a:gdLst>
                <a:gd name="T0" fmla="*/ 18 w 1237"/>
                <a:gd name="T1" fmla="*/ 0 h 619"/>
                <a:gd name="T2" fmla="*/ 18 w 1237"/>
                <a:gd name="T3" fmla="*/ 0 h 619"/>
                <a:gd name="T4" fmla="*/ 18 w 1237"/>
                <a:gd name="T5" fmla="*/ 0 h 619"/>
                <a:gd name="T6" fmla="*/ 18 w 1237"/>
                <a:gd name="T7" fmla="*/ 0 h 619"/>
                <a:gd name="T8" fmla="*/ 18 w 1237"/>
                <a:gd name="T9" fmla="*/ 0 h 619"/>
                <a:gd name="T10" fmla="*/ 19 w 1237"/>
                <a:gd name="T11" fmla="*/ 0 h 619"/>
                <a:gd name="T12" fmla="*/ 19 w 1237"/>
                <a:gd name="T13" fmla="*/ 1 h 619"/>
                <a:gd name="T14" fmla="*/ 19 w 1237"/>
                <a:gd name="T15" fmla="*/ 1 h 619"/>
                <a:gd name="T16" fmla="*/ 19 w 1237"/>
                <a:gd name="T17" fmla="*/ 1 h 619"/>
                <a:gd name="T18" fmla="*/ 19 w 1237"/>
                <a:gd name="T19" fmla="*/ 8 h 619"/>
                <a:gd name="T20" fmla="*/ 19 w 1237"/>
                <a:gd name="T21" fmla="*/ 9 h 619"/>
                <a:gd name="T22" fmla="*/ 19 w 1237"/>
                <a:gd name="T23" fmla="*/ 9 h 619"/>
                <a:gd name="T24" fmla="*/ 18 w 1237"/>
                <a:gd name="T25" fmla="*/ 9 h 619"/>
                <a:gd name="T26" fmla="*/ 18 w 1237"/>
                <a:gd name="T27" fmla="*/ 9 h 619"/>
                <a:gd name="T28" fmla="*/ 18 w 1237"/>
                <a:gd name="T29" fmla="*/ 9 h 619"/>
                <a:gd name="T30" fmla="*/ 18 w 1237"/>
                <a:gd name="T31" fmla="*/ 9 h 619"/>
                <a:gd name="T32" fmla="*/ 18 w 1237"/>
                <a:gd name="T33" fmla="*/ 9 h 619"/>
                <a:gd name="T34" fmla="*/ 1 w 1237"/>
                <a:gd name="T35" fmla="*/ 9 h 619"/>
                <a:gd name="T36" fmla="*/ 1 w 1237"/>
                <a:gd name="T37" fmla="*/ 9 h 619"/>
                <a:gd name="T38" fmla="*/ 1 w 1237"/>
                <a:gd name="T39" fmla="*/ 9 h 619"/>
                <a:gd name="T40" fmla="*/ 0 w 1237"/>
                <a:gd name="T41" fmla="*/ 9 h 619"/>
                <a:gd name="T42" fmla="*/ 0 w 1237"/>
                <a:gd name="T43" fmla="*/ 9 h 619"/>
                <a:gd name="T44" fmla="*/ 0 w 1237"/>
                <a:gd name="T45" fmla="*/ 9 h 619"/>
                <a:gd name="T46" fmla="*/ 0 w 1237"/>
                <a:gd name="T47" fmla="*/ 9 h 619"/>
                <a:gd name="T48" fmla="*/ 0 w 1237"/>
                <a:gd name="T49" fmla="*/ 8 h 619"/>
                <a:gd name="T50" fmla="*/ 0 w 1237"/>
                <a:gd name="T51" fmla="*/ 8 h 619"/>
                <a:gd name="T52" fmla="*/ 0 w 1237"/>
                <a:gd name="T53" fmla="*/ 1 h 619"/>
                <a:gd name="T54" fmla="*/ 0 w 1237"/>
                <a:gd name="T55" fmla="*/ 1 h 619"/>
                <a:gd name="T56" fmla="*/ 0 w 1237"/>
                <a:gd name="T57" fmla="*/ 1 h 619"/>
                <a:gd name="T58" fmla="*/ 0 w 1237"/>
                <a:gd name="T59" fmla="*/ 0 h 619"/>
                <a:gd name="T60" fmla="*/ 0 w 1237"/>
                <a:gd name="T61" fmla="*/ 0 h 619"/>
                <a:gd name="T62" fmla="*/ 1 w 1237"/>
                <a:gd name="T63" fmla="*/ 0 h 619"/>
                <a:gd name="T64" fmla="*/ 1 w 1237"/>
                <a:gd name="T65" fmla="*/ 0 h 619"/>
                <a:gd name="T66" fmla="*/ 1 w 1237"/>
                <a:gd name="T67" fmla="*/ 0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7"/>
                <a:gd name="T103" fmla="*/ 0 h 619"/>
                <a:gd name="T104" fmla="*/ 1237 w 1237"/>
                <a:gd name="T105" fmla="*/ 619 h 6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7" h="619">
                  <a:moveTo>
                    <a:pt x="79" y="0"/>
                  </a:moveTo>
                  <a:lnTo>
                    <a:pt x="1160" y="0"/>
                  </a:lnTo>
                  <a:lnTo>
                    <a:pt x="1168" y="0"/>
                  </a:lnTo>
                  <a:lnTo>
                    <a:pt x="1176" y="1"/>
                  </a:lnTo>
                  <a:lnTo>
                    <a:pt x="1182" y="4"/>
                  </a:lnTo>
                  <a:lnTo>
                    <a:pt x="1190" y="6"/>
                  </a:lnTo>
                  <a:lnTo>
                    <a:pt x="1197" y="8"/>
                  </a:lnTo>
                  <a:lnTo>
                    <a:pt x="1204" y="12"/>
                  </a:lnTo>
                  <a:lnTo>
                    <a:pt x="1209" y="16"/>
                  </a:lnTo>
                  <a:lnTo>
                    <a:pt x="1215" y="20"/>
                  </a:lnTo>
                  <a:lnTo>
                    <a:pt x="1219" y="25"/>
                  </a:lnTo>
                  <a:lnTo>
                    <a:pt x="1224" y="31"/>
                  </a:lnTo>
                  <a:lnTo>
                    <a:pt x="1228" y="36"/>
                  </a:lnTo>
                  <a:lnTo>
                    <a:pt x="1232" y="42"/>
                  </a:lnTo>
                  <a:lnTo>
                    <a:pt x="1234" y="49"/>
                  </a:lnTo>
                  <a:lnTo>
                    <a:pt x="1236" y="54"/>
                  </a:lnTo>
                  <a:lnTo>
                    <a:pt x="1237" y="61"/>
                  </a:lnTo>
                  <a:lnTo>
                    <a:pt x="1237" y="69"/>
                  </a:lnTo>
                  <a:lnTo>
                    <a:pt x="1237" y="551"/>
                  </a:lnTo>
                  <a:lnTo>
                    <a:pt x="1237" y="558"/>
                  </a:lnTo>
                  <a:lnTo>
                    <a:pt x="1236" y="565"/>
                  </a:lnTo>
                  <a:lnTo>
                    <a:pt x="1234" y="572"/>
                  </a:lnTo>
                  <a:lnTo>
                    <a:pt x="1232" y="577"/>
                  </a:lnTo>
                  <a:lnTo>
                    <a:pt x="1228" y="583"/>
                  </a:lnTo>
                  <a:lnTo>
                    <a:pt x="1224" y="588"/>
                  </a:lnTo>
                  <a:lnTo>
                    <a:pt x="1219" y="594"/>
                  </a:lnTo>
                  <a:lnTo>
                    <a:pt x="1215" y="599"/>
                  </a:lnTo>
                  <a:lnTo>
                    <a:pt x="1209" y="603"/>
                  </a:lnTo>
                  <a:lnTo>
                    <a:pt x="1204" y="608"/>
                  </a:lnTo>
                  <a:lnTo>
                    <a:pt x="1197" y="611"/>
                  </a:lnTo>
                  <a:lnTo>
                    <a:pt x="1190" y="613"/>
                  </a:lnTo>
                  <a:lnTo>
                    <a:pt x="1182" y="616"/>
                  </a:lnTo>
                  <a:lnTo>
                    <a:pt x="1176" y="618"/>
                  </a:lnTo>
                  <a:lnTo>
                    <a:pt x="1168" y="619"/>
                  </a:lnTo>
                  <a:lnTo>
                    <a:pt x="1160" y="619"/>
                  </a:lnTo>
                  <a:lnTo>
                    <a:pt x="79" y="619"/>
                  </a:lnTo>
                  <a:lnTo>
                    <a:pt x="71" y="619"/>
                  </a:lnTo>
                  <a:lnTo>
                    <a:pt x="63" y="618"/>
                  </a:lnTo>
                  <a:lnTo>
                    <a:pt x="55" y="616"/>
                  </a:lnTo>
                  <a:lnTo>
                    <a:pt x="48" y="613"/>
                  </a:lnTo>
                  <a:lnTo>
                    <a:pt x="42" y="611"/>
                  </a:lnTo>
                  <a:lnTo>
                    <a:pt x="35" y="608"/>
                  </a:lnTo>
                  <a:lnTo>
                    <a:pt x="29" y="603"/>
                  </a:lnTo>
                  <a:lnTo>
                    <a:pt x="24" y="599"/>
                  </a:lnTo>
                  <a:lnTo>
                    <a:pt x="18" y="594"/>
                  </a:lnTo>
                  <a:lnTo>
                    <a:pt x="14" y="588"/>
                  </a:lnTo>
                  <a:lnTo>
                    <a:pt x="10" y="583"/>
                  </a:lnTo>
                  <a:lnTo>
                    <a:pt x="7" y="577"/>
                  </a:lnTo>
                  <a:lnTo>
                    <a:pt x="5" y="572"/>
                  </a:lnTo>
                  <a:lnTo>
                    <a:pt x="2" y="565"/>
                  </a:lnTo>
                  <a:lnTo>
                    <a:pt x="1" y="558"/>
                  </a:lnTo>
                  <a:lnTo>
                    <a:pt x="0" y="551"/>
                  </a:lnTo>
                  <a:lnTo>
                    <a:pt x="0" y="69"/>
                  </a:lnTo>
                  <a:lnTo>
                    <a:pt x="1" y="61"/>
                  </a:lnTo>
                  <a:lnTo>
                    <a:pt x="2" y="54"/>
                  </a:lnTo>
                  <a:lnTo>
                    <a:pt x="5" y="49"/>
                  </a:lnTo>
                  <a:lnTo>
                    <a:pt x="7" y="42"/>
                  </a:lnTo>
                  <a:lnTo>
                    <a:pt x="10" y="36"/>
                  </a:lnTo>
                  <a:lnTo>
                    <a:pt x="14" y="31"/>
                  </a:lnTo>
                  <a:lnTo>
                    <a:pt x="18" y="25"/>
                  </a:lnTo>
                  <a:lnTo>
                    <a:pt x="24" y="20"/>
                  </a:lnTo>
                  <a:lnTo>
                    <a:pt x="29" y="16"/>
                  </a:lnTo>
                  <a:lnTo>
                    <a:pt x="35" y="12"/>
                  </a:lnTo>
                  <a:lnTo>
                    <a:pt x="42" y="8"/>
                  </a:lnTo>
                  <a:lnTo>
                    <a:pt x="48" y="6"/>
                  </a:lnTo>
                  <a:lnTo>
                    <a:pt x="55" y="4"/>
                  </a:lnTo>
                  <a:lnTo>
                    <a:pt x="63" y="1"/>
                  </a:lnTo>
                  <a:lnTo>
                    <a:pt x="71" y="0"/>
                  </a:lnTo>
                  <a:lnTo>
                    <a:pt x="79" y="0"/>
                  </a:lnTo>
                  <a:close/>
                </a:path>
              </a:pathLst>
            </a:custGeom>
            <a:solidFill>
              <a:srgbClr val="C2C1C1"/>
            </a:solidFill>
            <a:ln w="9525">
              <a:noFill/>
              <a:round/>
              <a:headEnd/>
              <a:tailEnd/>
            </a:ln>
          </p:spPr>
          <p:txBody>
            <a:bodyPr/>
            <a:lstStyle/>
            <a:p>
              <a:endParaRPr lang="fr-FR" sz="1200"/>
            </a:p>
          </p:txBody>
        </p:sp>
        <p:sp>
          <p:nvSpPr>
            <p:cNvPr id="327" name="Freeform 24"/>
            <p:cNvSpPr>
              <a:spLocks/>
            </p:cNvSpPr>
            <p:nvPr/>
          </p:nvSpPr>
          <p:spPr bwMode="auto">
            <a:xfrm>
              <a:off x="1513962" y="5484959"/>
              <a:ext cx="752152" cy="376954"/>
            </a:xfrm>
            <a:custGeom>
              <a:avLst/>
              <a:gdLst>
                <a:gd name="T0" fmla="*/ 18 w 1237"/>
                <a:gd name="T1" fmla="*/ 0 h 619"/>
                <a:gd name="T2" fmla="*/ 18 w 1237"/>
                <a:gd name="T3" fmla="*/ 0 h 619"/>
                <a:gd name="T4" fmla="*/ 18 w 1237"/>
                <a:gd name="T5" fmla="*/ 0 h 619"/>
                <a:gd name="T6" fmla="*/ 18 w 1237"/>
                <a:gd name="T7" fmla="*/ 0 h 619"/>
                <a:gd name="T8" fmla="*/ 18 w 1237"/>
                <a:gd name="T9" fmla="*/ 0 h 619"/>
                <a:gd name="T10" fmla="*/ 19 w 1237"/>
                <a:gd name="T11" fmla="*/ 0 h 619"/>
                <a:gd name="T12" fmla="*/ 19 w 1237"/>
                <a:gd name="T13" fmla="*/ 1 h 619"/>
                <a:gd name="T14" fmla="*/ 19 w 1237"/>
                <a:gd name="T15" fmla="*/ 1 h 619"/>
                <a:gd name="T16" fmla="*/ 19 w 1237"/>
                <a:gd name="T17" fmla="*/ 1 h 619"/>
                <a:gd name="T18" fmla="*/ 19 w 1237"/>
                <a:gd name="T19" fmla="*/ 8 h 619"/>
                <a:gd name="T20" fmla="*/ 19 w 1237"/>
                <a:gd name="T21" fmla="*/ 9 h 619"/>
                <a:gd name="T22" fmla="*/ 19 w 1237"/>
                <a:gd name="T23" fmla="*/ 9 h 619"/>
                <a:gd name="T24" fmla="*/ 18 w 1237"/>
                <a:gd name="T25" fmla="*/ 9 h 619"/>
                <a:gd name="T26" fmla="*/ 18 w 1237"/>
                <a:gd name="T27" fmla="*/ 9 h 619"/>
                <a:gd name="T28" fmla="*/ 18 w 1237"/>
                <a:gd name="T29" fmla="*/ 9 h 619"/>
                <a:gd name="T30" fmla="*/ 18 w 1237"/>
                <a:gd name="T31" fmla="*/ 9 h 619"/>
                <a:gd name="T32" fmla="*/ 18 w 1237"/>
                <a:gd name="T33" fmla="*/ 9 h 619"/>
                <a:gd name="T34" fmla="*/ 1 w 1237"/>
                <a:gd name="T35" fmla="*/ 9 h 619"/>
                <a:gd name="T36" fmla="*/ 1 w 1237"/>
                <a:gd name="T37" fmla="*/ 9 h 619"/>
                <a:gd name="T38" fmla="*/ 1 w 1237"/>
                <a:gd name="T39" fmla="*/ 9 h 619"/>
                <a:gd name="T40" fmla="*/ 0 w 1237"/>
                <a:gd name="T41" fmla="*/ 9 h 619"/>
                <a:gd name="T42" fmla="*/ 0 w 1237"/>
                <a:gd name="T43" fmla="*/ 9 h 619"/>
                <a:gd name="T44" fmla="*/ 0 w 1237"/>
                <a:gd name="T45" fmla="*/ 9 h 619"/>
                <a:gd name="T46" fmla="*/ 0 w 1237"/>
                <a:gd name="T47" fmla="*/ 9 h 619"/>
                <a:gd name="T48" fmla="*/ 0 w 1237"/>
                <a:gd name="T49" fmla="*/ 8 h 619"/>
                <a:gd name="T50" fmla="*/ 0 w 1237"/>
                <a:gd name="T51" fmla="*/ 8 h 619"/>
                <a:gd name="T52" fmla="*/ 0 w 1237"/>
                <a:gd name="T53" fmla="*/ 1 h 619"/>
                <a:gd name="T54" fmla="*/ 0 w 1237"/>
                <a:gd name="T55" fmla="*/ 1 h 619"/>
                <a:gd name="T56" fmla="*/ 0 w 1237"/>
                <a:gd name="T57" fmla="*/ 1 h 619"/>
                <a:gd name="T58" fmla="*/ 0 w 1237"/>
                <a:gd name="T59" fmla="*/ 0 h 619"/>
                <a:gd name="T60" fmla="*/ 0 w 1237"/>
                <a:gd name="T61" fmla="*/ 0 h 619"/>
                <a:gd name="T62" fmla="*/ 1 w 1237"/>
                <a:gd name="T63" fmla="*/ 0 h 619"/>
                <a:gd name="T64" fmla="*/ 1 w 1237"/>
                <a:gd name="T65" fmla="*/ 0 h 619"/>
                <a:gd name="T66" fmla="*/ 1 w 1237"/>
                <a:gd name="T67" fmla="*/ 0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7"/>
                <a:gd name="T103" fmla="*/ 0 h 619"/>
                <a:gd name="T104" fmla="*/ 1237 w 1237"/>
                <a:gd name="T105" fmla="*/ 619 h 6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7" h="619">
                  <a:moveTo>
                    <a:pt x="79" y="0"/>
                  </a:moveTo>
                  <a:lnTo>
                    <a:pt x="1160" y="0"/>
                  </a:lnTo>
                  <a:lnTo>
                    <a:pt x="1168" y="0"/>
                  </a:lnTo>
                  <a:lnTo>
                    <a:pt x="1176" y="1"/>
                  </a:lnTo>
                  <a:lnTo>
                    <a:pt x="1182" y="4"/>
                  </a:lnTo>
                  <a:lnTo>
                    <a:pt x="1190" y="6"/>
                  </a:lnTo>
                  <a:lnTo>
                    <a:pt x="1197" y="8"/>
                  </a:lnTo>
                  <a:lnTo>
                    <a:pt x="1204" y="12"/>
                  </a:lnTo>
                  <a:lnTo>
                    <a:pt x="1209" y="16"/>
                  </a:lnTo>
                  <a:lnTo>
                    <a:pt x="1215" y="20"/>
                  </a:lnTo>
                  <a:lnTo>
                    <a:pt x="1219" y="25"/>
                  </a:lnTo>
                  <a:lnTo>
                    <a:pt x="1224" y="31"/>
                  </a:lnTo>
                  <a:lnTo>
                    <a:pt x="1228" y="36"/>
                  </a:lnTo>
                  <a:lnTo>
                    <a:pt x="1232" y="42"/>
                  </a:lnTo>
                  <a:lnTo>
                    <a:pt x="1234" y="49"/>
                  </a:lnTo>
                  <a:lnTo>
                    <a:pt x="1236" y="54"/>
                  </a:lnTo>
                  <a:lnTo>
                    <a:pt x="1237" y="61"/>
                  </a:lnTo>
                  <a:lnTo>
                    <a:pt x="1237" y="69"/>
                  </a:lnTo>
                  <a:lnTo>
                    <a:pt x="1237" y="551"/>
                  </a:lnTo>
                  <a:lnTo>
                    <a:pt x="1237" y="558"/>
                  </a:lnTo>
                  <a:lnTo>
                    <a:pt x="1236" y="565"/>
                  </a:lnTo>
                  <a:lnTo>
                    <a:pt x="1234" y="572"/>
                  </a:lnTo>
                  <a:lnTo>
                    <a:pt x="1232" y="577"/>
                  </a:lnTo>
                  <a:lnTo>
                    <a:pt x="1228" y="583"/>
                  </a:lnTo>
                  <a:lnTo>
                    <a:pt x="1224" y="588"/>
                  </a:lnTo>
                  <a:lnTo>
                    <a:pt x="1219" y="594"/>
                  </a:lnTo>
                  <a:lnTo>
                    <a:pt x="1215" y="599"/>
                  </a:lnTo>
                  <a:lnTo>
                    <a:pt x="1209" y="603"/>
                  </a:lnTo>
                  <a:lnTo>
                    <a:pt x="1204" y="608"/>
                  </a:lnTo>
                  <a:lnTo>
                    <a:pt x="1197" y="611"/>
                  </a:lnTo>
                  <a:lnTo>
                    <a:pt x="1190" y="613"/>
                  </a:lnTo>
                  <a:lnTo>
                    <a:pt x="1182" y="616"/>
                  </a:lnTo>
                  <a:lnTo>
                    <a:pt x="1176" y="618"/>
                  </a:lnTo>
                  <a:lnTo>
                    <a:pt x="1168" y="619"/>
                  </a:lnTo>
                  <a:lnTo>
                    <a:pt x="1160" y="619"/>
                  </a:lnTo>
                  <a:lnTo>
                    <a:pt x="79" y="619"/>
                  </a:lnTo>
                  <a:lnTo>
                    <a:pt x="71" y="619"/>
                  </a:lnTo>
                  <a:lnTo>
                    <a:pt x="63" y="618"/>
                  </a:lnTo>
                  <a:lnTo>
                    <a:pt x="55" y="616"/>
                  </a:lnTo>
                  <a:lnTo>
                    <a:pt x="48" y="613"/>
                  </a:lnTo>
                  <a:lnTo>
                    <a:pt x="42" y="611"/>
                  </a:lnTo>
                  <a:lnTo>
                    <a:pt x="35" y="608"/>
                  </a:lnTo>
                  <a:lnTo>
                    <a:pt x="29" y="603"/>
                  </a:lnTo>
                  <a:lnTo>
                    <a:pt x="24" y="599"/>
                  </a:lnTo>
                  <a:lnTo>
                    <a:pt x="18" y="594"/>
                  </a:lnTo>
                  <a:lnTo>
                    <a:pt x="14" y="588"/>
                  </a:lnTo>
                  <a:lnTo>
                    <a:pt x="10" y="583"/>
                  </a:lnTo>
                  <a:lnTo>
                    <a:pt x="7" y="577"/>
                  </a:lnTo>
                  <a:lnTo>
                    <a:pt x="5" y="572"/>
                  </a:lnTo>
                  <a:lnTo>
                    <a:pt x="2" y="565"/>
                  </a:lnTo>
                  <a:lnTo>
                    <a:pt x="1" y="558"/>
                  </a:lnTo>
                  <a:lnTo>
                    <a:pt x="0" y="551"/>
                  </a:lnTo>
                  <a:lnTo>
                    <a:pt x="0" y="69"/>
                  </a:lnTo>
                  <a:lnTo>
                    <a:pt x="1" y="61"/>
                  </a:lnTo>
                  <a:lnTo>
                    <a:pt x="2" y="54"/>
                  </a:lnTo>
                  <a:lnTo>
                    <a:pt x="5" y="49"/>
                  </a:lnTo>
                  <a:lnTo>
                    <a:pt x="7" y="42"/>
                  </a:lnTo>
                  <a:lnTo>
                    <a:pt x="10" y="36"/>
                  </a:lnTo>
                  <a:lnTo>
                    <a:pt x="14" y="31"/>
                  </a:lnTo>
                  <a:lnTo>
                    <a:pt x="18" y="25"/>
                  </a:lnTo>
                  <a:lnTo>
                    <a:pt x="24" y="20"/>
                  </a:lnTo>
                  <a:lnTo>
                    <a:pt x="29" y="16"/>
                  </a:lnTo>
                  <a:lnTo>
                    <a:pt x="35" y="12"/>
                  </a:lnTo>
                  <a:lnTo>
                    <a:pt x="42" y="8"/>
                  </a:lnTo>
                  <a:lnTo>
                    <a:pt x="48" y="6"/>
                  </a:lnTo>
                  <a:lnTo>
                    <a:pt x="55" y="4"/>
                  </a:lnTo>
                  <a:lnTo>
                    <a:pt x="63" y="1"/>
                  </a:lnTo>
                  <a:lnTo>
                    <a:pt x="71" y="0"/>
                  </a:lnTo>
                  <a:lnTo>
                    <a:pt x="79" y="0"/>
                  </a:lnTo>
                </a:path>
              </a:pathLst>
            </a:custGeom>
            <a:noFill/>
            <a:ln w="3175">
              <a:solidFill>
                <a:srgbClr val="1F1A17"/>
              </a:solidFill>
              <a:round/>
              <a:headEnd/>
              <a:tailEnd/>
            </a:ln>
          </p:spPr>
          <p:txBody>
            <a:bodyPr/>
            <a:lstStyle/>
            <a:p>
              <a:endParaRPr lang="fr-FR" sz="1200"/>
            </a:p>
          </p:txBody>
        </p:sp>
        <p:sp>
          <p:nvSpPr>
            <p:cNvPr id="328" name="Freeform 25"/>
            <p:cNvSpPr>
              <a:spLocks/>
            </p:cNvSpPr>
            <p:nvPr/>
          </p:nvSpPr>
          <p:spPr bwMode="auto">
            <a:xfrm>
              <a:off x="1607764" y="5391154"/>
              <a:ext cx="191078" cy="93804"/>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2"/>
                  </a:lnTo>
                  <a:lnTo>
                    <a:pt x="305" y="5"/>
                  </a:lnTo>
                  <a:lnTo>
                    <a:pt x="308" y="9"/>
                  </a:lnTo>
                  <a:lnTo>
                    <a:pt x="310" y="15"/>
                  </a:lnTo>
                  <a:lnTo>
                    <a:pt x="310" y="141"/>
                  </a:lnTo>
                  <a:lnTo>
                    <a:pt x="308" y="146"/>
                  </a:lnTo>
                  <a:lnTo>
                    <a:pt x="305" y="151"/>
                  </a:lnTo>
                  <a:lnTo>
                    <a:pt x="303" y="153"/>
                  </a:lnTo>
                  <a:lnTo>
                    <a:pt x="301" y="154"/>
                  </a:lnTo>
                  <a:lnTo>
                    <a:pt x="298" y="155"/>
                  </a:lnTo>
                  <a:lnTo>
                    <a:pt x="295" y="155"/>
                  </a:lnTo>
                  <a:lnTo>
                    <a:pt x="15" y="155"/>
                  </a:lnTo>
                  <a:lnTo>
                    <a:pt x="12" y="155"/>
                  </a:lnTo>
                  <a:lnTo>
                    <a:pt x="9" y="154"/>
                  </a:lnTo>
                  <a:lnTo>
                    <a:pt x="7" y="153"/>
                  </a:lnTo>
                  <a:lnTo>
                    <a:pt x="4" y="151"/>
                  </a:lnTo>
                  <a:lnTo>
                    <a:pt x="3" y="149"/>
                  </a:lnTo>
                  <a:lnTo>
                    <a:pt x="1" y="146"/>
                  </a:lnTo>
                  <a:lnTo>
                    <a:pt x="1" y="143"/>
                  </a:lnTo>
                  <a:lnTo>
                    <a:pt x="0" y="141"/>
                  </a:lnTo>
                  <a:lnTo>
                    <a:pt x="0" y="15"/>
                  </a:lnTo>
                  <a:lnTo>
                    <a:pt x="1" y="13"/>
                  </a:lnTo>
                  <a:lnTo>
                    <a:pt x="1" y="9"/>
                  </a:lnTo>
                  <a:lnTo>
                    <a:pt x="3" y="7"/>
                  </a:lnTo>
                  <a:lnTo>
                    <a:pt x="4" y="5"/>
                  </a:lnTo>
                  <a:lnTo>
                    <a:pt x="9" y="2"/>
                  </a:lnTo>
                  <a:lnTo>
                    <a:pt x="15" y="0"/>
                  </a:lnTo>
                  <a:close/>
                </a:path>
              </a:pathLst>
            </a:custGeom>
            <a:solidFill>
              <a:srgbClr val="605D5C"/>
            </a:solidFill>
            <a:ln w="9525">
              <a:noFill/>
              <a:round/>
              <a:headEnd/>
              <a:tailEnd/>
            </a:ln>
          </p:spPr>
          <p:txBody>
            <a:bodyPr/>
            <a:lstStyle/>
            <a:p>
              <a:endParaRPr lang="fr-FR" sz="1200"/>
            </a:p>
          </p:txBody>
        </p:sp>
        <p:sp>
          <p:nvSpPr>
            <p:cNvPr id="329" name="Freeform 26"/>
            <p:cNvSpPr>
              <a:spLocks/>
            </p:cNvSpPr>
            <p:nvPr/>
          </p:nvSpPr>
          <p:spPr bwMode="auto">
            <a:xfrm>
              <a:off x="1607764" y="5391154"/>
              <a:ext cx="191078" cy="93804"/>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2"/>
                  </a:lnTo>
                  <a:lnTo>
                    <a:pt x="305" y="5"/>
                  </a:lnTo>
                  <a:lnTo>
                    <a:pt x="308" y="9"/>
                  </a:lnTo>
                  <a:lnTo>
                    <a:pt x="310" y="15"/>
                  </a:lnTo>
                  <a:lnTo>
                    <a:pt x="310" y="141"/>
                  </a:lnTo>
                  <a:lnTo>
                    <a:pt x="308" y="146"/>
                  </a:lnTo>
                  <a:lnTo>
                    <a:pt x="305" y="151"/>
                  </a:lnTo>
                  <a:lnTo>
                    <a:pt x="303" y="153"/>
                  </a:lnTo>
                  <a:lnTo>
                    <a:pt x="301" y="154"/>
                  </a:lnTo>
                  <a:lnTo>
                    <a:pt x="298" y="155"/>
                  </a:lnTo>
                  <a:lnTo>
                    <a:pt x="295" y="155"/>
                  </a:lnTo>
                  <a:lnTo>
                    <a:pt x="15" y="155"/>
                  </a:lnTo>
                  <a:lnTo>
                    <a:pt x="12" y="155"/>
                  </a:lnTo>
                  <a:lnTo>
                    <a:pt x="9" y="154"/>
                  </a:lnTo>
                  <a:lnTo>
                    <a:pt x="7" y="153"/>
                  </a:lnTo>
                  <a:lnTo>
                    <a:pt x="4" y="151"/>
                  </a:lnTo>
                  <a:lnTo>
                    <a:pt x="3" y="149"/>
                  </a:lnTo>
                  <a:lnTo>
                    <a:pt x="1" y="146"/>
                  </a:lnTo>
                  <a:lnTo>
                    <a:pt x="1" y="143"/>
                  </a:lnTo>
                  <a:lnTo>
                    <a:pt x="0" y="141"/>
                  </a:lnTo>
                  <a:lnTo>
                    <a:pt x="0" y="15"/>
                  </a:lnTo>
                  <a:lnTo>
                    <a:pt x="1" y="13"/>
                  </a:lnTo>
                  <a:lnTo>
                    <a:pt x="1" y="9"/>
                  </a:lnTo>
                  <a:lnTo>
                    <a:pt x="3" y="7"/>
                  </a:lnTo>
                  <a:lnTo>
                    <a:pt x="4" y="5"/>
                  </a:lnTo>
                  <a:lnTo>
                    <a:pt x="9" y="2"/>
                  </a:lnTo>
                  <a:lnTo>
                    <a:pt x="15" y="0"/>
                  </a:lnTo>
                </a:path>
              </a:pathLst>
            </a:custGeom>
            <a:noFill/>
            <a:ln w="3175">
              <a:solidFill>
                <a:srgbClr val="1F1A17"/>
              </a:solidFill>
              <a:round/>
              <a:headEnd/>
              <a:tailEnd/>
            </a:ln>
          </p:spPr>
          <p:txBody>
            <a:bodyPr/>
            <a:lstStyle/>
            <a:p>
              <a:endParaRPr lang="fr-FR" sz="1200"/>
            </a:p>
          </p:txBody>
        </p:sp>
        <p:sp>
          <p:nvSpPr>
            <p:cNvPr id="330" name="Freeform 27"/>
            <p:cNvSpPr>
              <a:spLocks/>
            </p:cNvSpPr>
            <p:nvPr/>
          </p:nvSpPr>
          <p:spPr bwMode="auto">
            <a:xfrm>
              <a:off x="1984708" y="5391154"/>
              <a:ext cx="189341" cy="93804"/>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2"/>
                  </a:lnTo>
                  <a:lnTo>
                    <a:pt x="304" y="5"/>
                  </a:lnTo>
                  <a:lnTo>
                    <a:pt x="307" y="9"/>
                  </a:lnTo>
                  <a:lnTo>
                    <a:pt x="309" y="15"/>
                  </a:lnTo>
                  <a:lnTo>
                    <a:pt x="309" y="141"/>
                  </a:lnTo>
                  <a:lnTo>
                    <a:pt x="307" y="146"/>
                  </a:lnTo>
                  <a:lnTo>
                    <a:pt x="304" y="151"/>
                  </a:lnTo>
                  <a:lnTo>
                    <a:pt x="303" y="153"/>
                  </a:lnTo>
                  <a:lnTo>
                    <a:pt x="300" y="154"/>
                  </a:lnTo>
                  <a:lnTo>
                    <a:pt x="297" y="155"/>
                  </a:lnTo>
                  <a:lnTo>
                    <a:pt x="294" y="155"/>
                  </a:lnTo>
                  <a:lnTo>
                    <a:pt x="15" y="155"/>
                  </a:lnTo>
                  <a:lnTo>
                    <a:pt x="11" y="155"/>
                  </a:lnTo>
                  <a:lnTo>
                    <a:pt x="9" y="154"/>
                  </a:lnTo>
                  <a:lnTo>
                    <a:pt x="6" y="153"/>
                  </a:lnTo>
                  <a:lnTo>
                    <a:pt x="5" y="151"/>
                  </a:lnTo>
                  <a:lnTo>
                    <a:pt x="2" y="149"/>
                  </a:lnTo>
                  <a:lnTo>
                    <a:pt x="1" y="146"/>
                  </a:lnTo>
                  <a:lnTo>
                    <a:pt x="0" y="143"/>
                  </a:lnTo>
                  <a:lnTo>
                    <a:pt x="0" y="141"/>
                  </a:lnTo>
                  <a:lnTo>
                    <a:pt x="0" y="15"/>
                  </a:lnTo>
                  <a:lnTo>
                    <a:pt x="0" y="13"/>
                  </a:lnTo>
                  <a:lnTo>
                    <a:pt x="1" y="9"/>
                  </a:lnTo>
                  <a:lnTo>
                    <a:pt x="2" y="7"/>
                  </a:lnTo>
                  <a:lnTo>
                    <a:pt x="5" y="5"/>
                  </a:lnTo>
                  <a:lnTo>
                    <a:pt x="9" y="2"/>
                  </a:lnTo>
                  <a:lnTo>
                    <a:pt x="15" y="0"/>
                  </a:lnTo>
                  <a:close/>
                </a:path>
              </a:pathLst>
            </a:custGeom>
            <a:solidFill>
              <a:srgbClr val="605D5C"/>
            </a:solidFill>
            <a:ln w="9525">
              <a:noFill/>
              <a:round/>
              <a:headEnd/>
              <a:tailEnd/>
            </a:ln>
          </p:spPr>
          <p:txBody>
            <a:bodyPr/>
            <a:lstStyle/>
            <a:p>
              <a:endParaRPr lang="fr-FR" sz="1200"/>
            </a:p>
          </p:txBody>
        </p:sp>
        <p:sp>
          <p:nvSpPr>
            <p:cNvPr id="331" name="Freeform 28"/>
            <p:cNvSpPr>
              <a:spLocks/>
            </p:cNvSpPr>
            <p:nvPr/>
          </p:nvSpPr>
          <p:spPr bwMode="auto">
            <a:xfrm>
              <a:off x="1984708" y="5391154"/>
              <a:ext cx="189341" cy="93804"/>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2"/>
                  </a:lnTo>
                  <a:lnTo>
                    <a:pt x="304" y="5"/>
                  </a:lnTo>
                  <a:lnTo>
                    <a:pt x="307" y="9"/>
                  </a:lnTo>
                  <a:lnTo>
                    <a:pt x="309" y="15"/>
                  </a:lnTo>
                  <a:lnTo>
                    <a:pt x="309" y="141"/>
                  </a:lnTo>
                  <a:lnTo>
                    <a:pt x="307" y="146"/>
                  </a:lnTo>
                  <a:lnTo>
                    <a:pt x="304" y="151"/>
                  </a:lnTo>
                  <a:lnTo>
                    <a:pt x="303" y="153"/>
                  </a:lnTo>
                  <a:lnTo>
                    <a:pt x="300" y="154"/>
                  </a:lnTo>
                  <a:lnTo>
                    <a:pt x="297" y="155"/>
                  </a:lnTo>
                  <a:lnTo>
                    <a:pt x="294" y="155"/>
                  </a:lnTo>
                  <a:lnTo>
                    <a:pt x="15" y="155"/>
                  </a:lnTo>
                  <a:lnTo>
                    <a:pt x="11" y="155"/>
                  </a:lnTo>
                  <a:lnTo>
                    <a:pt x="9" y="154"/>
                  </a:lnTo>
                  <a:lnTo>
                    <a:pt x="6" y="153"/>
                  </a:lnTo>
                  <a:lnTo>
                    <a:pt x="5" y="151"/>
                  </a:lnTo>
                  <a:lnTo>
                    <a:pt x="2" y="149"/>
                  </a:lnTo>
                  <a:lnTo>
                    <a:pt x="1" y="146"/>
                  </a:lnTo>
                  <a:lnTo>
                    <a:pt x="0" y="143"/>
                  </a:lnTo>
                  <a:lnTo>
                    <a:pt x="0" y="141"/>
                  </a:lnTo>
                  <a:lnTo>
                    <a:pt x="0" y="15"/>
                  </a:lnTo>
                  <a:lnTo>
                    <a:pt x="0" y="13"/>
                  </a:lnTo>
                  <a:lnTo>
                    <a:pt x="1" y="9"/>
                  </a:lnTo>
                  <a:lnTo>
                    <a:pt x="2" y="7"/>
                  </a:lnTo>
                  <a:lnTo>
                    <a:pt x="5" y="5"/>
                  </a:lnTo>
                  <a:lnTo>
                    <a:pt x="9" y="2"/>
                  </a:lnTo>
                  <a:lnTo>
                    <a:pt x="15" y="0"/>
                  </a:lnTo>
                </a:path>
              </a:pathLst>
            </a:custGeom>
            <a:noFill/>
            <a:ln w="3175">
              <a:solidFill>
                <a:srgbClr val="1F1A17"/>
              </a:solidFill>
              <a:round/>
              <a:headEnd/>
              <a:tailEnd/>
            </a:ln>
          </p:spPr>
          <p:txBody>
            <a:bodyPr/>
            <a:lstStyle/>
            <a:p>
              <a:endParaRPr lang="fr-FR" sz="1200"/>
            </a:p>
          </p:txBody>
        </p:sp>
        <p:sp>
          <p:nvSpPr>
            <p:cNvPr id="332" name="Freeform 29"/>
            <p:cNvSpPr>
              <a:spLocks/>
            </p:cNvSpPr>
            <p:nvPr/>
          </p:nvSpPr>
          <p:spPr bwMode="auto">
            <a:xfrm>
              <a:off x="1607764" y="5861913"/>
              <a:ext cx="191078" cy="92067"/>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1"/>
                  </a:lnTo>
                  <a:lnTo>
                    <a:pt x="305" y="4"/>
                  </a:lnTo>
                  <a:lnTo>
                    <a:pt x="308" y="9"/>
                  </a:lnTo>
                  <a:lnTo>
                    <a:pt x="310" y="14"/>
                  </a:lnTo>
                  <a:lnTo>
                    <a:pt x="310" y="140"/>
                  </a:lnTo>
                  <a:lnTo>
                    <a:pt x="308" y="146"/>
                  </a:lnTo>
                  <a:lnTo>
                    <a:pt x="305" y="150"/>
                  </a:lnTo>
                  <a:lnTo>
                    <a:pt x="303" y="152"/>
                  </a:lnTo>
                  <a:lnTo>
                    <a:pt x="301" y="153"/>
                  </a:lnTo>
                  <a:lnTo>
                    <a:pt x="298" y="155"/>
                  </a:lnTo>
                  <a:lnTo>
                    <a:pt x="295" y="155"/>
                  </a:lnTo>
                  <a:lnTo>
                    <a:pt x="15" y="155"/>
                  </a:lnTo>
                  <a:lnTo>
                    <a:pt x="12" y="155"/>
                  </a:lnTo>
                  <a:lnTo>
                    <a:pt x="9" y="153"/>
                  </a:lnTo>
                  <a:lnTo>
                    <a:pt x="7" y="152"/>
                  </a:lnTo>
                  <a:lnTo>
                    <a:pt x="4" y="150"/>
                  </a:lnTo>
                  <a:lnTo>
                    <a:pt x="3" y="148"/>
                  </a:lnTo>
                  <a:lnTo>
                    <a:pt x="1" y="146"/>
                  </a:lnTo>
                  <a:lnTo>
                    <a:pt x="1" y="143"/>
                  </a:lnTo>
                  <a:lnTo>
                    <a:pt x="0" y="140"/>
                  </a:lnTo>
                  <a:lnTo>
                    <a:pt x="0" y="14"/>
                  </a:lnTo>
                  <a:lnTo>
                    <a:pt x="1" y="12"/>
                  </a:lnTo>
                  <a:lnTo>
                    <a:pt x="1" y="9"/>
                  </a:lnTo>
                  <a:lnTo>
                    <a:pt x="3" y="6"/>
                  </a:lnTo>
                  <a:lnTo>
                    <a:pt x="4" y="4"/>
                  </a:lnTo>
                  <a:lnTo>
                    <a:pt x="9" y="1"/>
                  </a:lnTo>
                  <a:lnTo>
                    <a:pt x="15" y="0"/>
                  </a:lnTo>
                  <a:close/>
                </a:path>
              </a:pathLst>
            </a:custGeom>
            <a:solidFill>
              <a:srgbClr val="605D5C"/>
            </a:solidFill>
            <a:ln w="9525">
              <a:noFill/>
              <a:round/>
              <a:headEnd/>
              <a:tailEnd/>
            </a:ln>
          </p:spPr>
          <p:txBody>
            <a:bodyPr/>
            <a:lstStyle/>
            <a:p>
              <a:endParaRPr lang="fr-FR" sz="1200"/>
            </a:p>
          </p:txBody>
        </p:sp>
        <p:sp>
          <p:nvSpPr>
            <p:cNvPr id="333" name="Freeform 30"/>
            <p:cNvSpPr>
              <a:spLocks/>
            </p:cNvSpPr>
            <p:nvPr/>
          </p:nvSpPr>
          <p:spPr bwMode="auto">
            <a:xfrm>
              <a:off x="1607764" y="5861913"/>
              <a:ext cx="191078" cy="92067"/>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1"/>
                  </a:lnTo>
                  <a:lnTo>
                    <a:pt x="305" y="4"/>
                  </a:lnTo>
                  <a:lnTo>
                    <a:pt x="308" y="9"/>
                  </a:lnTo>
                  <a:lnTo>
                    <a:pt x="310" y="14"/>
                  </a:lnTo>
                  <a:lnTo>
                    <a:pt x="310" y="140"/>
                  </a:lnTo>
                  <a:lnTo>
                    <a:pt x="308" y="146"/>
                  </a:lnTo>
                  <a:lnTo>
                    <a:pt x="305" y="150"/>
                  </a:lnTo>
                  <a:lnTo>
                    <a:pt x="303" y="152"/>
                  </a:lnTo>
                  <a:lnTo>
                    <a:pt x="301" y="153"/>
                  </a:lnTo>
                  <a:lnTo>
                    <a:pt x="298" y="155"/>
                  </a:lnTo>
                  <a:lnTo>
                    <a:pt x="295" y="155"/>
                  </a:lnTo>
                  <a:lnTo>
                    <a:pt x="15" y="155"/>
                  </a:lnTo>
                  <a:lnTo>
                    <a:pt x="12" y="155"/>
                  </a:lnTo>
                  <a:lnTo>
                    <a:pt x="9" y="153"/>
                  </a:lnTo>
                  <a:lnTo>
                    <a:pt x="7" y="152"/>
                  </a:lnTo>
                  <a:lnTo>
                    <a:pt x="4" y="150"/>
                  </a:lnTo>
                  <a:lnTo>
                    <a:pt x="3" y="148"/>
                  </a:lnTo>
                  <a:lnTo>
                    <a:pt x="1" y="146"/>
                  </a:lnTo>
                  <a:lnTo>
                    <a:pt x="1" y="143"/>
                  </a:lnTo>
                  <a:lnTo>
                    <a:pt x="0" y="140"/>
                  </a:lnTo>
                  <a:lnTo>
                    <a:pt x="0" y="14"/>
                  </a:lnTo>
                  <a:lnTo>
                    <a:pt x="1" y="12"/>
                  </a:lnTo>
                  <a:lnTo>
                    <a:pt x="1" y="9"/>
                  </a:lnTo>
                  <a:lnTo>
                    <a:pt x="3" y="6"/>
                  </a:lnTo>
                  <a:lnTo>
                    <a:pt x="4" y="4"/>
                  </a:lnTo>
                  <a:lnTo>
                    <a:pt x="9" y="1"/>
                  </a:lnTo>
                  <a:lnTo>
                    <a:pt x="15" y="0"/>
                  </a:lnTo>
                </a:path>
              </a:pathLst>
            </a:custGeom>
            <a:noFill/>
            <a:ln w="3175">
              <a:solidFill>
                <a:srgbClr val="1F1A17"/>
              </a:solidFill>
              <a:round/>
              <a:headEnd/>
              <a:tailEnd/>
            </a:ln>
          </p:spPr>
          <p:txBody>
            <a:bodyPr/>
            <a:lstStyle/>
            <a:p>
              <a:endParaRPr lang="fr-FR" sz="1200"/>
            </a:p>
          </p:txBody>
        </p:sp>
        <p:sp>
          <p:nvSpPr>
            <p:cNvPr id="334" name="Freeform 31"/>
            <p:cNvSpPr>
              <a:spLocks/>
            </p:cNvSpPr>
            <p:nvPr/>
          </p:nvSpPr>
          <p:spPr bwMode="auto">
            <a:xfrm>
              <a:off x="1984708" y="5861913"/>
              <a:ext cx="189341" cy="92067"/>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1"/>
                  </a:lnTo>
                  <a:lnTo>
                    <a:pt x="304" y="4"/>
                  </a:lnTo>
                  <a:lnTo>
                    <a:pt x="307" y="9"/>
                  </a:lnTo>
                  <a:lnTo>
                    <a:pt x="309" y="14"/>
                  </a:lnTo>
                  <a:lnTo>
                    <a:pt x="309" y="140"/>
                  </a:lnTo>
                  <a:lnTo>
                    <a:pt x="307" y="146"/>
                  </a:lnTo>
                  <a:lnTo>
                    <a:pt x="304" y="150"/>
                  </a:lnTo>
                  <a:lnTo>
                    <a:pt x="303" y="152"/>
                  </a:lnTo>
                  <a:lnTo>
                    <a:pt x="300" y="153"/>
                  </a:lnTo>
                  <a:lnTo>
                    <a:pt x="297" y="155"/>
                  </a:lnTo>
                  <a:lnTo>
                    <a:pt x="294" y="155"/>
                  </a:lnTo>
                  <a:lnTo>
                    <a:pt x="15" y="155"/>
                  </a:lnTo>
                  <a:lnTo>
                    <a:pt x="11" y="155"/>
                  </a:lnTo>
                  <a:lnTo>
                    <a:pt x="9" y="153"/>
                  </a:lnTo>
                  <a:lnTo>
                    <a:pt x="6" y="152"/>
                  </a:lnTo>
                  <a:lnTo>
                    <a:pt x="5" y="150"/>
                  </a:lnTo>
                  <a:lnTo>
                    <a:pt x="2" y="148"/>
                  </a:lnTo>
                  <a:lnTo>
                    <a:pt x="1" y="146"/>
                  </a:lnTo>
                  <a:lnTo>
                    <a:pt x="0" y="143"/>
                  </a:lnTo>
                  <a:lnTo>
                    <a:pt x="0" y="140"/>
                  </a:lnTo>
                  <a:lnTo>
                    <a:pt x="0" y="14"/>
                  </a:lnTo>
                  <a:lnTo>
                    <a:pt x="0" y="12"/>
                  </a:lnTo>
                  <a:lnTo>
                    <a:pt x="1" y="9"/>
                  </a:lnTo>
                  <a:lnTo>
                    <a:pt x="2" y="6"/>
                  </a:lnTo>
                  <a:lnTo>
                    <a:pt x="5" y="4"/>
                  </a:lnTo>
                  <a:lnTo>
                    <a:pt x="9" y="1"/>
                  </a:lnTo>
                  <a:lnTo>
                    <a:pt x="15" y="0"/>
                  </a:lnTo>
                  <a:close/>
                </a:path>
              </a:pathLst>
            </a:custGeom>
            <a:solidFill>
              <a:srgbClr val="605D5C"/>
            </a:solidFill>
            <a:ln w="9525">
              <a:noFill/>
              <a:round/>
              <a:headEnd/>
              <a:tailEnd/>
            </a:ln>
          </p:spPr>
          <p:txBody>
            <a:bodyPr/>
            <a:lstStyle/>
            <a:p>
              <a:endParaRPr lang="fr-FR" sz="1200"/>
            </a:p>
          </p:txBody>
        </p:sp>
        <p:sp>
          <p:nvSpPr>
            <p:cNvPr id="335" name="Freeform 32"/>
            <p:cNvSpPr>
              <a:spLocks/>
            </p:cNvSpPr>
            <p:nvPr/>
          </p:nvSpPr>
          <p:spPr bwMode="auto">
            <a:xfrm>
              <a:off x="1984708" y="5861913"/>
              <a:ext cx="189341" cy="92067"/>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1"/>
                  </a:lnTo>
                  <a:lnTo>
                    <a:pt x="304" y="4"/>
                  </a:lnTo>
                  <a:lnTo>
                    <a:pt x="307" y="9"/>
                  </a:lnTo>
                  <a:lnTo>
                    <a:pt x="309" y="14"/>
                  </a:lnTo>
                  <a:lnTo>
                    <a:pt x="309" y="140"/>
                  </a:lnTo>
                  <a:lnTo>
                    <a:pt x="307" y="146"/>
                  </a:lnTo>
                  <a:lnTo>
                    <a:pt x="304" y="150"/>
                  </a:lnTo>
                  <a:lnTo>
                    <a:pt x="303" y="152"/>
                  </a:lnTo>
                  <a:lnTo>
                    <a:pt x="300" y="153"/>
                  </a:lnTo>
                  <a:lnTo>
                    <a:pt x="297" y="155"/>
                  </a:lnTo>
                  <a:lnTo>
                    <a:pt x="294" y="155"/>
                  </a:lnTo>
                  <a:lnTo>
                    <a:pt x="15" y="155"/>
                  </a:lnTo>
                  <a:lnTo>
                    <a:pt x="11" y="155"/>
                  </a:lnTo>
                  <a:lnTo>
                    <a:pt x="9" y="153"/>
                  </a:lnTo>
                  <a:lnTo>
                    <a:pt x="6" y="152"/>
                  </a:lnTo>
                  <a:lnTo>
                    <a:pt x="5" y="150"/>
                  </a:lnTo>
                  <a:lnTo>
                    <a:pt x="2" y="148"/>
                  </a:lnTo>
                  <a:lnTo>
                    <a:pt x="1" y="146"/>
                  </a:lnTo>
                  <a:lnTo>
                    <a:pt x="0" y="143"/>
                  </a:lnTo>
                  <a:lnTo>
                    <a:pt x="0" y="140"/>
                  </a:lnTo>
                  <a:lnTo>
                    <a:pt x="0" y="14"/>
                  </a:lnTo>
                  <a:lnTo>
                    <a:pt x="0" y="12"/>
                  </a:lnTo>
                  <a:lnTo>
                    <a:pt x="1" y="9"/>
                  </a:lnTo>
                  <a:lnTo>
                    <a:pt x="2" y="6"/>
                  </a:lnTo>
                  <a:lnTo>
                    <a:pt x="5" y="4"/>
                  </a:lnTo>
                  <a:lnTo>
                    <a:pt x="9" y="1"/>
                  </a:lnTo>
                  <a:lnTo>
                    <a:pt x="15" y="0"/>
                  </a:lnTo>
                </a:path>
              </a:pathLst>
            </a:custGeom>
            <a:noFill/>
            <a:ln w="3175">
              <a:solidFill>
                <a:srgbClr val="1F1A17"/>
              </a:solidFill>
              <a:round/>
              <a:headEnd/>
              <a:tailEnd/>
            </a:ln>
          </p:spPr>
          <p:txBody>
            <a:bodyPr/>
            <a:lstStyle/>
            <a:p>
              <a:endParaRPr lang="fr-FR" sz="1200"/>
            </a:p>
          </p:txBody>
        </p:sp>
        <p:sp>
          <p:nvSpPr>
            <p:cNvPr id="336" name="Rectangle 33"/>
            <p:cNvSpPr>
              <a:spLocks noChangeArrowheads="1"/>
            </p:cNvSpPr>
            <p:nvPr/>
          </p:nvSpPr>
          <p:spPr bwMode="auto">
            <a:xfrm>
              <a:off x="2266113" y="5544021"/>
              <a:ext cx="189341" cy="66010"/>
            </a:xfrm>
            <a:prstGeom prst="rect">
              <a:avLst/>
            </a:prstGeom>
            <a:solidFill>
              <a:srgbClr val="1F1A17"/>
            </a:solidFill>
            <a:ln w="9525">
              <a:noFill/>
              <a:miter lim="800000"/>
              <a:headEnd/>
              <a:tailEnd/>
            </a:ln>
          </p:spPr>
          <p:txBody>
            <a:bodyPr/>
            <a:lstStyle/>
            <a:p>
              <a:endParaRPr lang="fr-FR" sz="1200"/>
            </a:p>
          </p:txBody>
        </p:sp>
        <p:sp>
          <p:nvSpPr>
            <p:cNvPr id="337" name="Rectangle 34"/>
            <p:cNvSpPr>
              <a:spLocks noChangeArrowheads="1"/>
            </p:cNvSpPr>
            <p:nvPr/>
          </p:nvSpPr>
          <p:spPr bwMode="auto">
            <a:xfrm>
              <a:off x="2266113" y="5733366"/>
              <a:ext cx="189341" cy="66010"/>
            </a:xfrm>
            <a:prstGeom prst="rect">
              <a:avLst/>
            </a:prstGeom>
            <a:solidFill>
              <a:srgbClr val="1F1A17"/>
            </a:solidFill>
            <a:ln w="9525">
              <a:noFill/>
              <a:miter lim="800000"/>
              <a:headEnd/>
              <a:tailEnd/>
            </a:ln>
          </p:spPr>
          <p:txBody>
            <a:bodyPr/>
            <a:lstStyle/>
            <a:p>
              <a:endParaRPr lang="fr-FR" sz="1200"/>
            </a:p>
          </p:txBody>
        </p:sp>
        <p:sp>
          <p:nvSpPr>
            <p:cNvPr id="338" name="Rectangle 35"/>
            <p:cNvSpPr>
              <a:spLocks noChangeArrowheads="1"/>
            </p:cNvSpPr>
            <p:nvPr/>
          </p:nvSpPr>
          <p:spPr bwMode="auto">
            <a:xfrm>
              <a:off x="1614713" y="5511015"/>
              <a:ext cx="158" cy="635329"/>
            </a:xfrm>
            <a:prstGeom prst="rect">
              <a:avLst/>
            </a:prstGeom>
            <a:noFill/>
            <a:ln w="9525">
              <a:noFill/>
              <a:miter lim="800000"/>
              <a:headEnd/>
              <a:tailEnd/>
            </a:ln>
          </p:spPr>
          <p:txBody>
            <a:bodyPr wrap="none" lIns="0" tIns="0" rIns="0" bIns="0">
              <a:spAutoFit/>
            </a:bodyPr>
            <a:lstStyle/>
            <a:p>
              <a:endParaRPr lang="fr-CA" sz="2000" b="1" dirty="0"/>
            </a:p>
          </p:txBody>
        </p:sp>
      </p:grpSp>
      <p:cxnSp>
        <p:nvCxnSpPr>
          <p:cNvPr id="339" name="Straight Arrow Connector 338"/>
          <p:cNvCxnSpPr>
            <a:stCxn id="177" idx="2"/>
            <a:endCxn id="310" idx="0"/>
          </p:cNvCxnSpPr>
          <p:nvPr/>
        </p:nvCxnSpPr>
        <p:spPr>
          <a:xfrm rot="16200000" flipH="1">
            <a:off x="5854808" y="1003193"/>
            <a:ext cx="914400" cy="17666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0" name="Rounded Rectangle 349"/>
          <p:cNvSpPr/>
          <p:nvPr/>
        </p:nvSpPr>
        <p:spPr>
          <a:xfrm>
            <a:off x="133149" y="4607511"/>
            <a:ext cx="1890944" cy="126950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CA"/>
          </a:p>
        </p:txBody>
      </p:sp>
      <p:sp>
        <p:nvSpPr>
          <p:cNvPr id="351" name="Rectangle 350"/>
          <p:cNvSpPr/>
          <p:nvPr/>
        </p:nvSpPr>
        <p:spPr>
          <a:xfrm>
            <a:off x="275193" y="4720626"/>
            <a:ext cx="1674362" cy="1014349"/>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cxnSp>
        <p:nvCxnSpPr>
          <p:cNvPr id="352" name="Straight Connector 351"/>
          <p:cNvCxnSpPr/>
          <p:nvPr/>
        </p:nvCxnSpPr>
        <p:spPr>
          <a:xfrm rot="5400000">
            <a:off x="709230" y="5103312"/>
            <a:ext cx="765372"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3" name="Straight Connector 352"/>
          <p:cNvCxnSpPr/>
          <p:nvPr/>
        </p:nvCxnSpPr>
        <p:spPr>
          <a:xfrm>
            <a:off x="275194" y="5206542"/>
            <a:ext cx="14680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p:nvCxnSpPr>
        <p:spPr>
          <a:xfrm>
            <a:off x="1771010" y="5206542"/>
            <a:ext cx="178546"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 name="Group 354"/>
          <p:cNvGrpSpPr/>
          <p:nvPr/>
        </p:nvGrpSpPr>
        <p:grpSpPr>
          <a:xfrm>
            <a:off x="611452" y="4723428"/>
            <a:ext cx="178546" cy="485915"/>
            <a:chOff x="1855437" y="2281561"/>
            <a:chExt cx="399495" cy="1038688"/>
          </a:xfrm>
        </p:grpSpPr>
        <p:cxnSp>
          <p:nvCxnSpPr>
            <p:cNvPr id="356" name="Straight Connector 355"/>
            <p:cNvCxnSpPr/>
            <p:nvPr/>
          </p:nvCxnSpPr>
          <p:spPr>
            <a:xfrm>
              <a:off x="1855437" y="3320249"/>
              <a:ext cx="3994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p:cNvCxnSpPr/>
            <p:nvPr/>
          </p:nvCxnSpPr>
          <p:spPr>
            <a:xfrm rot="5400000">
              <a:off x="1553592" y="2796466"/>
              <a:ext cx="102981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358" name="Straight Connector 357"/>
          <p:cNvCxnSpPr/>
          <p:nvPr/>
        </p:nvCxnSpPr>
        <p:spPr>
          <a:xfrm>
            <a:off x="1023102" y="5206542"/>
            <a:ext cx="14680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9" name="Group 358"/>
          <p:cNvGrpSpPr/>
          <p:nvPr/>
        </p:nvGrpSpPr>
        <p:grpSpPr>
          <a:xfrm>
            <a:off x="1402516" y="4720626"/>
            <a:ext cx="178546" cy="485915"/>
            <a:chOff x="3471177" y="2281561"/>
            <a:chExt cx="399495" cy="1038688"/>
          </a:xfrm>
        </p:grpSpPr>
        <p:cxnSp>
          <p:nvCxnSpPr>
            <p:cNvPr id="360" name="Straight Connector 359"/>
            <p:cNvCxnSpPr/>
            <p:nvPr/>
          </p:nvCxnSpPr>
          <p:spPr>
            <a:xfrm>
              <a:off x="3471177" y="3320249"/>
              <a:ext cx="3994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p:nvCxnSpPr>
          <p:spPr>
            <a:xfrm rot="5400000">
              <a:off x="3142695" y="2796466"/>
              <a:ext cx="102981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62" name="Oval 361"/>
          <p:cNvSpPr/>
          <p:nvPr/>
        </p:nvSpPr>
        <p:spPr>
          <a:xfrm>
            <a:off x="1508376" y="4723065"/>
            <a:ext cx="221713" cy="221713"/>
          </a:xfrm>
          <a:prstGeom prst="ellipse">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363" name="Oval 362"/>
          <p:cNvSpPr/>
          <p:nvPr/>
        </p:nvSpPr>
        <p:spPr>
          <a:xfrm>
            <a:off x="1076920" y="4730981"/>
            <a:ext cx="221713" cy="221713"/>
          </a:xfrm>
          <a:prstGeom prst="ellipse">
            <a:avLst/>
          </a:prstGeom>
          <a:solidFill>
            <a:srgbClr val="92D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nvGrpSpPr>
          <p:cNvPr id="20" name="Group 364"/>
          <p:cNvGrpSpPr/>
          <p:nvPr/>
        </p:nvGrpSpPr>
        <p:grpSpPr>
          <a:xfrm rot="16200000">
            <a:off x="310703" y="4979989"/>
            <a:ext cx="272719" cy="257838"/>
            <a:chOff x="1513962" y="5391154"/>
            <a:chExt cx="941492" cy="755190"/>
          </a:xfrm>
        </p:grpSpPr>
        <p:sp>
          <p:nvSpPr>
            <p:cNvPr id="366" name="Freeform 23"/>
            <p:cNvSpPr>
              <a:spLocks/>
            </p:cNvSpPr>
            <p:nvPr/>
          </p:nvSpPr>
          <p:spPr bwMode="auto">
            <a:xfrm>
              <a:off x="1513962" y="5484959"/>
              <a:ext cx="752152" cy="376954"/>
            </a:xfrm>
            <a:custGeom>
              <a:avLst/>
              <a:gdLst>
                <a:gd name="T0" fmla="*/ 18 w 1237"/>
                <a:gd name="T1" fmla="*/ 0 h 619"/>
                <a:gd name="T2" fmla="*/ 18 w 1237"/>
                <a:gd name="T3" fmla="*/ 0 h 619"/>
                <a:gd name="T4" fmla="*/ 18 w 1237"/>
                <a:gd name="T5" fmla="*/ 0 h 619"/>
                <a:gd name="T6" fmla="*/ 18 w 1237"/>
                <a:gd name="T7" fmla="*/ 0 h 619"/>
                <a:gd name="T8" fmla="*/ 18 w 1237"/>
                <a:gd name="T9" fmla="*/ 0 h 619"/>
                <a:gd name="T10" fmla="*/ 19 w 1237"/>
                <a:gd name="T11" fmla="*/ 0 h 619"/>
                <a:gd name="T12" fmla="*/ 19 w 1237"/>
                <a:gd name="T13" fmla="*/ 1 h 619"/>
                <a:gd name="T14" fmla="*/ 19 w 1237"/>
                <a:gd name="T15" fmla="*/ 1 h 619"/>
                <a:gd name="T16" fmla="*/ 19 w 1237"/>
                <a:gd name="T17" fmla="*/ 1 h 619"/>
                <a:gd name="T18" fmla="*/ 19 w 1237"/>
                <a:gd name="T19" fmla="*/ 8 h 619"/>
                <a:gd name="T20" fmla="*/ 19 w 1237"/>
                <a:gd name="T21" fmla="*/ 9 h 619"/>
                <a:gd name="T22" fmla="*/ 19 w 1237"/>
                <a:gd name="T23" fmla="*/ 9 h 619"/>
                <a:gd name="T24" fmla="*/ 18 w 1237"/>
                <a:gd name="T25" fmla="*/ 9 h 619"/>
                <a:gd name="T26" fmla="*/ 18 w 1237"/>
                <a:gd name="T27" fmla="*/ 9 h 619"/>
                <a:gd name="T28" fmla="*/ 18 w 1237"/>
                <a:gd name="T29" fmla="*/ 9 h 619"/>
                <a:gd name="T30" fmla="*/ 18 w 1237"/>
                <a:gd name="T31" fmla="*/ 9 h 619"/>
                <a:gd name="T32" fmla="*/ 18 w 1237"/>
                <a:gd name="T33" fmla="*/ 9 h 619"/>
                <a:gd name="T34" fmla="*/ 1 w 1237"/>
                <a:gd name="T35" fmla="*/ 9 h 619"/>
                <a:gd name="T36" fmla="*/ 1 w 1237"/>
                <a:gd name="T37" fmla="*/ 9 h 619"/>
                <a:gd name="T38" fmla="*/ 1 w 1237"/>
                <a:gd name="T39" fmla="*/ 9 h 619"/>
                <a:gd name="T40" fmla="*/ 0 w 1237"/>
                <a:gd name="T41" fmla="*/ 9 h 619"/>
                <a:gd name="T42" fmla="*/ 0 w 1237"/>
                <a:gd name="T43" fmla="*/ 9 h 619"/>
                <a:gd name="T44" fmla="*/ 0 w 1237"/>
                <a:gd name="T45" fmla="*/ 9 h 619"/>
                <a:gd name="T46" fmla="*/ 0 w 1237"/>
                <a:gd name="T47" fmla="*/ 9 h 619"/>
                <a:gd name="T48" fmla="*/ 0 w 1237"/>
                <a:gd name="T49" fmla="*/ 8 h 619"/>
                <a:gd name="T50" fmla="*/ 0 w 1237"/>
                <a:gd name="T51" fmla="*/ 8 h 619"/>
                <a:gd name="T52" fmla="*/ 0 w 1237"/>
                <a:gd name="T53" fmla="*/ 1 h 619"/>
                <a:gd name="T54" fmla="*/ 0 w 1237"/>
                <a:gd name="T55" fmla="*/ 1 h 619"/>
                <a:gd name="T56" fmla="*/ 0 w 1237"/>
                <a:gd name="T57" fmla="*/ 1 h 619"/>
                <a:gd name="T58" fmla="*/ 0 w 1237"/>
                <a:gd name="T59" fmla="*/ 0 h 619"/>
                <a:gd name="T60" fmla="*/ 0 w 1237"/>
                <a:gd name="T61" fmla="*/ 0 h 619"/>
                <a:gd name="T62" fmla="*/ 1 w 1237"/>
                <a:gd name="T63" fmla="*/ 0 h 619"/>
                <a:gd name="T64" fmla="*/ 1 w 1237"/>
                <a:gd name="T65" fmla="*/ 0 h 619"/>
                <a:gd name="T66" fmla="*/ 1 w 1237"/>
                <a:gd name="T67" fmla="*/ 0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7"/>
                <a:gd name="T103" fmla="*/ 0 h 619"/>
                <a:gd name="T104" fmla="*/ 1237 w 1237"/>
                <a:gd name="T105" fmla="*/ 619 h 6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7" h="619">
                  <a:moveTo>
                    <a:pt x="79" y="0"/>
                  </a:moveTo>
                  <a:lnTo>
                    <a:pt x="1160" y="0"/>
                  </a:lnTo>
                  <a:lnTo>
                    <a:pt x="1168" y="0"/>
                  </a:lnTo>
                  <a:lnTo>
                    <a:pt x="1176" y="1"/>
                  </a:lnTo>
                  <a:lnTo>
                    <a:pt x="1182" y="4"/>
                  </a:lnTo>
                  <a:lnTo>
                    <a:pt x="1190" y="6"/>
                  </a:lnTo>
                  <a:lnTo>
                    <a:pt x="1197" y="8"/>
                  </a:lnTo>
                  <a:lnTo>
                    <a:pt x="1204" y="12"/>
                  </a:lnTo>
                  <a:lnTo>
                    <a:pt x="1209" y="16"/>
                  </a:lnTo>
                  <a:lnTo>
                    <a:pt x="1215" y="20"/>
                  </a:lnTo>
                  <a:lnTo>
                    <a:pt x="1219" y="25"/>
                  </a:lnTo>
                  <a:lnTo>
                    <a:pt x="1224" y="31"/>
                  </a:lnTo>
                  <a:lnTo>
                    <a:pt x="1228" y="36"/>
                  </a:lnTo>
                  <a:lnTo>
                    <a:pt x="1232" y="42"/>
                  </a:lnTo>
                  <a:lnTo>
                    <a:pt x="1234" y="49"/>
                  </a:lnTo>
                  <a:lnTo>
                    <a:pt x="1236" y="54"/>
                  </a:lnTo>
                  <a:lnTo>
                    <a:pt x="1237" y="61"/>
                  </a:lnTo>
                  <a:lnTo>
                    <a:pt x="1237" y="69"/>
                  </a:lnTo>
                  <a:lnTo>
                    <a:pt x="1237" y="551"/>
                  </a:lnTo>
                  <a:lnTo>
                    <a:pt x="1237" y="558"/>
                  </a:lnTo>
                  <a:lnTo>
                    <a:pt x="1236" y="565"/>
                  </a:lnTo>
                  <a:lnTo>
                    <a:pt x="1234" y="572"/>
                  </a:lnTo>
                  <a:lnTo>
                    <a:pt x="1232" y="577"/>
                  </a:lnTo>
                  <a:lnTo>
                    <a:pt x="1228" y="583"/>
                  </a:lnTo>
                  <a:lnTo>
                    <a:pt x="1224" y="588"/>
                  </a:lnTo>
                  <a:lnTo>
                    <a:pt x="1219" y="594"/>
                  </a:lnTo>
                  <a:lnTo>
                    <a:pt x="1215" y="599"/>
                  </a:lnTo>
                  <a:lnTo>
                    <a:pt x="1209" y="603"/>
                  </a:lnTo>
                  <a:lnTo>
                    <a:pt x="1204" y="608"/>
                  </a:lnTo>
                  <a:lnTo>
                    <a:pt x="1197" y="611"/>
                  </a:lnTo>
                  <a:lnTo>
                    <a:pt x="1190" y="613"/>
                  </a:lnTo>
                  <a:lnTo>
                    <a:pt x="1182" y="616"/>
                  </a:lnTo>
                  <a:lnTo>
                    <a:pt x="1176" y="618"/>
                  </a:lnTo>
                  <a:lnTo>
                    <a:pt x="1168" y="619"/>
                  </a:lnTo>
                  <a:lnTo>
                    <a:pt x="1160" y="619"/>
                  </a:lnTo>
                  <a:lnTo>
                    <a:pt x="79" y="619"/>
                  </a:lnTo>
                  <a:lnTo>
                    <a:pt x="71" y="619"/>
                  </a:lnTo>
                  <a:lnTo>
                    <a:pt x="63" y="618"/>
                  </a:lnTo>
                  <a:lnTo>
                    <a:pt x="55" y="616"/>
                  </a:lnTo>
                  <a:lnTo>
                    <a:pt x="48" y="613"/>
                  </a:lnTo>
                  <a:lnTo>
                    <a:pt x="42" y="611"/>
                  </a:lnTo>
                  <a:lnTo>
                    <a:pt x="35" y="608"/>
                  </a:lnTo>
                  <a:lnTo>
                    <a:pt x="29" y="603"/>
                  </a:lnTo>
                  <a:lnTo>
                    <a:pt x="24" y="599"/>
                  </a:lnTo>
                  <a:lnTo>
                    <a:pt x="18" y="594"/>
                  </a:lnTo>
                  <a:lnTo>
                    <a:pt x="14" y="588"/>
                  </a:lnTo>
                  <a:lnTo>
                    <a:pt x="10" y="583"/>
                  </a:lnTo>
                  <a:lnTo>
                    <a:pt x="7" y="577"/>
                  </a:lnTo>
                  <a:lnTo>
                    <a:pt x="5" y="572"/>
                  </a:lnTo>
                  <a:lnTo>
                    <a:pt x="2" y="565"/>
                  </a:lnTo>
                  <a:lnTo>
                    <a:pt x="1" y="558"/>
                  </a:lnTo>
                  <a:lnTo>
                    <a:pt x="0" y="551"/>
                  </a:lnTo>
                  <a:lnTo>
                    <a:pt x="0" y="69"/>
                  </a:lnTo>
                  <a:lnTo>
                    <a:pt x="1" y="61"/>
                  </a:lnTo>
                  <a:lnTo>
                    <a:pt x="2" y="54"/>
                  </a:lnTo>
                  <a:lnTo>
                    <a:pt x="5" y="49"/>
                  </a:lnTo>
                  <a:lnTo>
                    <a:pt x="7" y="42"/>
                  </a:lnTo>
                  <a:lnTo>
                    <a:pt x="10" y="36"/>
                  </a:lnTo>
                  <a:lnTo>
                    <a:pt x="14" y="31"/>
                  </a:lnTo>
                  <a:lnTo>
                    <a:pt x="18" y="25"/>
                  </a:lnTo>
                  <a:lnTo>
                    <a:pt x="24" y="20"/>
                  </a:lnTo>
                  <a:lnTo>
                    <a:pt x="29" y="16"/>
                  </a:lnTo>
                  <a:lnTo>
                    <a:pt x="35" y="12"/>
                  </a:lnTo>
                  <a:lnTo>
                    <a:pt x="42" y="8"/>
                  </a:lnTo>
                  <a:lnTo>
                    <a:pt x="48" y="6"/>
                  </a:lnTo>
                  <a:lnTo>
                    <a:pt x="55" y="4"/>
                  </a:lnTo>
                  <a:lnTo>
                    <a:pt x="63" y="1"/>
                  </a:lnTo>
                  <a:lnTo>
                    <a:pt x="71" y="0"/>
                  </a:lnTo>
                  <a:lnTo>
                    <a:pt x="79" y="0"/>
                  </a:lnTo>
                  <a:close/>
                </a:path>
              </a:pathLst>
            </a:custGeom>
            <a:solidFill>
              <a:srgbClr val="C2C1C1"/>
            </a:solidFill>
            <a:ln w="9525">
              <a:noFill/>
              <a:round/>
              <a:headEnd/>
              <a:tailEnd/>
            </a:ln>
          </p:spPr>
          <p:txBody>
            <a:bodyPr/>
            <a:lstStyle/>
            <a:p>
              <a:endParaRPr lang="fr-FR" sz="1200"/>
            </a:p>
          </p:txBody>
        </p:sp>
        <p:sp>
          <p:nvSpPr>
            <p:cNvPr id="367" name="Freeform 24"/>
            <p:cNvSpPr>
              <a:spLocks/>
            </p:cNvSpPr>
            <p:nvPr/>
          </p:nvSpPr>
          <p:spPr bwMode="auto">
            <a:xfrm>
              <a:off x="1513962" y="5484959"/>
              <a:ext cx="752152" cy="376954"/>
            </a:xfrm>
            <a:custGeom>
              <a:avLst/>
              <a:gdLst>
                <a:gd name="T0" fmla="*/ 18 w 1237"/>
                <a:gd name="T1" fmla="*/ 0 h 619"/>
                <a:gd name="T2" fmla="*/ 18 w 1237"/>
                <a:gd name="T3" fmla="*/ 0 h 619"/>
                <a:gd name="T4" fmla="*/ 18 w 1237"/>
                <a:gd name="T5" fmla="*/ 0 h 619"/>
                <a:gd name="T6" fmla="*/ 18 w 1237"/>
                <a:gd name="T7" fmla="*/ 0 h 619"/>
                <a:gd name="T8" fmla="*/ 18 w 1237"/>
                <a:gd name="T9" fmla="*/ 0 h 619"/>
                <a:gd name="T10" fmla="*/ 19 w 1237"/>
                <a:gd name="T11" fmla="*/ 0 h 619"/>
                <a:gd name="T12" fmla="*/ 19 w 1237"/>
                <a:gd name="T13" fmla="*/ 1 h 619"/>
                <a:gd name="T14" fmla="*/ 19 w 1237"/>
                <a:gd name="T15" fmla="*/ 1 h 619"/>
                <a:gd name="T16" fmla="*/ 19 w 1237"/>
                <a:gd name="T17" fmla="*/ 1 h 619"/>
                <a:gd name="T18" fmla="*/ 19 w 1237"/>
                <a:gd name="T19" fmla="*/ 8 h 619"/>
                <a:gd name="T20" fmla="*/ 19 w 1237"/>
                <a:gd name="T21" fmla="*/ 9 h 619"/>
                <a:gd name="T22" fmla="*/ 19 w 1237"/>
                <a:gd name="T23" fmla="*/ 9 h 619"/>
                <a:gd name="T24" fmla="*/ 18 w 1237"/>
                <a:gd name="T25" fmla="*/ 9 h 619"/>
                <a:gd name="T26" fmla="*/ 18 w 1237"/>
                <a:gd name="T27" fmla="*/ 9 h 619"/>
                <a:gd name="T28" fmla="*/ 18 w 1237"/>
                <a:gd name="T29" fmla="*/ 9 h 619"/>
                <a:gd name="T30" fmla="*/ 18 w 1237"/>
                <a:gd name="T31" fmla="*/ 9 h 619"/>
                <a:gd name="T32" fmla="*/ 18 w 1237"/>
                <a:gd name="T33" fmla="*/ 9 h 619"/>
                <a:gd name="T34" fmla="*/ 1 w 1237"/>
                <a:gd name="T35" fmla="*/ 9 h 619"/>
                <a:gd name="T36" fmla="*/ 1 w 1237"/>
                <a:gd name="T37" fmla="*/ 9 h 619"/>
                <a:gd name="T38" fmla="*/ 1 w 1237"/>
                <a:gd name="T39" fmla="*/ 9 h 619"/>
                <a:gd name="T40" fmla="*/ 0 w 1237"/>
                <a:gd name="T41" fmla="*/ 9 h 619"/>
                <a:gd name="T42" fmla="*/ 0 w 1237"/>
                <a:gd name="T43" fmla="*/ 9 h 619"/>
                <a:gd name="T44" fmla="*/ 0 w 1237"/>
                <a:gd name="T45" fmla="*/ 9 h 619"/>
                <a:gd name="T46" fmla="*/ 0 w 1237"/>
                <a:gd name="T47" fmla="*/ 9 h 619"/>
                <a:gd name="T48" fmla="*/ 0 w 1237"/>
                <a:gd name="T49" fmla="*/ 8 h 619"/>
                <a:gd name="T50" fmla="*/ 0 w 1237"/>
                <a:gd name="T51" fmla="*/ 8 h 619"/>
                <a:gd name="T52" fmla="*/ 0 w 1237"/>
                <a:gd name="T53" fmla="*/ 1 h 619"/>
                <a:gd name="T54" fmla="*/ 0 w 1237"/>
                <a:gd name="T55" fmla="*/ 1 h 619"/>
                <a:gd name="T56" fmla="*/ 0 w 1237"/>
                <a:gd name="T57" fmla="*/ 1 h 619"/>
                <a:gd name="T58" fmla="*/ 0 w 1237"/>
                <a:gd name="T59" fmla="*/ 0 h 619"/>
                <a:gd name="T60" fmla="*/ 0 w 1237"/>
                <a:gd name="T61" fmla="*/ 0 h 619"/>
                <a:gd name="T62" fmla="*/ 1 w 1237"/>
                <a:gd name="T63" fmla="*/ 0 h 619"/>
                <a:gd name="T64" fmla="*/ 1 w 1237"/>
                <a:gd name="T65" fmla="*/ 0 h 619"/>
                <a:gd name="T66" fmla="*/ 1 w 1237"/>
                <a:gd name="T67" fmla="*/ 0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7"/>
                <a:gd name="T103" fmla="*/ 0 h 619"/>
                <a:gd name="T104" fmla="*/ 1237 w 1237"/>
                <a:gd name="T105" fmla="*/ 619 h 6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7" h="619">
                  <a:moveTo>
                    <a:pt x="79" y="0"/>
                  </a:moveTo>
                  <a:lnTo>
                    <a:pt x="1160" y="0"/>
                  </a:lnTo>
                  <a:lnTo>
                    <a:pt x="1168" y="0"/>
                  </a:lnTo>
                  <a:lnTo>
                    <a:pt x="1176" y="1"/>
                  </a:lnTo>
                  <a:lnTo>
                    <a:pt x="1182" y="4"/>
                  </a:lnTo>
                  <a:lnTo>
                    <a:pt x="1190" y="6"/>
                  </a:lnTo>
                  <a:lnTo>
                    <a:pt x="1197" y="8"/>
                  </a:lnTo>
                  <a:lnTo>
                    <a:pt x="1204" y="12"/>
                  </a:lnTo>
                  <a:lnTo>
                    <a:pt x="1209" y="16"/>
                  </a:lnTo>
                  <a:lnTo>
                    <a:pt x="1215" y="20"/>
                  </a:lnTo>
                  <a:lnTo>
                    <a:pt x="1219" y="25"/>
                  </a:lnTo>
                  <a:lnTo>
                    <a:pt x="1224" y="31"/>
                  </a:lnTo>
                  <a:lnTo>
                    <a:pt x="1228" y="36"/>
                  </a:lnTo>
                  <a:lnTo>
                    <a:pt x="1232" y="42"/>
                  </a:lnTo>
                  <a:lnTo>
                    <a:pt x="1234" y="49"/>
                  </a:lnTo>
                  <a:lnTo>
                    <a:pt x="1236" y="54"/>
                  </a:lnTo>
                  <a:lnTo>
                    <a:pt x="1237" y="61"/>
                  </a:lnTo>
                  <a:lnTo>
                    <a:pt x="1237" y="69"/>
                  </a:lnTo>
                  <a:lnTo>
                    <a:pt x="1237" y="551"/>
                  </a:lnTo>
                  <a:lnTo>
                    <a:pt x="1237" y="558"/>
                  </a:lnTo>
                  <a:lnTo>
                    <a:pt x="1236" y="565"/>
                  </a:lnTo>
                  <a:lnTo>
                    <a:pt x="1234" y="572"/>
                  </a:lnTo>
                  <a:lnTo>
                    <a:pt x="1232" y="577"/>
                  </a:lnTo>
                  <a:lnTo>
                    <a:pt x="1228" y="583"/>
                  </a:lnTo>
                  <a:lnTo>
                    <a:pt x="1224" y="588"/>
                  </a:lnTo>
                  <a:lnTo>
                    <a:pt x="1219" y="594"/>
                  </a:lnTo>
                  <a:lnTo>
                    <a:pt x="1215" y="599"/>
                  </a:lnTo>
                  <a:lnTo>
                    <a:pt x="1209" y="603"/>
                  </a:lnTo>
                  <a:lnTo>
                    <a:pt x="1204" y="608"/>
                  </a:lnTo>
                  <a:lnTo>
                    <a:pt x="1197" y="611"/>
                  </a:lnTo>
                  <a:lnTo>
                    <a:pt x="1190" y="613"/>
                  </a:lnTo>
                  <a:lnTo>
                    <a:pt x="1182" y="616"/>
                  </a:lnTo>
                  <a:lnTo>
                    <a:pt x="1176" y="618"/>
                  </a:lnTo>
                  <a:lnTo>
                    <a:pt x="1168" y="619"/>
                  </a:lnTo>
                  <a:lnTo>
                    <a:pt x="1160" y="619"/>
                  </a:lnTo>
                  <a:lnTo>
                    <a:pt x="79" y="619"/>
                  </a:lnTo>
                  <a:lnTo>
                    <a:pt x="71" y="619"/>
                  </a:lnTo>
                  <a:lnTo>
                    <a:pt x="63" y="618"/>
                  </a:lnTo>
                  <a:lnTo>
                    <a:pt x="55" y="616"/>
                  </a:lnTo>
                  <a:lnTo>
                    <a:pt x="48" y="613"/>
                  </a:lnTo>
                  <a:lnTo>
                    <a:pt x="42" y="611"/>
                  </a:lnTo>
                  <a:lnTo>
                    <a:pt x="35" y="608"/>
                  </a:lnTo>
                  <a:lnTo>
                    <a:pt x="29" y="603"/>
                  </a:lnTo>
                  <a:lnTo>
                    <a:pt x="24" y="599"/>
                  </a:lnTo>
                  <a:lnTo>
                    <a:pt x="18" y="594"/>
                  </a:lnTo>
                  <a:lnTo>
                    <a:pt x="14" y="588"/>
                  </a:lnTo>
                  <a:lnTo>
                    <a:pt x="10" y="583"/>
                  </a:lnTo>
                  <a:lnTo>
                    <a:pt x="7" y="577"/>
                  </a:lnTo>
                  <a:lnTo>
                    <a:pt x="5" y="572"/>
                  </a:lnTo>
                  <a:lnTo>
                    <a:pt x="2" y="565"/>
                  </a:lnTo>
                  <a:lnTo>
                    <a:pt x="1" y="558"/>
                  </a:lnTo>
                  <a:lnTo>
                    <a:pt x="0" y="551"/>
                  </a:lnTo>
                  <a:lnTo>
                    <a:pt x="0" y="69"/>
                  </a:lnTo>
                  <a:lnTo>
                    <a:pt x="1" y="61"/>
                  </a:lnTo>
                  <a:lnTo>
                    <a:pt x="2" y="54"/>
                  </a:lnTo>
                  <a:lnTo>
                    <a:pt x="5" y="49"/>
                  </a:lnTo>
                  <a:lnTo>
                    <a:pt x="7" y="42"/>
                  </a:lnTo>
                  <a:lnTo>
                    <a:pt x="10" y="36"/>
                  </a:lnTo>
                  <a:lnTo>
                    <a:pt x="14" y="31"/>
                  </a:lnTo>
                  <a:lnTo>
                    <a:pt x="18" y="25"/>
                  </a:lnTo>
                  <a:lnTo>
                    <a:pt x="24" y="20"/>
                  </a:lnTo>
                  <a:lnTo>
                    <a:pt x="29" y="16"/>
                  </a:lnTo>
                  <a:lnTo>
                    <a:pt x="35" y="12"/>
                  </a:lnTo>
                  <a:lnTo>
                    <a:pt x="42" y="8"/>
                  </a:lnTo>
                  <a:lnTo>
                    <a:pt x="48" y="6"/>
                  </a:lnTo>
                  <a:lnTo>
                    <a:pt x="55" y="4"/>
                  </a:lnTo>
                  <a:lnTo>
                    <a:pt x="63" y="1"/>
                  </a:lnTo>
                  <a:lnTo>
                    <a:pt x="71" y="0"/>
                  </a:lnTo>
                  <a:lnTo>
                    <a:pt x="79" y="0"/>
                  </a:lnTo>
                </a:path>
              </a:pathLst>
            </a:custGeom>
            <a:noFill/>
            <a:ln w="3175">
              <a:solidFill>
                <a:srgbClr val="1F1A17"/>
              </a:solidFill>
              <a:round/>
              <a:headEnd/>
              <a:tailEnd/>
            </a:ln>
          </p:spPr>
          <p:txBody>
            <a:bodyPr/>
            <a:lstStyle/>
            <a:p>
              <a:endParaRPr lang="fr-FR" sz="1200"/>
            </a:p>
          </p:txBody>
        </p:sp>
        <p:sp>
          <p:nvSpPr>
            <p:cNvPr id="368" name="Freeform 25"/>
            <p:cNvSpPr>
              <a:spLocks/>
            </p:cNvSpPr>
            <p:nvPr/>
          </p:nvSpPr>
          <p:spPr bwMode="auto">
            <a:xfrm>
              <a:off x="1607764" y="5391154"/>
              <a:ext cx="191078" cy="93804"/>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2"/>
                  </a:lnTo>
                  <a:lnTo>
                    <a:pt x="305" y="5"/>
                  </a:lnTo>
                  <a:lnTo>
                    <a:pt x="308" y="9"/>
                  </a:lnTo>
                  <a:lnTo>
                    <a:pt x="310" y="15"/>
                  </a:lnTo>
                  <a:lnTo>
                    <a:pt x="310" y="141"/>
                  </a:lnTo>
                  <a:lnTo>
                    <a:pt x="308" y="146"/>
                  </a:lnTo>
                  <a:lnTo>
                    <a:pt x="305" y="151"/>
                  </a:lnTo>
                  <a:lnTo>
                    <a:pt x="303" y="153"/>
                  </a:lnTo>
                  <a:lnTo>
                    <a:pt x="301" y="154"/>
                  </a:lnTo>
                  <a:lnTo>
                    <a:pt x="298" y="155"/>
                  </a:lnTo>
                  <a:lnTo>
                    <a:pt x="295" y="155"/>
                  </a:lnTo>
                  <a:lnTo>
                    <a:pt x="15" y="155"/>
                  </a:lnTo>
                  <a:lnTo>
                    <a:pt x="12" y="155"/>
                  </a:lnTo>
                  <a:lnTo>
                    <a:pt x="9" y="154"/>
                  </a:lnTo>
                  <a:lnTo>
                    <a:pt x="7" y="153"/>
                  </a:lnTo>
                  <a:lnTo>
                    <a:pt x="4" y="151"/>
                  </a:lnTo>
                  <a:lnTo>
                    <a:pt x="3" y="149"/>
                  </a:lnTo>
                  <a:lnTo>
                    <a:pt x="1" y="146"/>
                  </a:lnTo>
                  <a:lnTo>
                    <a:pt x="1" y="143"/>
                  </a:lnTo>
                  <a:lnTo>
                    <a:pt x="0" y="141"/>
                  </a:lnTo>
                  <a:lnTo>
                    <a:pt x="0" y="15"/>
                  </a:lnTo>
                  <a:lnTo>
                    <a:pt x="1" y="13"/>
                  </a:lnTo>
                  <a:lnTo>
                    <a:pt x="1" y="9"/>
                  </a:lnTo>
                  <a:lnTo>
                    <a:pt x="3" y="7"/>
                  </a:lnTo>
                  <a:lnTo>
                    <a:pt x="4" y="5"/>
                  </a:lnTo>
                  <a:lnTo>
                    <a:pt x="9" y="2"/>
                  </a:lnTo>
                  <a:lnTo>
                    <a:pt x="15" y="0"/>
                  </a:lnTo>
                  <a:close/>
                </a:path>
              </a:pathLst>
            </a:custGeom>
            <a:solidFill>
              <a:srgbClr val="605D5C"/>
            </a:solidFill>
            <a:ln w="9525">
              <a:noFill/>
              <a:round/>
              <a:headEnd/>
              <a:tailEnd/>
            </a:ln>
          </p:spPr>
          <p:txBody>
            <a:bodyPr/>
            <a:lstStyle/>
            <a:p>
              <a:endParaRPr lang="fr-FR" sz="1200"/>
            </a:p>
          </p:txBody>
        </p:sp>
        <p:sp>
          <p:nvSpPr>
            <p:cNvPr id="369" name="Freeform 26"/>
            <p:cNvSpPr>
              <a:spLocks/>
            </p:cNvSpPr>
            <p:nvPr/>
          </p:nvSpPr>
          <p:spPr bwMode="auto">
            <a:xfrm>
              <a:off x="1607764" y="5391154"/>
              <a:ext cx="191078" cy="93804"/>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2"/>
                  </a:lnTo>
                  <a:lnTo>
                    <a:pt x="305" y="5"/>
                  </a:lnTo>
                  <a:lnTo>
                    <a:pt x="308" y="9"/>
                  </a:lnTo>
                  <a:lnTo>
                    <a:pt x="310" y="15"/>
                  </a:lnTo>
                  <a:lnTo>
                    <a:pt x="310" y="141"/>
                  </a:lnTo>
                  <a:lnTo>
                    <a:pt x="308" y="146"/>
                  </a:lnTo>
                  <a:lnTo>
                    <a:pt x="305" y="151"/>
                  </a:lnTo>
                  <a:lnTo>
                    <a:pt x="303" y="153"/>
                  </a:lnTo>
                  <a:lnTo>
                    <a:pt x="301" y="154"/>
                  </a:lnTo>
                  <a:lnTo>
                    <a:pt x="298" y="155"/>
                  </a:lnTo>
                  <a:lnTo>
                    <a:pt x="295" y="155"/>
                  </a:lnTo>
                  <a:lnTo>
                    <a:pt x="15" y="155"/>
                  </a:lnTo>
                  <a:lnTo>
                    <a:pt x="12" y="155"/>
                  </a:lnTo>
                  <a:lnTo>
                    <a:pt x="9" y="154"/>
                  </a:lnTo>
                  <a:lnTo>
                    <a:pt x="7" y="153"/>
                  </a:lnTo>
                  <a:lnTo>
                    <a:pt x="4" y="151"/>
                  </a:lnTo>
                  <a:lnTo>
                    <a:pt x="3" y="149"/>
                  </a:lnTo>
                  <a:lnTo>
                    <a:pt x="1" y="146"/>
                  </a:lnTo>
                  <a:lnTo>
                    <a:pt x="1" y="143"/>
                  </a:lnTo>
                  <a:lnTo>
                    <a:pt x="0" y="141"/>
                  </a:lnTo>
                  <a:lnTo>
                    <a:pt x="0" y="15"/>
                  </a:lnTo>
                  <a:lnTo>
                    <a:pt x="1" y="13"/>
                  </a:lnTo>
                  <a:lnTo>
                    <a:pt x="1" y="9"/>
                  </a:lnTo>
                  <a:lnTo>
                    <a:pt x="3" y="7"/>
                  </a:lnTo>
                  <a:lnTo>
                    <a:pt x="4" y="5"/>
                  </a:lnTo>
                  <a:lnTo>
                    <a:pt x="9" y="2"/>
                  </a:lnTo>
                  <a:lnTo>
                    <a:pt x="15" y="0"/>
                  </a:lnTo>
                </a:path>
              </a:pathLst>
            </a:custGeom>
            <a:noFill/>
            <a:ln w="3175">
              <a:solidFill>
                <a:srgbClr val="1F1A17"/>
              </a:solidFill>
              <a:round/>
              <a:headEnd/>
              <a:tailEnd/>
            </a:ln>
          </p:spPr>
          <p:txBody>
            <a:bodyPr/>
            <a:lstStyle/>
            <a:p>
              <a:endParaRPr lang="fr-FR" sz="1200"/>
            </a:p>
          </p:txBody>
        </p:sp>
        <p:sp>
          <p:nvSpPr>
            <p:cNvPr id="370" name="Freeform 27"/>
            <p:cNvSpPr>
              <a:spLocks/>
            </p:cNvSpPr>
            <p:nvPr/>
          </p:nvSpPr>
          <p:spPr bwMode="auto">
            <a:xfrm>
              <a:off x="1984708" y="5391154"/>
              <a:ext cx="189341" cy="93804"/>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2"/>
                  </a:lnTo>
                  <a:lnTo>
                    <a:pt x="304" y="5"/>
                  </a:lnTo>
                  <a:lnTo>
                    <a:pt x="307" y="9"/>
                  </a:lnTo>
                  <a:lnTo>
                    <a:pt x="309" y="15"/>
                  </a:lnTo>
                  <a:lnTo>
                    <a:pt x="309" y="141"/>
                  </a:lnTo>
                  <a:lnTo>
                    <a:pt x="307" y="146"/>
                  </a:lnTo>
                  <a:lnTo>
                    <a:pt x="304" y="151"/>
                  </a:lnTo>
                  <a:lnTo>
                    <a:pt x="303" y="153"/>
                  </a:lnTo>
                  <a:lnTo>
                    <a:pt x="300" y="154"/>
                  </a:lnTo>
                  <a:lnTo>
                    <a:pt x="297" y="155"/>
                  </a:lnTo>
                  <a:lnTo>
                    <a:pt x="294" y="155"/>
                  </a:lnTo>
                  <a:lnTo>
                    <a:pt x="15" y="155"/>
                  </a:lnTo>
                  <a:lnTo>
                    <a:pt x="11" y="155"/>
                  </a:lnTo>
                  <a:lnTo>
                    <a:pt x="9" y="154"/>
                  </a:lnTo>
                  <a:lnTo>
                    <a:pt x="6" y="153"/>
                  </a:lnTo>
                  <a:lnTo>
                    <a:pt x="5" y="151"/>
                  </a:lnTo>
                  <a:lnTo>
                    <a:pt x="2" y="149"/>
                  </a:lnTo>
                  <a:lnTo>
                    <a:pt x="1" y="146"/>
                  </a:lnTo>
                  <a:lnTo>
                    <a:pt x="0" y="143"/>
                  </a:lnTo>
                  <a:lnTo>
                    <a:pt x="0" y="141"/>
                  </a:lnTo>
                  <a:lnTo>
                    <a:pt x="0" y="15"/>
                  </a:lnTo>
                  <a:lnTo>
                    <a:pt x="0" y="13"/>
                  </a:lnTo>
                  <a:lnTo>
                    <a:pt x="1" y="9"/>
                  </a:lnTo>
                  <a:lnTo>
                    <a:pt x="2" y="7"/>
                  </a:lnTo>
                  <a:lnTo>
                    <a:pt x="5" y="5"/>
                  </a:lnTo>
                  <a:lnTo>
                    <a:pt x="9" y="2"/>
                  </a:lnTo>
                  <a:lnTo>
                    <a:pt x="15" y="0"/>
                  </a:lnTo>
                  <a:close/>
                </a:path>
              </a:pathLst>
            </a:custGeom>
            <a:solidFill>
              <a:srgbClr val="605D5C"/>
            </a:solidFill>
            <a:ln w="9525">
              <a:noFill/>
              <a:round/>
              <a:headEnd/>
              <a:tailEnd/>
            </a:ln>
          </p:spPr>
          <p:txBody>
            <a:bodyPr/>
            <a:lstStyle/>
            <a:p>
              <a:endParaRPr lang="fr-FR" sz="1200"/>
            </a:p>
          </p:txBody>
        </p:sp>
        <p:sp>
          <p:nvSpPr>
            <p:cNvPr id="371" name="Freeform 28"/>
            <p:cNvSpPr>
              <a:spLocks/>
            </p:cNvSpPr>
            <p:nvPr/>
          </p:nvSpPr>
          <p:spPr bwMode="auto">
            <a:xfrm>
              <a:off x="1984708" y="5391154"/>
              <a:ext cx="189341" cy="93804"/>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2"/>
                  </a:lnTo>
                  <a:lnTo>
                    <a:pt x="304" y="5"/>
                  </a:lnTo>
                  <a:lnTo>
                    <a:pt x="307" y="9"/>
                  </a:lnTo>
                  <a:lnTo>
                    <a:pt x="309" y="15"/>
                  </a:lnTo>
                  <a:lnTo>
                    <a:pt x="309" y="141"/>
                  </a:lnTo>
                  <a:lnTo>
                    <a:pt x="307" y="146"/>
                  </a:lnTo>
                  <a:lnTo>
                    <a:pt x="304" y="151"/>
                  </a:lnTo>
                  <a:lnTo>
                    <a:pt x="303" y="153"/>
                  </a:lnTo>
                  <a:lnTo>
                    <a:pt x="300" y="154"/>
                  </a:lnTo>
                  <a:lnTo>
                    <a:pt x="297" y="155"/>
                  </a:lnTo>
                  <a:lnTo>
                    <a:pt x="294" y="155"/>
                  </a:lnTo>
                  <a:lnTo>
                    <a:pt x="15" y="155"/>
                  </a:lnTo>
                  <a:lnTo>
                    <a:pt x="11" y="155"/>
                  </a:lnTo>
                  <a:lnTo>
                    <a:pt x="9" y="154"/>
                  </a:lnTo>
                  <a:lnTo>
                    <a:pt x="6" y="153"/>
                  </a:lnTo>
                  <a:lnTo>
                    <a:pt x="5" y="151"/>
                  </a:lnTo>
                  <a:lnTo>
                    <a:pt x="2" y="149"/>
                  </a:lnTo>
                  <a:lnTo>
                    <a:pt x="1" y="146"/>
                  </a:lnTo>
                  <a:lnTo>
                    <a:pt x="0" y="143"/>
                  </a:lnTo>
                  <a:lnTo>
                    <a:pt x="0" y="141"/>
                  </a:lnTo>
                  <a:lnTo>
                    <a:pt x="0" y="15"/>
                  </a:lnTo>
                  <a:lnTo>
                    <a:pt x="0" y="13"/>
                  </a:lnTo>
                  <a:lnTo>
                    <a:pt x="1" y="9"/>
                  </a:lnTo>
                  <a:lnTo>
                    <a:pt x="2" y="7"/>
                  </a:lnTo>
                  <a:lnTo>
                    <a:pt x="5" y="5"/>
                  </a:lnTo>
                  <a:lnTo>
                    <a:pt x="9" y="2"/>
                  </a:lnTo>
                  <a:lnTo>
                    <a:pt x="15" y="0"/>
                  </a:lnTo>
                </a:path>
              </a:pathLst>
            </a:custGeom>
            <a:noFill/>
            <a:ln w="3175">
              <a:solidFill>
                <a:srgbClr val="1F1A17"/>
              </a:solidFill>
              <a:round/>
              <a:headEnd/>
              <a:tailEnd/>
            </a:ln>
          </p:spPr>
          <p:txBody>
            <a:bodyPr/>
            <a:lstStyle/>
            <a:p>
              <a:endParaRPr lang="fr-FR" sz="1200"/>
            </a:p>
          </p:txBody>
        </p:sp>
        <p:sp>
          <p:nvSpPr>
            <p:cNvPr id="372" name="Freeform 29"/>
            <p:cNvSpPr>
              <a:spLocks/>
            </p:cNvSpPr>
            <p:nvPr/>
          </p:nvSpPr>
          <p:spPr bwMode="auto">
            <a:xfrm>
              <a:off x="1607764" y="5861913"/>
              <a:ext cx="191078" cy="92067"/>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1"/>
                  </a:lnTo>
                  <a:lnTo>
                    <a:pt x="305" y="4"/>
                  </a:lnTo>
                  <a:lnTo>
                    <a:pt x="308" y="9"/>
                  </a:lnTo>
                  <a:lnTo>
                    <a:pt x="310" y="14"/>
                  </a:lnTo>
                  <a:lnTo>
                    <a:pt x="310" y="140"/>
                  </a:lnTo>
                  <a:lnTo>
                    <a:pt x="308" y="146"/>
                  </a:lnTo>
                  <a:lnTo>
                    <a:pt x="305" y="150"/>
                  </a:lnTo>
                  <a:lnTo>
                    <a:pt x="303" y="152"/>
                  </a:lnTo>
                  <a:lnTo>
                    <a:pt x="301" y="153"/>
                  </a:lnTo>
                  <a:lnTo>
                    <a:pt x="298" y="155"/>
                  </a:lnTo>
                  <a:lnTo>
                    <a:pt x="295" y="155"/>
                  </a:lnTo>
                  <a:lnTo>
                    <a:pt x="15" y="155"/>
                  </a:lnTo>
                  <a:lnTo>
                    <a:pt x="12" y="155"/>
                  </a:lnTo>
                  <a:lnTo>
                    <a:pt x="9" y="153"/>
                  </a:lnTo>
                  <a:lnTo>
                    <a:pt x="7" y="152"/>
                  </a:lnTo>
                  <a:lnTo>
                    <a:pt x="4" y="150"/>
                  </a:lnTo>
                  <a:lnTo>
                    <a:pt x="3" y="148"/>
                  </a:lnTo>
                  <a:lnTo>
                    <a:pt x="1" y="146"/>
                  </a:lnTo>
                  <a:lnTo>
                    <a:pt x="1" y="143"/>
                  </a:lnTo>
                  <a:lnTo>
                    <a:pt x="0" y="140"/>
                  </a:lnTo>
                  <a:lnTo>
                    <a:pt x="0" y="14"/>
                  </a:lnTo>
                  <a:lnTo>
                    <a:pt x="1" y="12"/>
                  </a:lnTo>
                  <a:lnTo>
                    <a:pt x="1" y="9"/>
                  </a:lnTo>
                  <a:lnTo>
                    <a:pt x="3" y="6"/>
                  </a:lnTo>
                  <a:lnTo>
                    <a:pt x="4" y="4"/>
                  </a:lnTo>
                  <a:lnTo>
                    <a:pt x="9" y="1"/>
                  </a:lnTo>
                  <a:lnTo>
                    <a:pt x="15" y="0"/>
                  </a:lnTo>
                  <a:close/>
                </a:path>
              </a:pathLst>
            </a:custGeom>
            <a:solidFill>
              <a:srgbClr val="605D5C"/>
            </a:solidFill>
            <a:ln w="9525">
              <a:noFill/>
              <a:round/>
              <a:headEnd/>
              <a:tailEnd/>
            </a:ln>
          </p:spPr>
          <p:txBody>
            <a:bodyPr/>
            <a:lstStyle/>
            <a:p>
              <a:endParaRPr lang="fr-FR" sz="1200"/>
            </a:p>
          </p:txBody>
        </p:sp>
        <p:sp>
          <p:nvSpPr>
            <p:cNvPr id="373" name="Freeform 30"/>
            <p:cNvSpPr>
              <a:spLocks/>
            </p:cNvSpPr>
            <p:nvPr/>
          </p:nvSpPr>
          <p:spPr bwMode="auto">
            <a:xfrm>
              <a:off x="1607764" y="5861913"/>
              <a:ext cx="191078" cy="92067"/>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1"/>
                  </a:lnTo>
                  <a:lnTo>
                    <a:pt x="305" y="4"/>
                  </a:lnTo>
                  <a:lnTo>
                    <a:pt x="308" y="9"/>
                  </a:lnTo>
                  <a:lnTo>
                    <a:pt x="310" y="14"/>
                  </a:lnTo>
                  <a:lnTo>
                    <a:pt x="310" y="140"/>
                  </a:lnTo>
                  <a:lnTo>
                    <a:pt x="308" y="146"/>
                  </a:lnTo>
                  <a:lnTo>
                    <a:pt x="305" y="150"/>
                  </a:lnTo>
                  <a:lnTo>
                    <a:pt x="303" y="152"/>
                  </a:lnTo>
                  <a:lnTo>
                    <a:pt x="301" y="153"/>
                  </a:lnTo>
                  <a:lnTo>
                    <a:pt x="298" y="155"/>
                  </a:lnTo>
                  <a:lnTo>
                    <a:pt x="295" y="155"/>
                  </a:lnTo>
                  <a:lnTo>
                    <a:pt x="15" y="155"/>
                  </a:lnTo>
                  <a:lnTo>
                    <a:pt x="12" y="155"/>
                  </a:lnTo>
                  <a:lnTo>
                    <a:pt x="9" y="153"/>
                  </a:lnTo>
                  <a:lnTo>
                    <a:pt x="7" y="152"/>
                  </a:lnTo>
                  <a:lnTo>
                    <a:pt x="4" y="150"/>
                  </a:lnTo>
                  <a:lnTo>
                    <a:pt x="3" y="148"/>
                  </a:lnTo>
                  <a:lnTo>
                    <a:pt x="1" y="146"/>
                  </a:lnTo>
                  <a:lnTo>
                    <a:pt x="1" y="143"/>
                  </a:lnTo>
                  <a:lnTo>
                    <a:pt x="0" y="140"/>
                  </a:lnTo>
                  <a:lnTo>
                    <a:pt x="0" y="14"/>
                  </a:lnTo>
                  <a:lnTo>
                    <a:pt x="1" y="12"/>
                  </a:lnTo>
                  <a:lnTo>
                    <a:pt x="1" y="9"/>
                  </a:lnTo>
                  <a:lnTo>
                    <a:pt x="3" y="6"/>
                  </a:lnTo>
                  <a:lnTo>
                    <a:pt x="4" y="4"/>
                  </a:lnTo>
                  <a:lnTo>
                    <a:pt x="9" y="1"/>
                  </a:lnTo>
                  <a:lnTo>
                    <a:pt x="15" y="0"/>
                  </a:lnTo>
                </a:path>
              </a:pathLst>
            </a:custGeom>
            <a:noFill/>
            <a:ln w="3175">
              <a:solidFill>
                <a:srgbClr val="1F1A17"/>
              </a:solidFill>
              <a:round/>
              <a:headEnd/>
              <a:tailEnd/>
            </a:ln>
          </p:spPr>
          <p:txBody>
            <a:bodyPr/>
            <a:lstStyle/>
            <a:p>
              <a:endParaRPr lang="fr-FR" sz="1200"/>
            </a:p>
          </p:txBody>
        </p:sp>
        <p:sp>
          <p:nvSpPr>
            <p:cNvPr id="374" name="Freeform 31"/>
            <p:cNvSpPr>
              <a:spLocks/>
            </p:cNvSpPr>
            <p:nvPr/>
          </p:nvSpPr>
          <p:spPr bwMode="auto">
            <a:xfrm>
              <a:off x="1984708" y="5861913"/>
              <a:ext cx="189341" cy="92067"/>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1"/>
                  </a:lnTo>
                  <a:lnTo>
                    <a:pt x="304" y="4"/>
                  </a:lnTo>
                  <a:lnTo>
                    <a:pt x="307" y="9"/>
                  </a:lnTo>
                  <a:lnTo>
                    <a:pt x="309" y="14"/>
                  </a:lnTo>
                  <a:lnTo>
                    <a:pt x="309" y="140"/>
                  </a:lnTo>
                  <a:lnTo>
                    <a:pt x="307" y="146"/>
                  </a:lnTo>
                  <a:lnTo>
                    <a:pt x="304" y="150"/>
                  </a:lnTo>
                  <a:lnTo>
                    <a:pt x="303" y="152"/>
                  </a:lnTo>
                  <a:lnTo>
                    <a:pt x="300" y="153"/>
                  </a:lnTo>
                  <a:lnTo>
                    <a:pt x="297" y="155"/>
                  </a:lnTo>
                  <a:lnTo>
                    <a:pt x="294" y="155"/>
                  </a:lnTo>
                  <a:lnTo>
                    <a:pt x="15" y="155"/>
                  </a:lnTo>
                  <a:lnTo>
                    <a:pt x="11" y="155"/>
                  </a:lnTo>
                  <a:lnTo>
                    <a:pt x="9" y="153"/>
                  </a:lnTo>
                  <a:lnTo>
                    <a:pt x="6" y="152"/>
                  </a:lnTo>
                  <a:lnTo>
                    <a:pt x="5" y="150"/>
                  </a:lnTo>
                  <a:lnTo>
                    <a:pt x="2" y="148"/>
                  </a:lnTo>
                  <a:lnTo>
                    <a:pt x="1" y="146"/>
                  </a:lnTo>
                  <a:lnTo>
                    <a:pt x="0" y="143"/>
                  </a:lnTo>
                  <a:lnTo>
                    <a:pt x="0" y="140"/>
                  </a:lnTo>
                  <a:lnTo>
                    <a:pt x="0" y="14"/>
                  </a:lnTo>
                  <a:lnTo>
                    <a:pt x="0" y="12"/>
                  </a:lnTo>
                  <a:lnTo>
                    <a:pt x="1" y="9"/>
                  </a:lnTo>
                  <a:lnTo>
                    <a:pt x="2" y="6"/>
                  </a:lnTo>
                  <a:lnTo>
                    <a:pt x="5" y="4"/>
                  </a:lnTo>
                  <a:lnTo>
                    <a:pt x="9" y="1"/>
                  </a:lnTo>
                  <a:lnTo>
                    <a:pt x="15" y="0"/>
                  </a:lnTo>
                  <a:close/>
                </a:path>
              </a:pathLst>
            </a:custGeom>
            <a:solidFill>
              <a:srgbClr val="605D5C"/>
            </a:solidFill>
            <a:ln w="9525">
              <a:noFill/>
              <a:round/>
              <a:headEnd/>
              <a:tailEnd/>
            </a:ln>
          </p:spPr>
          <p:txBody>
            <a:bodyPr/>
            <a:lstStyle/>
            <a:p>
              <a:endParaRPr lang="fr-FR" sz="1200"/>
            </a:p>
          </p:txBody>
        </p:sp>
        <p:sp>
          <p:nvSpPr>
            <p:cNvPr id="375" name="Freeform 32"/>
            <p:cNvSpPr>
              <a:spLocks/>
            </p:cNvSpPr>
            <p:nvPr/>
          </p:nvSpPr>
          <p:spPr bwMode="auto">
            <a:xfrm>
              <a:off x="1984708" y="5861913"/>
              <a:ext cx="189341" cy="92067"/>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1"/>
                  </a:lnTo>
                  <a:lnTo>
                    <a:pt x="304" y="4"/>
                  </a:lnTo>
                  <a:lnTo>
                    <a:pt x="307" y="9"/>
                  </a:lnTo>
                  <a:lnTo>
                    <a:pt x="309" y="14"/>
                  </a:lnTo>
                  <a:lnTo>
                    <a:pt x="309" y="140"/>
                  </a:lnTo>
                  <a:lnTo>
                    <a:pt x="307" y="146"/>
                  </a:lnTo>
                  <a:lnTo>
                    <a:pt x="304" y="150"/>
                  </a:lnTo>
                  <a:lnTo>
                    <a:pt x="303" y="152"/>
                  </a:lnTo>
                  <a:lnTo>
                    <a:pt x="300" y="153"/>
                  </a:lnTo>
                  <a:lnTo>
                    <a:pt x="297" y="155"/>
                  </a:lnTo>
                  <a:lnTo>
                    <a:pt x="294" y="155"/>
                  </a:lnTo>
                  <a:lnTo>
                    <a:pt x="15" y="155"/>
                  </a:lnTo>
                  <a:lnTo>
                    <a:pt x="11" y="155"/>
                  </a:lnTo>
                  <a:lnTo>
                    <a:pt x="9" y="153"/>
                  </a:lnTo>
                  <a:lnTo>
                    <a:pt x="6" y="152"/>
                  </a:lnTo>
                  <a:lnTo>
                    <a:pt x="5" y="150"/>
                  </a:lnTo>
                  <a:lnTo>
                    <a:pt x="2" y="148"/>
                  </a:lnTo>
                  <a:lnTo>
                    <a:pt x="1" y="146"/>
                  </a:lnTo>
                  <a:lnTo>
                    <a:pt x="0" y="143"/>
                  </a:lnTo>
                  <a:lnTo>
                    <a:pt x="0" y="140"/>
                  </a:lnTo>
                  <a:lnTo>
                    <a:pt x="0" y="14"/>
                  </a:lnTo>
                  <a:lnTo>
                    <a:pt x="0" y="12"/>
                  </a:lnTo>
                  <a:lnTo>
                    <a:pt x="1" y="9"/>
                  </a:lnTo>
                  <a:lnTo>
                    <a:pt x="2" y="6"/>
                  </a:lnTo>
                  <a:lnTo>
                    <a:pt x="5" y="4"/>
                  </a:lnTo>
                  <a:lnTo>
                    <a:pt x="9" y="1"/>
                  </a:lnTo>
                  <a:lnTo>
                    <a:pt x="15" y="0"/>
                  </a:lnTo>
                </a:path>
              </a:pathLst>
            </a:custGeom>
            <a:noFill/>
            <a:ln w="3175">
              <a:solidFill>
                <a:srgbClr val="1F1A17"/>
              </a:solidFill>
              <a:round/>
              <a:headEnd/>
              <a:tailEnd/>
            </a:ln>
          </p:spPr>
          <p:txBody>
            <a:bodyPr/>
            <a:lstStyle/>
            <a:p>
              <a:endParaRPr lang="fr-FR" sz="1200"/>
            </a:p>
          </p:txBody>
        </p:sp>
        <p:sp>
          <p:nvSpPr>
            <p:cNvPr id="376" name="Rectangle 33"/>
            <p:cNvSpPr>
              <a:spLocks noChangeArrowheads="1"/>
            </p:cNvSpPr>
            <p:nvPr/>
          </p:nvSpPr>
          <p:spPr bwMode="auto">
            <a:xfrm>
              <a:off x="2266113" y="5544021"/>
              <a:ext cx="189341" cy="66010"/>
            </a:xfrm>
            <a:prstGeom prst="rect">
              <a:avLst/>
            </a:prstGeom>
            <a:solidFill>
              <a:srgbClr val="1F1A17"/>
            </a:solidFill>
            <a:ln w="9525">
              <a:noFill/>
              <a:miter lim="800000"/>
              <a:headEnd/>
              <a:tailEnd/>
            </a:ln>
          </p:spPr>
          <p:txBody>
            <a:bodyPr/>
            <a:lstStyle/>
            <a:p>
              <a:endParaRPr lang="fr-FR" sz="1200"/>
            </a:p>
          </p:txBody>
        </p:sp>
        <p:sp>
          <p:nvSpPr>
            <p:cNvPr id="377" name="Rectangle 34"/>
            <p:cNvSpPr>
              <a:spLocks noChangeArrowheads="1"/>
            </p:cNvSpPr>
            <p:nvPr/>
          </p:nvSpPr>
          <p:spPr bwMode="auto">
            <a:xfrm>
              <a:off x="2266113" y="5733366"/>
              <a:ext cx="189341" cy="66010"/>
            </a:xfrm>
            <a:prstGeom prst="rect">
              <a:avLst/>
            </a:prstGeom>
            <a:solidFill>
              <a:srgbClr val="1F1A17"/>
            </a:solidFill>
            <a:ln w="9525">
              <a:noFill/>
              <a:miter lim="800000"/>
              <a:headEnd/>
              <a:tailEnd/>
            </a:ln>
          </p:spPr>
          <p:txBody>
            <a:bodyPr/>
            <a:lstStyle/>
            <a:p>
              <a:endParaRPr lang="fr-FR" sz="1200"/>
            </a:p>
          </p:txBody>
        </p:sp>
        <p:sp>
          <p:nvSpPr>
            <p:cNvPr id="378" name="Rectangle 35"/>
            <p:cNvSpPr>
              <a:spLocks noChangeArrowheads="1"/>
            </p:cNvSpPr>
            <p:nvPr/>
          </p:nvSpPr>
          <p:spPr bwMode="auto">
            <a:xfrm>
              <a:off x="1614713" y="5511015"/>
              <a:ext cx="158" cy="635329"/>
            </a:xfrm>
            <a:prstGeom prst="rect">
              <a:avLst/>
            </a:prstGeom>
            <a:noFill/>
            <a:ln w="9525">
              <a:noFill/>
              <a:miter lim="800000"/>
              <a:headEnd/>
              <a:tailEnd/>
            </a:ln>
          </p:spPr>
          <p:txBody>
            <a:bodyPr wrap="none" lIns="0" tIns="0" rIns="0" bIns="0">
              <a:spAutoFit/>
            </a:bodyPr>
            <a:lstStyle/>
            <a:p>
              <a:endParaRPr lang="fr-CA" sz="2000" b="1" dirty="0"/>
            </a:p>
          </p:txBody>
        </p:sp>
      </p:grpSp>
      <p:sp>
        <p:nvSpPr>
          <p:cNvPr id="364" name="Oval 363"/>
          <p:cNvSpPr/>
          <p:nvPr/>
        </p:nvSpPr>
        <p:spPr>
          <a:xfrm>
            <a:off x="319809" y="4850350"/>
            <a:ext cx="221713" cy="221713"/>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379" name="Rounded Rectangle 378"/>
          <p:cNvSpPr/>
          <p:nvPr/>
        </p:nvSpPr>
        <p:spPr>
          <a:xfrm>
            <a:off x="3346867" y="4598633"/>
            <a:ext cx="1890944" cy="126950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CA"/>
          </a:p>
        </p:txBody>
      </p:sp>
      <p:sp>
        <p:nvSpPr>
          <p:cNvPr id="380" name="Rectangle 379"/>
          <p:cNvSpPr/>
          <p:nvPr/>
        </p:nvSpPr>
        <p:spPr>
          <a:xfrm>
            <a:off x="3488911" y="4711748"/>
            <a:ext cx="1674362" cy="1014349"/>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cxnSp>
        <p:nvCxnSpPr>
          <p:cNvPr id="381" name="Straight Connector 380"/>
          <p:cNvCxnSpPr/>
          <p:nvPr/>
        </p:nvCxnSpPr>
        <p:spPr>
          <a:xfrm rot="5400000">
            <a:off x="3922948" y="5094434"/>
            <a:ext cx="765372"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2" name="Straight Connector 381"/>
          <p:cNvCxnSpPr/>
          <p:nvPr/>
        </p:nvCxnSpPr>
        <p:spPr>
          <a:xfrm>
            <a:off x="3488912" y="5197664"/>
            <a:ext cx="14680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p:nvPr/>
        </p:nvCxnSpPr>
        <p:spPr>
          <a:xfrm>
            <a:off x="4984728" y="5197664"/>
            <a:ext cx="178546"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1" name="Group 383"/>
          <p:cNvGrpSpPr/>
          <p:nvPr/>
        </p:nvGrpSpPr>
        <p:grpSpPr>
          <a:xfrm>
            <a:off x="3825170" y="4714550"/>
            <a:ext cx="178546" cy="485915"/>
            <a:chOff x="1855437" y="2281561"/>
            <a:chExt cx="399495" cy="1038688"/>
          </a:xfrm>
        </p:grpSpPr>
        <p:cxnSp>
          <p:nvCxnSpPr>
            <p:cNvPr id="385" name="Straight Connector 384"/>
            <p:cNvCxnSpPr/>
            <p:nvPr/>
          </p:nvCxnSpPr>
          <p:spPr>
            <a:xfrm>
              <a:off x="1855437" y="3320249"/>
              <a:ext cx="3994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6" name="Straight Connector 385"/>
            <p:cNvCxnSpPr/>
            <p:nvPr/>
          </p:nvCxnSpPr>
          <p:spPr>
            <a:xfrm rot="5400000">
              <a:off x="1553592" y="2796466"/>
              <a:ext cx="102981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387" name="Straight Connector 386"/>
          <p:cNvCxnSpPr/>
          <p:nvPr/>
        </p:nvCxnSpPr>
        <p:spPr>
          <a:xfrm>
            <a:off x="4236820" y="5197664"/>
            <a:ext cx="14680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2" name="Group 387"/>
          <p:cNvGrpSpPr/>
          <p:nvPr/>
        </p:nvGrpSpPr>
        <p:grpSpPr>
          <a:xfrm>
            <a:off x="4616234" y="4711748"/>
            <a:ext cx="178546" cy="485915"/>
            <a:chOff x="3471177" y="2281561"/>
            <a:chExt cx="399495" cy="1038688"/>
          </a:xfrm>
        </p:grpSpPr>
        <p:cxnSp>
          <p:nvCxnSpPr>
            <p:cNvPr id="389" name="Straight Connector 388"/>
            <p:cNvCxnSpPr/>
            <p:nvPr/>
          </p:nvCxnSpPr>
          <p:spPr>
            <a:xfrm>
              <a:off x="3471177" y="3320249"/>
              <a:ext cx="3994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0" name="Straight Connector 389"/>
            <p:cNvCxnSpPr/>
            <p:nvPr/>
          </p:nvCxnSpPr>
          <p:spPr>
            <a:xfrm rot="5400000">
              <a:off x="3142695" y="2796466"/>
              <a:ext cx="102981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91" name="Oval 390"/>
          <p:cNvSpPr/>
          <p:nvPr/>
        </p:nvSpPr>
        <p:spPr>
          <a:xfrm>
            <a:off x="4722094" y="4714187"/>
            <a:ext cx="221713" cy="221713"/>
          </a:xfrm>
          <a:prstGeom prst="ellipse">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392" name="Oval 391"/>
          <p:cNvSpPr/>
          <p:nvPr/>
        </p:nvSpPr>
        <p:spPr>
          <a:xfrm>
            <a:off x="4290638" y="4722103"/>
            <a:ext cx="221713" cy="221713"/>
          </a:xfrm>
          <a:prstGeom prst="ellipse">
            <a:avLst/>
          </a:prstGeom>
          <a:solidFill>
            <a:srgbClr val="92D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nvGrpSpPr>
          <p:cNvPr id="23" name="Group 392"/>
          <p:cNvGrpSpPr/>
          <p:nvPr/>
        </p:nvGrpSpPr>
        <p:grpSpPr>
          <a:xfrm rot="16200000">
            <a:off x="4385556" y="4988866"/>
            <a:ext cx="272719" cy="257838"/>
            <a:chOff x="1513962" y="5391154"/>
            <a:chExt cx="941492" cy="755190"/>
          </a:xfrm>
        </p:grpSpPr>
        <p:sp>
          <p:nvSpPr>
            <p:cNvPr id="394" name="Freeform 23"/>
            <p:cNvSpPr>
              <a:spLocks/>
            </p:cNvSpPr>
            <p:nvPr/>
          </p:nvSpPr>
          <p:spPr bwMode="auto">
            <a:xfrm>
              <a:off x="1513962" y="5484959"/>
              <a:ext cx="752152" cy="376954"/>
            </a:xfrm>
            <a:custGeom>
              <a:avLst/>
              <a:gdLst>
                <a:gd name="T0" fmla="*/ 18 w 1237"/>
                <a:gd name="T1" fmla="*/ 0 h 619"/>
                <a:gd name="T2" fmla="*/ 18 w 1237"/>
                <a:gd name="T3" fmla="*/ 0 h 619"/>
                <a:gd name="T4" fmla="*/ 18 w 1237"/>
                <a:gd name="T5" fmla="*/ 0 h 619"/>
                <a:gd name="T6" fmla="*/ 18 w 1237"/>
                <a:gd name="T7" fmla="*/ 0 h 619"/>
                <a:gd name="T8" fmla="*/ 18 w 1237"/>
                <a:gd name="T9" fmla="*/ 0 h 619"/>
                <a:gd name="T10" fmla="*/ 19 w 1237"/>
                <a:gd name="T11" fmla="*/ 0 h 619"/>
                <a:gd name="T12" fmla="*/ 19 w 1237"/>
                <a:gd name="T13" fmla="*/ 1 h 619"/>
                <a:gd name="T14" fmla="*/ 19 w 1237"/>
                <a:gd name="T15" fmla="*/ 1 h 619"/>
                <a:gd name="T16" fmla="*/ 19 w 1237"/>
                <a:gd name="T17" fmla="*/ 1 h 619"/>
                <a:gd name="T18" fmla="*/ 19 w 1237"/>
                <a:gd name="T19" fmla="*/ 8 h 619"/>
                <a:gd name="T20" fmla="*/ 19 w 1237"/>
                <a:gd name="T21" fmla="*/ 9 h 619"/>
                <a:gd name="T22" fmla="*/ 19 w 1237"/>
                <a:gd name="T23" fmla="*/ 9 h 619"/>
                <a:gd name="T24" fmla="*/ 18 w 1237"/>
                <a:gd name="T25" fmla="*/ 9 h 619"/>
                <a:gd name="T26" fmla="*/ 18 w 1237"/>
                <a:gd name="T27" fmla="*/ 9 h 619"/>
                <a:gd name="T28" fmla="*/ 18 w 1237"/>
                <a:gd name="T29" fmla="*/ 9 h 619"/>
                <a:gd name="T30" fmla="*/ 18 w 1237"/>
                <a:gd name="T31" fmla="*/ 9 h 619"/>
                <a:gd name="T32" fmla="*/ 18 w 1237"/>
                <a:gd name="T33" fmla="*/ 9 h 619"/>
                <a:gd name="T34" fmla="*/ 1 w 1237"/>
                <a:gd name="T35" fmla="*/ 9 h 619"/>
                <a:gd name="T36" fmla="*/ 1 w 1237"/>
                <a:gd name="T37" fmla="*/ 9 h 619"/>
                <a:gd name="T38" fmla="*/ 1 w 1237"/>
                <a:gd name="T39" fmla="*/ 9 h 619"/>
                <a:gd name="T40" fmla="*/ 0 w 1237"/>
                <a:gd name="T41" fmla="*/ 9 h 619"/>
                <a:gd name="T42" fmla="*/ 0 w 1237"/>
                <a:gd name="T43" fmla="*/ 9 h 619"/>
                <a:gd name="T44" fmla="*/ 0 w 1237"/>
                <a:gd name="T45" fmla="*/ 9 h 619"/>
                <a:gd name="T46" fmla="*/ 0 w 1237"/>
                <a:gd name="T47" fmla="*/ 9 h 619"/>
                <a:gd name="T48" fmla="*/ 0 w 1237"/>
                <a:gd name="T49" fmla="*/ 8 h 619"/>
                <a:gd name="T50" fmla="*/ 0 w 1237"/>
                <a:gd name="T51" fmla="*/ 8 h 619"/>
                <a:gd name="T52" fmla="*/ 0 w 1237"/>
                <a:gd name="T53" fmla="*/ 1 h 619"/>
                <a:gd name="T54" fmla="*/ 0 w 1237"/>
                <a:gd name="T55" fmla="*/ 1 h 619"/>
                <a:gd name="T56" fmla="*/ 0 w 1237"/>
                <a:gd name="T57" fmla="*/ 1 h 619"/>
                <a:gd name="T58" fmla="*/ 0 w 1237"/>
                <a:gd name="T59" fmla="*/ 0 h 619"/>
                <a:gd name="T60" fmla="*/ 0 w 1237"/>
                <a:gd name="T61" fmla="*/ 0 h 619"/>
                <a:gd name="T62" fmla="*/ 1 w 1237"/>
                <a:gd name="T63" fmla="*/ 0 h 619"/>
                <a:gd name="T64" fmla="*/ 1 w 1237"/>
                <a:gd name="T65" fmla="*/ 0 h 619"/>
                <a:gd name="T66" fmla="*/ 1 w 1237"/>
                <a:gd name="T67" fmla="*/ 0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7"/>
                <a:gd name="T103" fmla="*/ 0 h 619"/>
                <a:gd name="T104" fmla="*/ 1237 w 1237"/>
                <a:gd name="T105" fmla="*/ 619 h 6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7" h="619">
                  <a:moveTo>
                    <a:pt x="79" y="0"/>
                  </a:moveTo>
                  <a:lnTo>
                    <a:pt x="1160" y="0"/>
                  </a:lnTo>
                  <a:lnTo>
                    <a:pt x="1168" y="0"/>
                  </a:lnTo>
                  <a:lnTo>
                    <a:pt x="1176" y="1"/>
                  </a:lnTo>
                  <a:lnTo>
                    <a:pt x="1182" y="4"/>
                  </a:lnTo>
                  <a:lnTo>
                    <a:pt x="1190" y="6"/>
                  </a:lnTo>
                  <a:lnTo>
                    <a:pt x="1197" y="8"/>
                  </a:lnTo>
                  <a:lnTo>
                    <a:pt x="1204" y="12"/>
                  </a:lnTo>
                  <a:lnTo>
                    <a:pt x="1209" y="16"/>
                  </a:lnTo>
                  <a:lnTo>
                    <a:pt x="1215" y="20"/>
                  </a:lnTo>
                  <a:lnTo>
                    <a:pt x="1219" y="25"/>
                  </a:lnTo>
                  <a:lnTo>
                    <a:pt x="1224" y="31"/>
                  </a:lnTo>
                  <a:lnTo>
                    <a:pt x="1228" y="36"/>
                  </a:lnTo>
                  <a:lnTo>
                    <a:pt x="1232" y="42"/>
                  </a:lnTo>
                  <a:lnTo>
                    <a:pt x="1234" y="49"/>
                  </a:lnTo>
                  <a:lnTo>
                    <a:pt x="1236" y="54"/>
                  </a:lnTo>
                  <a:lnTo>
                    <a:pt x="1237" y="61"/>
                  </a:lnTo>
                  <a:lnTo>
                    <a:pt x="1237" y="69"/>
                  </a:lnTo>
                  <a:lnTo>
                    <a:pt x="1237" y="551"/>
                  </a:lnTo>
                  <a:lnTo>
                    <a:pt x="1237" y="558"/>
                  </a:lnTo>
                  <a:lnTo>
                    <a:pt x="1236" y="565"/>
                  </a:lnTo>
                  <a:lnTo>
                    <a:pt x="1234" y="572"/>
                  </a:lnTo>
                  <a:lnTo>
                    <a:pt x="1232" y="577"/>
                  </a:lnTo>
                  <a:lnTo>
                    <a:pt x="1228" y="583"/>
                  </a:lnTo>
                  <a:lnTo>
                    <a:pt x="1224" y="588"/>
                  </a:lnTo>
                  <a:lnTo>
                    <a:pt x="1219" y="594"/>
                  </a:lnTo>
                  <a:lnTo>
                    <a:pt x="1215" y="599"/>
                  </a:lnTo>
                  <a:lnTo>
                    <a:pt x="1209" y="603"/>
                  </a:lnTo>
                  <a:lnTo>
                    <a:pt x="1204" y="608"/>
                  </a:lnTo>
                  <a:lnTo>
                    <a:pt x="1197" y="611"/>
                  </a:lnTo>
                  <a:lnTo>
                    <a:pt x="1190" y="613"/>
                  </a:lnTo>
                  <a:lnTo>
                    <a:pt x="1182" y="616"/>
                  </a:lnTo>
                  <a:lnTo>
                    <a:pt x="1176" y="618"/>
                  </a:lnTo>
                  <a:lnTo>
                    <a:pt x="1168" y="619"/>
                  </a:lnTo>
                  <a:lnTo>
                    <a:pt x="1160" y="619"/>
                  </a:lnTo>
                  <a:lnTo>
                    <a:pt x="79" y="619"/>
                  </a:lnTo>
                  <a:lnTo>
                    <a:pt x="71" y="619"/>
                  </a:lnTo>
                  <a:lnTo>
                    <a:pt x="63" y="618"/>
                  </a:lnTo>
                  <a:lnTo>
                    <a:pt x="55" y="616"/>
                  </a:lnTo>
                  <a:lnTo>
                    <a:pt x="48" y="613"/>
                  </a:lnTo>
                  <a:lnTo>
                    <a:pt x="42" y="611"/>
                  </a:lnTo>
                  <a:lnTo>
                    <a:pt x="35" y="608"/>
                  </a:lnTo>
                  <a:lnTo>
                    <a:pt x="29" y="603"/>
                  </a:lnTo>
                  <a:lnTo>
                    <a:pt x="24" y="599"/>
                  </a:lnTo>
                  <a:lnTo>
                    <a:pt x="18" y="594"/>
                  </a:lnTo>
                  <a:lnTo>
                    <a:pt x="14" y="588"/>
                  </a:lnTo>
                  <a:lnTo>
                    <a:pt x="10" y="583"/>
                  </a:lnTo>
                  <a:lnTo>
                    <a:pt x="7" y="577"/>
                  </a:lnTo>
                  <a:lnTo>
                    <a:pt x="5" y="572"/>
                  </a:lnTo>
                  <a:lnTo>
                    <a:pt x="2" y="565"/>
                  </a:lnTo>
                  <a:lnTo>
                    <a:pt x="1" y="558"/>
                  </a:lnTo>
                  <a:lnTo>
                    <a:pt x="0" y="551"/>
                  </a:lnTo>
                  <a:lnTo>
                    <a:pt x="0" y="69"/>
                  </a:lnTo>
                  <a:lnTo>
                    <a:pt x="1" y="61"/>
                  </a:lnTo>
                  <a:lnTo>
                    <a:pt x="2" y="54"/>
                  </a:lnTo>
                  <a:lnTo>
                    <a:pt x="5" y="49"/>
                  </a:lnTo>
                  <a:lnTo>
                    <a:pt x="7" y="42"/>
                  </a:lnTo>
                  <a:lnTo>
                    <a:pt x="10" y="36"/>
                  </a:lnTo>
                  <a:lnTo>
                    <a:pt x="14" y="31"/>
                  </a:lnTo>
                  <a:lnTo>
                    <a:pt x="18" y="25"/>
                  </a:lnTo>
                  <a:lnTo>
                    <a:pt x="24" y="20"/>
                  </a:lnTo>
                  <a:lnTo>
                    <a:pt x="29" y="16"/>
                  </a:lnTo>
                  <a:lnTo>
                    <a:pt x="35" y="12"/>
                  </a:lnTo>
                  <a:lnTo>
                    <a:pt x="42" y="8"/>
                  </a:lnTo>
                  <a:lnTo>
                    <a:pt x="48" y="6"/>
                  </a:lnTo>
                  <a:lnTo>
                    <a:pt x="55" y="4"/>
                  </a:lnTo>
                  <a:lnTo>
                    <a:pt x="63" y="1"/>
                  </a:lnTo>
                  <a:lnTo>
                    <a:pt x="71" y="0"/>
                  </a:lnTo>
                  <a:lnTo>
                    <a:pt x="79" y="0"/>
                  </a:lnTo>
                  <a:close/>
                </a:path>
              </a:pathLst>
            </a:custGeom>
            <a:solidFill>
              <a:srgbClr val="C2C1C1"/>
            </a:solidFill>
            <a:ln w="9525">
              <a:noFill/>
              <a:round/>
              <a:headEnd/>
              <a:tailEnd/>
            </a:ln>
          </p:spPr>
          <p:txBody>
            <a:bodyPr/>
            <a:lstStyle/>
            <a:p>
              <a:endParaRPr lang="fr-FR" sz="1200"/>
            </a:p>
          </p:txBody>
        </p:sp>
        <p:sp>
          <p:nvSpPr>
            <p:cNvPr id="395" name="Freeform 24"/>
            <p:cNvSpPr>
              <a:spLocks/>
            </p:cNvSpPr>
            <p:nvPr/>
          </p:nvSpPr>
          <p:spPr bwMode="auto">
            <a:xfrm>
              <a:off x="1513962" y="5484959"/>
              <a:ext cx="752152" cy="376954"/>
            </a:xfrm>
            <a:custGeom>
              <a:avLst/>
              <a:gdLst>
                <a:gd name="T0" fmla="*/ 18 w 1237"/>
                <a:gd name="T1" fmla="*/ 0 h 619"/>
                <a:gd name="T2" fmla="*/ 18 w 1237"/>
                <a:gd name="T3" fmla="*/ 0 h 619"/>
                <a:gd name="T4" fmla="*/ 18 w 1237"/>
                <a:gd name="T5" fmla="*/ 0 h 619"/>
                <a:gd name="T6" fmla="*/ 18 w 1237"/>
                <a:gd name="T7" fmla="*/ 0 h 619"/>
                <a:gd name="T8" fmla="*/ 18 w 1237"/>
                <a:gd name="T9" fmla="*/ 0 h 619"/>
                <a:gd name="T10" fmla="*/ 19 w 1237"/>
                <a:gd name="T11" fmla="*/ 0 h 619"/>
                <a:gd name="T12" fmla="*/ 19 w 1237"/>
                <a:gd name="T13" fmla="*/ 1 h 619"/>
                <a:gd name="T14" fmla="*/ 19 w 1237"/>
                <a:gd name="T15" fmla="*/ 1 h 619"/>
                <a:gd name="T16" fmla="*/ 19 w 1237"/>
                <a:gd name="T17" fmla="*/ 1 h 619"/>
                <a:gd name="T18" fmla="*/ 19 w 1237"/>
                <a:gd name="T19" fmla="*/ 8 h 619"/>
                <a:gd name="T20" fmla="*/ 19 w 1237"/>
                <a:gd name="T21" fmla="*/ 9 h 619"/>
                <a:gd name="T22" fmla="*/ 19 w 1237"/>
                <a:gd name="T23" fmla="*/ 9 h 619"/>
                <a:gd name="T24" fmla="*/ 18 w 1237"/>
                <a:gd name="T25" fmla="*/ 9 h 619"/>
                <a:gd name="T26" fmla="*/ 18 w 1237"/>
                <a:gd name="T27" fmla="*/ 9 h 619"/>
                <a:gd name="T28" fmla="*/ 18 w 1237"/>
                <a:gd name="T29" fmla="*/ 9 h 619"/>
                <a:gd name="T30" fmla="*/ 18 w 1237"/>
                <a:gd name="T31" fmla="*/ 9 h 619"/>
                <a:gd name="T32" fmla="*/ 18 w 1237"/>
                <a:gd name="T33" fmla="*/ 9 h 619"/>
                <a:gd name="T34" fmla="*/ 1 w 1237"/>
                <a:gd name="T35" fmla="*/ 9 h 619"/>
                <a:gd name="T36" fmla="*/ 1 w 1237"/>
                <a:gd name="T37" fmla="*/ 9 h 619"/>
                <a:gd name="T38" fmla="*/ 1 w 1237"/>
                <a:gd name="T39" fmla="*/ 9 h 619"/>
                <a:gd name="T40" fmla="*/ 0 w 1237"/>
                <a:gd name="T41" fmla="*/ 9 h 619"/>
                <a:gd name="T42" fmla="*/ 0 w 1237"/>
                <a:gd name="T43" fmla="*/ 9 h 619"/>
                <a:gd name="T44" fmla="*/ 0 w 1237"/>
                <a:gd name="T45" fmla="*/ 9 h 619"/>
                <a:gd name="T46" fmla="*/ 0 w 1237"/>
                <a:gd name="T47" fmla="*/ 9 h 619"/>
                <a:gd name="T48" fmla="*/ 0 w 1237"/>
                <a:gd name="T49" fmla="*/ 8 h 619"/>
                <a:gd name="T50" fmla="*/ 0 w 1237"/>
                <a:gd name="T51" fmla="*/ 8 h 619"/>
                <a:gd name="T52" fmla="*/ 0 w 1237"/>
                <a:gd name="T53" fmla="*/ 1 h 619"/>
                <a:gd name="T54" fmla="*/ 0 w 1237"/>
                <a:gd name="T55" fmla="*/ 1 h 619"/>
                <a:gd name="T56" fmla="*/ 0 w 1237"/>
                <a:gd name="T57" fmla="*/ 1 h 619"/>
                <a:gd name="T58" fmla="*/ 0 w 1237"/>
                <a:gd name="T59" fmla="*/ 0 h 619"/>
                <a:gd name="T60" fmla="*/ 0 w 1237"/>
                <a:gd name="T61" fmla="*/ 0 h 619"/>
                <a:gd name="T62" fmla="*/ 1 w 1237"/>
                <a:gd name="T63" fmla="*/ 0 h 619"/>
                <a:gd name="T64" fmla="*/ 1 w 1237"/>
                <a:gd name="T65" fmla="*/ 0 h 619"/>
                <a:gd name="T66" fmla="*/ 1 w 1237"/>
                <a:gd name="T67" fmla="*/ 0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7"/>
                <a:gd name="T103" fmla="*/ 0 h 619"/>
                <a:gd name="T104" fmla="*/ 1237 w 1237"/>
                <a:gd name="T105" fmla="*/ 619 h 6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7" h="619">
                  <a:moveTo>
                    <a:pt x="79" y="0"/>
                  </a:moveTo>
                  <a:lnTo>
                    <a:pt x="1160" y="0"/>
                  </a:lnTo>
                  <a:lnTo>
                    <a:pt x="1168" y="0"/>
                  </a:lnTo>
                  <a:lnTo>
                    <a:pt x="1176" y="1"/>
                  </a:lnTo>
                  <a:lnTo>
                    <a:pt x="1182" y="4"/>
                  </a:lnTo>
                  <a:lnTo>
                    <a:pt x="1190" y="6"/>
                  </a:lnTo>
                  <a:lnTo>
                    <a:pt x="1197" y="8"/>
                  </a:lnTo>
                  <a:lnTo>
                    <a:pt x="1204" y="12"/>
                  </a:lnTo>
                  <a:lnTo>
                    <a:pt x="1209" y="16"/>
                  </a:lnTo>
                  <a:lnTo>
                    <a:pt x="1215" y="20"/>
                  </a:lnTo>
                  <a:lnTo>
                    <a:pt x="1219" y="25"/>
                  </a:lnTo>
                  <a:lnTo>
                    <a:pt x="1224" y="31"/>
                  </a:lnTo>
                  <a:lnTo>
                    <a:pt x="1228" y="36"/>
                  </a:lnTo>
                  <a:lnTo>
                    <a:pt x="1232" y="42"/>
                  </a:lnTo>
                  <a:lnTo>
                    <a:pt x="1234" y="49"/>
                  </a:lnTo>
                  <a:lnTo>
                    <a:pt x="1236" y="54"/>
                  </a:lnTo>
                  <a:lnTo>
                    <a:pt x="1237" y="61"/>
                  </a:lnTo>
                  <a:lnTo>
                    <a:pt x="1237" y="69"/>
                  </a:lnTo>
                  <a:lnTo>
                    <a:pt x="1237" y="551"/>
                  </a:lnTo>
                  <a:lnTo>
                    <a:pt x="1237" y="558"/>
                  </a:lnTo>
                  <a:lnTo>
                    <a:pt x="1236" y="565"/>
                  </a:lnTo>
                  <a:lnTo>
                    <a:pt x="1234" y="572"/>
                  </a:lnTo>
                  <a:lnTo>
                    <a:pt x="1232" y="577"/>
                  </a:lnTo>
                  <a:lnTo>
                    <a:pt x="1228" y="583"/>
                  </a:lnTo>
                  <a:lnTo>
                    <a:pt x="1224" y="588"/>
                  </a:lnTo>
                  <a:lnTo>
                    <a:pt x="1219" y="594"/>
                  </a:lnTo>
                  <a:lnTo>
                    <a:pt x="1215" y="599"/>
                  </a:lnTo>
                  <a:lnTo>
                    <a:pt x="1209" y="603"/>
                  </a:lnTo>
                  <a:lnTo>
                    <a:pt x="1204" y="608"/>
                  </a:lnTo>
                  <a:lnTo>
                    <a:pt x="1197" y="611"/>
                  </a:lnTo>
                  <a:lnTo>
                    <a:pt x="1190" y="613"/>
                  </a:lnTo>
                  <a:lnTo>
                    <a:pt x="1182" y="616"/>
                  </a:lnTo>
                  <a:lnTo>
                    <a:pt x="1176" y="618"/>
                  </a:lnTo>
                  <a:lnTo>
                    <a:pt x="1168" y="619"/>
                  </a:lnTo>
                  <a:lnTo>
                    <a:pt x="1160" y="619"/>
                  </a:lnTo>
                  <a:lnTo>
                    <a:pt x="79" y="619"/>
                  </a:lnTo>
                  <a:lnTo>
                    <a:pt x="71" y="619"/>
                  </a:lnTo>
                  <a:lnTo>
                    <a:pt x="63" y="618"/>
                  </a:lnTo>
                  <a:lnTo>
                    <a:pt x="55" y="616"/>
                  </a:lnTo>
                  <a:lnTo>
                    <a:pt x="48" y="613"/>
                  </a:lnTo>
                  <a:lnTo>
                    <a:pt x="42" y="611"/>
                  </a:lnTo>
                  <a:lnTo>
                    <a:pt x="35" y="608"/>
                  </a:lnTo>
                  <a:lnTo>
                    <a:pt x="29" y="603"/>
                  </a:lnTo>
                  <a:lnTo>
                    <a:pt x="24" y="599"/>
                  </a:lnTo>
                  <a:lnTo>
                    <a:pt x="18" y="594"/>
                  </a:lnTo>
                  <a:lnTo>
                    <a:pt x="14" y="588"/>
                  </a:lnTo>
                  <a:lnTo>
                    <a:pt x="10" y="583"/>
                  </a:lnTo>
                  <a:lnTo>
                    <a:pt x="7" y="577"/>
                  </a:lnTo>
                  <a:lnTo>
                    <a:pt x="5" y="572"/>
                  </a:lnTo>
                  <a:lnTo>
                    <a:pt x="2" y="565"/>
                  </a:lnTo>
                  <a:lnTo>
                    <a:pt x="1" y="558"/>
                  </a:lnTo>
                  <a:lnTo>
                    <a:pt x="0" y="551"/>
                  </a:lnTo>
                  <a:lnTo>
                    <a:pt x="0" y="69"/>
                  </a:lnTo>
                  <a:lnTo>
                    <a:pt x="1" y="61"/>
                  </a:lnTo>
                  <a:lnTo>
                    <a:pt x="2" y="54"/>
                  </a:lnTo>
                  <a:lnTo>
                    <a:pt x="5" y="49"/>
                  </a:lnTo>
                  <a:lnTo>
                    <a:pt x="7" y="42"/>
                  </a:lnTo>
                  <a:lnTo>
                    <a:pt x="10" y="36"/>
                  </a:lnTo>
                  <a:lnTo>
                    <a:pt x="14" y="31"/>
                  </a:lnTo>
                  <a:lnTo>
                    <a:pt x="18" y="25"/>
                  </a:lnTo>
                  <a:lnTo>
                    <a:pt x="24" y="20"/>
                  </a:lnTo>
                  <a:lnTo>
                    <a:pt x="29" y="16"/>
                  </a:lnTo>
                  <a:lnTo>
                    <a:pt x="35" y="12"/>
                  </a:lnTo>
                  <a:lnTo>
                    <a:pt x="42" y="8"/>
                  </a:lnTo>
                  <a:lnTo>
                    <a:pt x="48" y="6"/>
                  </a:lnTo>
                  <a:lnTo>
                    <a:pt x="55" y="4"/>
                  </a:lnTo>
                  <a:lnTo>
                    <a:pt x="63" y="1"/>
                  </a:lnTo>
                  <a:lnTo>
                    <a:pt x="71" y="0"/>
                  </a:lnTo>
                  <a:lnTo>
                    <a:pt x="79" y="0"/>
                  </a:lnTo>
                </a:path>
              </a:pathLst>
            </a:custGeom>
            <a:noFill/>
            <a:ln w="3175">
              <a:solidFill>
                <a:srgbClr val="1F1A17"/>
              </a:solidFill>
              <a:round/>
              <a:headEnd/>
              <a:tailEnd/>
            </a:ln>
          </p:spPr>
          <p:txBody>
            <a:bodyPr/>
            <a:lstStyle/>
            <a:p>
              <a:endParaRPr lang="fr-FR" sz="1200"/>
            </a:p>
          </p:txBody>
        </p:sp>
        <p:sp>
          <p:nvSpPr>
            <p:cNvPr id="396" name="Freeform 25"/>
            <p:cNvSpPr>
              <a:spLocks/>
            </p:cNvSpPr>
            <p:nvPr/>
          </p:nvSpPr>
          <p:spPr bwMode="auto">
            <a:xfrm>
              <a:off x="1607764" y="5391154"/>
              <a:ext cx="191078" cy="93804"/>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2"/>
                  </a:lnTo>
                  <a:lnTo>
                    <a:pt x="305" y="5"/>
                  </a:lnTo>
                  <a:lnTo>
                    <a:pt x="308" y="9"/>
                  </a:lnTo>
                  <a:lnTo>
                    <a:pt x="310" y="15"/>
                  </a:lnTo>
                  <a:lnTo>
                    <a:pt x="310" y="141"/>
                  </a:lnTo>
                  <a:lnTo>
                    <a:pt x="308" y="146"/>
                  </a:lnTo>
                  <a:lnTo>
                    <a:pt x="305" y="151"/>
                  </a:lnTo>
                  <a:lnTo>
                    <a:pt x="303" y="153"/>
                  </a:lnTo>
                  <a:lnTo>
                    <a:pt x="301" y="154"/>
                  </a:lnTo>
                  <a:lnTo>
                    <a:pt x="298" y="155"/>
                  </a:lnTo>
                  <a:lnTo>
                    <a:pt x="295" y="155"/>
                  </a:lnTo>
                  <a:lnTo>
                    <a:pt x="15" y="155"/>
                  </a:lnTo>
                  <a:lnTo>
                    <a:pt x="12" y="155"/>
                  </a:lnTo>
                  <a:lnTo>
                    <a:pt x="9" y="154"/>
                  </a:lnTo>
                  <a:lnTo>
                    <a:pt x="7" y="153"/>
                  </a:lnTo>
                  <a:lnTo>
                    <a:pt x="4" y="151"/>
                  </a:lnTo>
                  <a:lnTo>
                    <a:pt x="3" y="149"/>
                  </a:lnTo>
                  <a:lnTo>
                    <a:pt x="1" y="146"/>
                  </a:lnTo>
                  <a:lnTo>
                    <a:pt x="1" y="143"/>
                  </a:lnTo>
                  <a:lnTo>
                    <a:pt x="0" y="141"/>
                  </a:lnTo>
                  <a:lnTo>
                    <a:pt x="0" y="15"/>
                  </a:lnTo>
                  <a:lnTo>
                    <a:pt x="1" y="13"/>
                  </a:lnTo>
                  <a:lnTo>
                    <a:pt x="1" y="9"/>
                  </a:lnTo>
                  <a:lnTo>
                    <a:pt x="3" y="7"/>
                  </a:lnTo>
                  <a:lnTo>
                    <a:pt x="4" y="5"/>
                  </a:lnTo>
                  <a:lnTo>
                    <a:pt x="9" y="2"/>
                  </a:lnTo>
                  <a:lnTo>
                    <a:pt x="15" y="0"/>
                  </a:lnTo>
                  <a:close/>
                </a:path>
              </a:pathLst>
            </a:custGeom>
            <a:solidFill>
              <a:srgbClr val="605D5C"/>
            </a:solidFill>
            <a:ln w="9525">
              <a:noFill/>
              <a:round/>
              <a:headEnd/>
              <a:tailEnd/>
            </a:ln>
          </p:spPr>
          <p:txBody>
            <a:bodyPr/>
            <a:lstStyle/>
            <a:p>
              <a:endParaRPr lang="fr-FR" sz="1200"/>
            </a:p>
          </p:txBody>
        </p:sp>
        <p:sp>
          <p:nvSpPr>
            <p:cNvPr id="397" name="Freeform 26"/>
            <p:cNvSpPr>
              <a:spLocks/>
            </p:cNvSpPr>
            <p:nvPr/>
          </p:nvSpPr>
          <p:spPr bwMode="auto">
            <a:xfrm>
              <a:off x="1607764" y="5391154"/>
              <a:ext cx="191078" cy="93804"/>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2"/>
                  </a:lnTo>
                  <a:lnTo>
                    <a:pt x="305" y="5"/>
                  </a:lnTo>
                  <a:lnTo>
                    <a:pt x="308" y="9"/>
                  </a:lnTo>
                  <a:lnTo>
                    <a:pt x="310" y="15"/>
                  </a:lnTo>
                  <a:lnTo>
                    <a:pt x="310" y="141"/>
                  </a:lnTo>
                  <a:lnTo>
                    <a:pt x="308" y="146"/>
                  </a:lnTo>
                  <a:lnTo>
                    <a:pt x="305" y="151"/>
                  </a:lnTo>
                  <a:lnTo>
                    <a:pt x="303" y="153"/>
                  </a:lnTo>
                  <a:lnTo>
                    <a:pt x="301" y="154"/>
                  </a:lnTo>
                  <a:lnTo>
                    <a:pt x="298" y="155"/>
                  </a:lnTo>
                  <a:lnTo>
                    <a:pt x="295" y="155"/>
                  </a:lnTo>
                  <a:lnTo>
                    <a:pt x="15" y="155"/>
                  </a:lnTo>
                  <a:lnTo>
                    <a:pt x="12" y="155"/>
                  </a:lnTo>
                  <a:lnTo>
                    <a:pt x="9" y="154"/>
                  </a:lnTo>
                  <a:lnTo>
                    <a:pt x="7" y="153"/>
                  </a:lnTo>
                  <a:lnTo>
                    <a:pt x="4" y="151"/>
                  </a:lnTo>
                  <a:lnTo>
                    <a:pt x="3" y="149"/>
                  </a:lnTo>
                  <a:lnTo>
                    <a:pt x="1" y="146"/>
                  </a:lnTo>
                  <a:lnTo>
                    <a:pt x="1" y="143"/>
                  </a:lnTo>
                  <a:lnTo>
                    <a:pt x="0" y="141"/>
                  </a:lnTo>
                  <a:lnTo>
                    <a:pt x="0" y="15"/>
                  </a:lnTo>
                  <a:lnTo>
                    <a:pt x="1" y="13"/>
                  </a:lnTo>
                  <a:lnTo>
                    <a:pt x="1" y="9"/>
                  </a:lnTo>
                  <a:lnTo>
                    <a:pt x="3" y="7"/>
                  </a:lnTo>
                  <a:lnTo>
                    <a:pt x="4" y="5"/>
                  </a:lnTo>
                  <a:lnTo>
                    <a:pt x="9" y="2"/>
                  </a:lnTo>
                  <a:lnTo>
                    <a:pt x="15" y="0"/>
                  </a:lnTo>
                </a:path>
              </a:pathLst>
            </a:custGeom>
            <a:noFill/>
            <a:ln w="3175">
              <a:solidFill>
                <a:srgbClr val="1F1A17"/>
              </a:solidFill>
              <a:round/>
              <a:headEnd/>
              <a:tailEnd/>
            </a:ln>
          </p:spPr>
          <p:txBody>
            <a:bodyPr/>
            <a:lstStyle/>
            <a:p>
              <a:endParaRPr lang="fr-FR" sz="1200"/>
            </a:p>
          </p:txBody>
        </p:sp>
        <p:sp>
          <p:nvSpPr>
            <p:cNvPr id="398" name="Freeform 27"/>
            <p:cNvSpPr>
              <a:spLocks/>
            </p:cNvSpPr>
            <p:nvPr/>
          </p:nvSpPr>
          <p:spPr bwMode="auto">
            <a:xfrm>
              <a:off x="1984708" y="5391154"/>
              <a:ext cx="189341" cy="93804"/>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2"/>
                  </a:lnTo>
                  <a:lnTo>
                    <a:pt x="304" y="5"/>
                  </a:lnTo>
                  <a:lnTo>
                    <a:pt x="307" y="9"/>
                  </a:lnTo>
                  <a:lnTo>
                    <a:pt x="309" y="15"/>
                  </a:lnTo>
                  <a:lnTo>
                    <a:pt x="309" y="141"/>
                  </a:lnTo>
                  <a:lnTo>
                    <a:pt x="307" y="146"/>
                  </a:lnTo>
                  <a:lnTo>
                    <a:pt x="304" y="151"/>
                  </a:lnTo>
                  <a:lnTo>
                    <a:pt x="303" y="153"/>
                  </a:lnTo>
                  <a:lnTo>
                    <a:pt x="300" y="154"/>
                  </a:lnTo>
                  <a:lnTo>
                    <a:pt x="297" y="155"/>
                  </a:lnTo>
                  <a:lnTo>
                    <a:pt x="294" y="155"/>
                  </a:lnTo>
                  <a:lnTo>
                    <a:pt x="15" y="155"/>
                  </a:lnTo>
                  <a:lnTo>
                    <a:pt x="11" y="155"/>
                  </a:lnTo>
                  <a:lnTo>
                    <a:pt x="9" y="154"/>
                  </a:lnTo>
                  <a:lnTo>
                    <a:pt x="6" y="153"/>
                  </a:lnTo>
                  <a:lnTo>
                    <a:pt x="5" y="151"/>
                  </a:lnTo>
                  <a:lnTo>
                    <a:pt x="2" y="149"/>
                  </a:lnTo>
                  <a:lnTo>
                    <a:pt x="1" y="146"/>
                  </a:lnTo>
                  <a:lnTo>
                    <a:pt x="0" y="143"/>
                  </a:lnTo>
                  <a:lnTo>
                    <a:pt x="0" y="141"/>
                  </a:lnTo>
                  <a:lnTo>
                    <a:pt x="0" y="15"/>
                  </a:lnTo>
                  <a:lnTo>
                    <a:pt x="0" y="13"/>
                  </a:lnTo>
                  <a:lnTo>
                    <a:pt x="1" y="9"/>
                  </a:lnTo>
                  <a:lnTo>
                    <a:pt x="2" y="7"/>
                  </a:lnTo>
                  <a:lnTo>
                    <a:pt x="5" y="5"/>
                  </a:lnTo>
                  <a:lnTo>
                    <a:pt x="9" y="2"/>
                  </a:lnTo>
                  <a:lnTo>
                    <a:pt x="15" y="0"/>
                  </a:lnTo>
                  <a:close/>
                </a:path>
              </a:pathLst>
            </a:custGeom>
            <a:solidFill>
              <a:srgbClr val="605D5C"/>
            </a:solidFill>
            <a:ln w="9525">
              <a:noFill/>
              <a:round/>
              <a:headEnd/>
              <a:tailEnd/>
            </a:ln>
          </p:spPr>
          <p:txBody>
            <a:bodyPr/>
            <a:lstStyle/>
            <a:p>
              <a:endParaRPr lang="fr-FR" sz="1200"/>
            </a:p>
          </p:txBody>
        </p:sp>
        <p:sp>
          <p:nvSpPr>
            <p:cNvPr id="399" name="Freeform 28"/>
            <p:cNvSpPr>
              <a:spLocks/>
            </p:cNvSpPr>
            <p:nvPr/>
          </p:nvSpPr>
          <p:spPr bwMode="auto">
            <a:xfrm>
              <a:off x="1984708" y="5391154"/>
              <a:ext cx="189341" cy="93804"/>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2"/>
                  </a:lnTo>
                  <a:lnTo>
                    <a:pt x="304" y="5"/>
                  </a:lnTo>
                  <a:lnTo>
                    <a:pt x="307" y="9"/>
                  </a:lnTo>
                  <a:lnTo>
                    <a:pt x="309" y="15"/>
                  </a:lnTo>
                  <a:lnTo>
                    <a:pt x="309" y="141"/>
                  </a:lnTo>
                  <a:lnTo>
                    <a:pt x="307" y="146"/>
                  </a:lnTo>
                  <a:lnTo>
                    <a:pt x="304" y="151"/>
                  </a:lnTo>
                  <a:lnTo>
                    <a:pt x="303" y="153"/>
                  </a:lnTo>
                  <a:lnTo>
                    <a:pt x="300" y="154"/>
                  </a:lnTo>
                  <a:lnTo>
                    <a:pt x="297" y="155"/>
                  </a:lnTo>
                  <a:lnTo>
                    <a:pt x="294" y="155"/>
                  </a:lnTo>
                  <a:lnTo>
                    <a:pt x="15" y="155"/>
                  </a:lnTo>
                  <a:lnTo>
                    <a:pt x="11" y="155"/>
                  </a:lnTo>
                  <a:lnTo>
                    <a:pt x="9" y="154"/>
                  </a:lnTo>
                  <a:lnTo>
                    <a:pt x="6" y="153"/>
                  </a:lnTo>
                  <a:lnTo>
                    <a:pt x="5" y="151"/>
                  </a:lnTo>
                  <a:lnTo>
                    <a:pt x="2" y="149"/>
                  </a:lnTo>
                  <a:lnTo>
                    <a:pt x="1" y="146"/>
                  </a:lnTo>
                  <a:lnTo>
                    <a:pt x="0" y="143"/>
                  </a:lnTo>
                  <a:lnTo>
                    <a:pt x="0" y="141"/>
                  </a:lnTo>
                  <a:lnTo>
                    <a:pt x="0" y="15"/>
                  </a:lnTo>
                  <a:lnTo>
                    <a:pt x="0" y="13"/>
                  </a:lnTo>
                  <a:lnTo>
                    <a:pt x="1" y="9"/>
                  </a:lnTo>
                  <a:lnTo>
                    <a:pt x="2" y="7"/>
                  </a:lnTo>
                  <a:lnTo>
                    <a:pt x="5" y="5"/>
                  </a:lnTo>
                  <a:lnTo>
                    <a:pt x="9" y="2"/>
                  </a:lnTo>
                  <a:lnTo>
                    <a:pt x="15" y="0"/>
                  </a:lnTo>
                </a:path>
              </a:pathLst>
            </a:custGeom>
            <a:noFill/>
            <a:ln w="3175">
              <a:solidFill>
                <a:srgbClr val="1F1A17"/>
              </a:solidFill>
              <a:round/>
              <a:headEnd/>
              <a:tailEnd/>
            </a:ln>
          </p:spPr>
          <p:txBody>
            <a:bodyPr/>
            <a:lstStyle/>
            <a:p>
              <a:endParaRPr lang="fr-FR" sz="1200"/>
            </a:p>
          </p:txBody>
        </p:sp>
        <p:sp>
          <p:nvSpPr>
            <p:cNvPr id="400" name="Freeform 29"/>
            <p:cNvSpPr>
              <a:spLocks/>
            </p:cNvSpPr>
            <p:nvPr/>
          </p:nvSpPr>
          <p:spPr bwMode="auto">
            <a:xfrm>
              <a:off x="1607764" y="5861913"/>
              <a:ext cx="191078" cy="92067"/>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1"/>
                  </a:lnTo>
                  <a:lnTo>
                    <a:pt x="305" y="4"/>
                  </a:lnTo>
                  <a:lnTo>
                    <a:pt x="308" y="9"/>
                  </a:lnTo>
                  <a:lnTo>
                    <a:pt x="310" y="14"/>
                  </a:lnTo>
                  <a:lnTo>
                    <a:pt x="310" y="140"/>
                  </a:lnTo>
                  <a:lnTo>
                    <a:pt x="308" y="146"/>
                  </a:lnTo>
                  <a:lnTo>
                    <a:pt x="305" y="150"/>
                  </a:lnTo>
                  <a:lnTo>
                    <a:pt x="303" y="152"/>
                  </a:lnTo>
                  <a:lnTo>
                    <a:pt x="301" y="153"/>
                  </a:lnTo>
                  <a:lnTo>
                    <a:pt x="298" y="155"/>
                  </a:lnTo>
                  <a:lnTo>
                    <a:pt x="295" y="155"/>
                  </a:lnTo>
                  <a:lnTo>
                    <a:pt x="15" y="155"/>
                  </a:lnTo>
                  <a:lnTo>
                    <a:pt x="12" y="155"/>
                  </a:lnTo>
                  <a:lnTo>
                    <a:pt x="9" y="153"/>
                  </a:lnTo>
                  <a:lnTo>
                    <a:pt x="7" y="152"/>
                  </a:lnTo>
                  <a:lnTo>
                    <a:pt x="4" y="150"/>
                  </a:lnTo>
                  <a:lnTo>
                    <a:pt x="3" y="148"/>
                  </a:lnTo>
                  <a:lnTo>
                    <a:pt x="1" y="146"/>
                  </a:lnTo>
                  <a:lnTo>
                    <a:pt x="1" y="143"/>
                  </a:lnTo>
                  <a:lnTo>
                    <a:pt x="0" y="140"/>
                  </a:lnTo>
                  <a:lnTo>
                    <a:pt x="0" y="14"/>
                  </a:lnTo>
                  <a:lnTo>
                    <a:pt x="1" y="12"/>
                  </a:lnTo>
                  <a:lnTo>
                    <a:pt x="1" y="9"/>
                  </a:lnTo>
                  <a:lnTo>
                    <a:pt x="3" y="6"/>
                  </a:lnTo>
                  <a:lnTo>
                    <a:pt x="4" y="4"/>
                  </a:lnTo>
                  <a:lnTo>
                    <a:pt x="9" y="1"/>
                  </a:lnTo>
                  <a:lnTo>
                    <a:pt x="15" y="0"/>
                  </a:lnTo>
                  <a:close/>
                </a:path>
              </a:pathLst>
            </a:custGeom>
            <a:solidFill>
              <a:srgbClr val="605D5C"/>
            </a:solidFill>
            <a:ln w="9525">
              <a:noFill/>
              <a:round/>
              <a:headEnd/>
              <a:tailEnd/>
            </a:ln>
          </p:spPr>
          <p:txBody>
            <a:bodyPr/>
            <a:lstStyle/>
            <a:p>
              <a:endParaRPr lang="fr-FR" sz="1200"/>
            </a:p>
          </p:txBody>
        </p:sp>
        <p:sp>
          <p:nvSpPr>
            <p:cNvPr id="401" name="Freeform 30"/>
            <p:cNvSpPr>
              <a:spLocks/>
            </p:cNvSpPr>
            <p:nvPr/>
          </p:nvSpPr>
          <p:spPr bwMode="auto">
            <a:xfrm>
              <a:off x="1607764" y="5861913"/>
              <a:ext cx="191078" cy="92067"/>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1"/>
                  </a:lnTo>
                  <a:lnTo>
                    <a:pt x="305" y="4"/>
                  </a:lnTo>
                  <a:lnTo>
                    <a:pt x="308" y="9"/>
                  </a:lnTo>
                  <a:lnTo>
                    <a:pt x="310" y="14"/>
                  </a:lnTo>
                  <a:lnTo>
                    <a:pt x="310" y="140"/>
                  </a:lnTo>
                  <a:lnTo>
                    <a:pt x="308" y="146"/>
                  </a:lnTo>
                  <a:lnTo>
                    <a:pt x="305" y="150"/>
                  </a:lnTo>
                  <a:lnTo>
                    <a:pt x="303" y="152"/>
                  </a:lnTo>
                  <a:lnTo>
                    <a:pt x="301" y="153"/>
                  </a:lnTo>
                  <a:lnTo>
                    <a:pt x="298" y="155"/>
                  </a:lnTo>
                  <a:lnTo>
                    <a:pt x="295" y="155"/>
                  </a:lnTo>
                  <a:lnTo>
                    <a:pt x="15" y="155"/>
                  </a:lnTo>
                  <a:lnTo>
                    <a:pt x="12" y="155"/>
                  </a:lnTo>
                  <a:lnTo>
                    <a:pt x="9" y="153"/>
                  </a:lnTo>
                  <a:lnTo>
                    <a:pt x="7" y="152"/>
                  </a:lnTo>
                  <a:lnTo>
                    <a:pt x="4" y="150"/>
                  </a:lnTo>
                  <a:lnTo>
                    <a:pt x="3" y="148"/>
                  </a:lnTo>
                  <a:lnTo>
                    <a:pt x="1" y="146"/>
                  </a:lnTo>
                  <a:lnTo>
                    <a:pt x="1" y="143"/>
                  </a:lnTo>
                  <a:lnTo>
                    <a:pt x="0" y="140"/>
                  </a:lnTo>
                  <a:lnTo>
                    <a:pt x="0" y="14"/>
                  </a:lnTo>
                  <a:lnTo>
                    <a:pt x="1" y="12"/>
                  </a:lnTo>
                  <a:lnTo>
                    <a:pt x="1" y="9"/>
                  </a:lnTo>
                  <a:lnTo>
                    <a:pt x="3" y="6"/>
                  </a:lnTo>
                  <a:lnTo>
                    <a:pt x="4" y="4"/>
                  </a:lnTo>
                  <a:lnTo>
                    <a:pt x="9" y="1"/>
                  </a:lnTo>
                  <a:lnTo>
                    <a:pt x="15" y="0"/>
                  </a:lnTo>
                </a:path>
              </a:pathLst>
            </a:custGeom>
            <a:noFill/>
            <a:ln w="3175">
              <a:solidFill>
                <a:srgbClr val="1F1A17"/>
              </a:solidFill>
              <a:round/>
              <a:headEnd/>
              <a:tailEnd/>
            </a:ln>
          </p:spPr>
          <p:txBody>
            <a:bodyPr/>
            <a:lstStyle/>
            <a:p>
              <a:endParaRPr lang="fr-FR" sz="1200"/>
            </a:p>
          </p:txBody>
        </p:sp>
        <p:sp>
          <p:nvSpPr>
            <p:cNvPr id="402" name="Freeform 31"/>
            <p:cNvSpPr>
              <a:spLocks/>
            </p:cNvSpPr>
            <p:nvPr/>
          </p:nvSpPr>
          <p:spPr bwMode="auto">
            <a:xfrm>
              <a:off x="1984708" y="5861913"/>
              <a:ext cx="189341" cy="92067"/>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1"/>
                  </a:lnTo>
                  <a:lnTo>
                    <a:pt x="304" y="4"/>
                  </a:lnTo>
                  <a:lnTo>
                    <a:pt x="307" y="9"/>
                  </a:lnTo>
                  <a:lnTo>
                    <a:pt x="309" y="14"/>
                  </a:lnTo>
                  <a:lnTo>
                    <a:pt x="309" y="140"/>
                  </a:lnTo>
                  <a:lnTo>
                    <a:pt x="307" y="146"/>
                  </a:lnTo>
                  <a:lnTo>
                    <a:pt x="304" y="150"/>
                  </a:lnTo>
                  <a:lnTo>
                    <a:pt x="303" y="152"/>
                  </a:lnTo>
                  <a:lnTo>
                    <a:pt x="300" y="153"/>
                  </a:lnTo>
                  <a:lnTo>
                    <a:pt x="297" y="155"/>
                  </a:lnTo>
                  <a:lnTo>
                    <a:pt x="294" y="155"/>
                  </a:lnTo>
                  <a:lnTo>
                    <a:pt x="15" y="155"/>
                  </a:lnTo>
                  <a:lnTo>
                    <a:pt x="11" y="155"/>
                  </a:lnTo>
                  <a:lnTo>
                    <a:pt x="9" y="153"/>
                  </a:lnTo>
                  <a:lnTo>
                    <a:pt x="6" y="152"/>
                  </a:lnTo>
                  <a:lnTo>
                    <a:pt x="5" y="150"/>
                  </a:lnTo>
                  <a:lnTo>
                    <a:pt x="2" y="148"/>
                  </a:lnTo>
                  <a:lnTo>
                    <a:pt x="1" y="146"/>
                  </a:lnTo>
                  <a:lnTo>
                    <a:pt x="0" y="143"/>
                  </a:lnTo>
                  <a:lnTo>
                    <a:pt x="0" y="140"/>
                  </a:lnTo>
                  <a:lnTo>
                    <a:pt x="0" y="14"/>
                  </a:lnTo>
                  <a:lnTo>
                    <a:pt x="0" y="12"/>
                  </a:lnTo>
                  <a:lnTo>
                    <a:pt x="1" y="9"/>
                  </a:lnTo>
                  <a:lnTo>
                    <a:pt x="2" y="6"/>
                  </a:lnTo>
                  <a:lnTo>
                    <a:pt x="5" y="4"/>
                  </a:lnTo>
                  <a:lnTo>
                    <a:pt x="9" y="1"/>
                  </a:lnTo>
                  <a:lnTo>
                    <a:pt x="15" y="0"/>
                  </a:lnTo>
                  <a:close/>
                </a:path>
              </a:pathLst>
            </a:custGeom>
            <a:solidFill>
              <a:srgbClr val="605D5C"/>
            </a:solidFill>
            <a:ln w="9525">
              <a:noFill/>
              <a:round/>
              <a:headEnd/>
              <a:tailEnd/>
            </a:ln>
          </p:spPr>
          <p:txBody>
            <a:bodyPr/>
            <a:lstStyle/>
            <a:p>
              <a:endParaRPr lang="fr-FR" sz="1200"/>
            </a:p>
          </p:txBody>
        </p:sp>
        <p:sp>
          <p:nvSpPr>
            <p:cNvPr id="403" name="Freeform 32"/>
            <p:cNvSpPr>
              <a:spLocks/>
            </p:cNvSpPr>
            <p:nvPr/>
          </p:nvSpPr>
          <p:spPr bwMode="auto">
            <a:xfrm>
              <a:off x="1984708" y="5861913"/>
              <a:ext cx="189341" cy="92067"/>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1"/>
                  </a:lnTo>
                  <a:lnTo>
                    <a:pt x="304" y="4"/>
                  </a:lnTo>
                  <a:lnTo>
                    <a:pt x="307" y="9"/>
                  </a:lnTo>
                  <a:lnTo>
                    <a:pt x="309" y="14"/>
                  </a:lnTo>
                  <a:lnTo>
                    <a:pt x="309" y="140"/>
                  </a:lnTo>
                  <a:lnTo>
                    <a:pt x="307" y="146"/>
                  </a:lnTo>
                  <a:lnTo>
                    <a:pt x="304" y="150"/>
                  </a:lnTo>
                  <a:lnTo>
                    <a:pt x="303" y="152"/>
                  </a:lnTo>
                  <a:lnTo>
                    <a:pt x="300" y="153"/>
                  </a:lnTo>
                  <a:lnTo>
                    <a:pt x="297" y="155"/>
                  </a:lnTo>
                  <a:lnTo>
                    <a:pt x="294" y="155"/>
                  </a:lnTo>
                  <a:lnTo>
                    <a:pt x="15" y="155"/>
                  </a:lnTo>
                  <a:lnTo>
                    <a:pt x="11" y="155"/>
                  </a:lnTo>
                  <a:lnTo>
                    <a:pt x="9" y="153"/>
                  </a:lnTo>
                  <a:lnTo>
                    <a:pt x="6" y="152"/>
                  </a:lnTo>
                  <a:lnTo>
                    <a:pt x="5" y="150"/>
                  </a:lnTo>
                  <a:lnTo>
                    <a:pt x="2" y="148"/>
                  </a:lnTo>
                  <a:lnTo>
                    <a:pt x="1" y="146"/>
                  </a:lnTo>
                  <a:lnTo>
                    <a:pt x="0" y="143"/>
                  </a:lnTo>
                  <a:lnTo>
                    <a:pt x="0" y="140"/>
                  </a:lnTo>
                  <a:lnTo>
                    <a:pt x="0" y="14"/>
                  </a:lnTo>
                  <a:lnTo>
                    <a:pt x="0" y="12"/>
                  </a:lnTo>
                  <a:lnTo>
                    <a:pt x="1" y="9"/>
                  </a:lnTo>
                  <a:lnTo>
                    <a:pt x="2" y="6"/>
                  </a:lnTo>
                  <a:lnTo>
                    <a:pt x="5" y="4"/>
                  </a:lnTo>
                  <a:lnTo>
                    <a:pt x="9" y="1"/>
                  </a:lnTo>
                  <a:lnTo>
                    <a:pt x="15" y="0"/>
                  </a:lnTo>
                </a:path>
              </a:pathLst>
            </a:custGeom>
            <a:noFill/>
            <a:ln w="3175">
              <a:solidFill>
                <a:srgbClr val="1F1A17"/>
              </a:solidFill>
              <a:round/>
              <a:headEnd/>
              <a:tailEnd/>
            </a:ln>
          </p:spPr>
          <p:txBody>
            <a:bodyPr/>
            <a:lstStyle/>
            <a:p>
              <a:endParaRPr lang="fr-FR" sz="1200"/>
            </a:p>
          </p:txBody>
        </p:sp>
        <p:sp>
          <p:nvSpPr>
            <p:cNvPr id="404" name="Rectangle 33"/>
            <p:cNvSpPr>
              <a:spLocks noChangeArrowheads="1"/>
            </p:cNvSpPr>
            <p:nvPr/>
          </p:nvSpPr>
          <p:spPr bwMode="auto">
            <a:xfrm>
              <a:off x="2266113" y="5544021"/>
              <a:ext cx="189341" cy="66010"/>
            </a:xfrm>
            <a:prstGeom prst="rect">
              <a:avLst/>
            </a:prstGeom>
            <a:solidFill>
              <a:srgbClr val="1F1A17"/>
            </a:solidFill>
            <a:ln w="9525">
              <a:noFill/>
              <a:miter lim="800000"/>
              <a:headEnd/>
              <a:tailEnd/>
            </a:ln>
          </p:spPr>
          <p:txBody>
            <a:bodyPr/>
            <a:lstStyle/>
            <a:p>
              <a:endParaRPr lang="fr-FR" sz="1200"/>
            </a:p>
          </p:txBody>
        </p:sp>
        <p:sp>
          <p:nvSpPr>
            <p:cNvPr id="405" name="Rectangle 34"/>
            <p:cNvSpPr>
              <a:spLocks noChangeArrowheads="1"/>
            </p:cNvSpPr>
            <p:nvPr/>
          </p:nvSpPr>
          <p:spPr bwMode="auto">
            <a:xfrm>
              <a:off x="2266113" y="5733366"/>
              <a:ext cx="189341" cy="66010"/>
            </a:xfrm>
            <a:prstGeom prst="rect">
              <a:avLst/>
            </a:prstGeom>
            <a:solidFill>
              <a:srgbClr val="1F1A17"/>
            </a:solidFill>
            <a:ln w="9525">
              <a:noFill/>
              <a:miter lim="800000"/>
              <a:headEnd/>
              <a:tailEnd/>
            </a:ln>
          </p:spPr>
          <p:txBody>
            <a:bodyPr/>
            <a:lstStyle/>
            <a:p>
              <a:endParaRPr lang="fr-FR" sz="1200"/>
            </a:p>
          </p:txBody>
        </p:sp>
        <p:sp>
          <p:nvSpPr>
            <p:cNvPr id="406" name="Rectangle 35"/>
            <p:cNvSpPr>
              <a:spLocks noChangeArrowheads="1"/>
            </p:cNvSpPr>
            <p:nvPr/>
          </p:nvSpPr>
          <p:spPr bwMode="auto">
            <a:xfrm>
              <a:off x="1614713" y="5511015"/>
              <a:ext cx="158" cy="635329"/>
            </a:xfrm>
            <a:prstGeom prst="rect">
              <a:avLst/>
            </a:prstGeom>
            <a:noFill/>
            <a:ln w="9525">
              <a:noFill/>
              <a:miter lim="800000"/>
              <a:headEnd/>
              <a:tailEnd/>
            </a:ln>
          </p:spPr>
          <p:txBody>
            <a:bodyPr wrap="none" lIns="0" tIns="0" rIns="0" bIns="0">
              <a:spAutoFit/>
            </a:bodyPr>
            <a:lstStyle/>
            <a:p>
              <a:endParaRPr lang="fr-CA" sz="2000" b="1" dirty="0"/>
            </a:p>
          </p:txBody>
        </p:sp>
      </p:grpSp>
      <p:sp>
        <p:nvSpPr>
          <p:cNvPr id="407" name="Oval 406"/>
          <p:cNvSpPr/>
          <p:nvPr/>
        </p:nvSpPr>
        <p:spPr>
          <a:xfrm>
            <a:off x="4350272" y="4850350"/>
            <a:ext cx="221713" cy="221713"/>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408" name="Rounded Rectangle 407"/>
          <p:cNvSpPr/>
          <p:nvPr/>
        </p:nvSpPr>
        <p:spPr>
          <a:xfrm>
            <a:off x="7084364" y="4580877"/>
            <a:ext cx="1890944" cy="126950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CA"/>
          </a:p>
        </p:txBody>
      </p:sp>
      <p:sp>
        <p:nvSpPr>
          <p:cNvPr id="409" name="Rectangle 408"/>
          <p:cNvSpPr/>
          <p:nvPr/>
        </p:nvSpPr>
        <p:spPr>
          <a:xfrm>
            <a:off x="7226408" y="4693992"/>
            <a:ext cx="1674362" cy="1014349"/>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cxnSp>
        <p:nvCxnSpPr>
          <p:cNvPr id="410" name="Straight Connector 409"/>
          <p:cNvCxnSpPr/>
          <p:nvPr/>
        </p:nvCxnSpPr>
        <p:spPr>
          <a:xfrm rot="5400000">
            <a:off x="7660445" y="5076678"/>
            <a:ext cx="765372"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1" name="Straight Connector 410"/>
          <p:cNvCxnSpPr/>
          <p:nvPr/>
        </p:nvCxnSpPr>
        <p:spPr>
          <a:xfrm>
            <a:off x="7226409" y="5179908"/>
            <a:ext cx="14680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p:nvPr/>
        </p:nvCxnSpPr>
        <p:spPr>
          <a:xfrm>
            <a:off x="8722225" y="5179908"/>
            <a:ext cx="178546"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4" name="Group 412"/>
          <p:cNvGrpSpPr/>
          <p:nvPr/>
        </p:nvGrpSpPr>
        <p:grpSpPr>
          <a:xfrm>
            <a:off x="7562667" y="4696794"/>
            <a:ext cx="178546" cy="485915"/>
            <a:chOff x="1855437" y="2281561"/>
            <a:chExt cx="399495" cy="1038688"/>
          </a:xfrm>
        </p:grpSpPr>
        <p:cxnSp>
          <p:nvCxnSpPr>
            <p:cNvPr id="414" name="Straight Connector 413"/>
            <p:cNvCxnSpPr/>
            <p:nvPr/>
          </p:nvCxnSpPr>
          <p:spPr>
            <a:xfrm>
              <a:off x="1855437" y="3320249"/>
              <a:ext cx="3994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5" name="Straight Connector 414"/>
            <p:cNvCxnSpPr/>
            <p:nvPr/>
          </p:nvCxnSpPr>
          <p:spPr>
            <a:xfrm rot="5400000">
              <a:off x="1553592" y="2796466"/>
              <a:ext cx="102981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16" name="Straight Connector 415"/>
          <p:cNvCxnSpPr/>
          <p:nvPr/>
        </p:nvCxnSpPr>
        <p:spPr>
          <a:xfrm>
            <a:off x="7974317" y="5179908"/>
            <a:ext cx="14680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5" name="Group 416"/>
          <p:cNvGrpSpPr/>
          <p:nvPr/>
        </p:nvGrpSpPr>
        <p:grpSpPr>
          <a:xfrm>
            <a:off x="8353731" y="4693992"/>
            <a:ext cx="178546" cy="485915"/>
            <a:chOff x="3471177" y="2281561"/>
            <a:chExt cx="399495" cy="1038688"/>
          </a:xfrm>
        </p:grpSpPr>
        <p:cxnSp>
          <p:nvCxnSpPr>
            <p:cNvPr id="418" name="Straight Connector 417"/>
            <p:cNvCxnSpPr/>
            <p:nvPr/>
          </p:nvCxnSpPr>
          <p:spPr>
            <a:xfrm>
              <a:off x="3471177" y="3320249"/>
              <a:ext cx="3994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9" name="Straight Connector 418"/>
            <p:cNvCxnSpPr/>
            <p:nvPr/>
          </p:nvCxnSpPr>
          <p:spPr>
            <a:xfrm rot="5400000">
              <a:off x="3142695" y="2796466"/>
              <a:ext cx="102981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20" name="Oval 419"/>
          <p:cNvSpPr/>
          <p:nvPr/>
        </p:nvSpPr>
        <p:spPr>
          <a:xfrm>
            <a:off x="8459591" y="4696431"/>
            <a:ext cx="221713" cy="221713"/>
          </a:xfrm>
          <a:prstGeom prst="ellipse">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421" name="Oval 420"/>
          <p:cNvSpPr/>
          <p:nvPr/>
        </p:nvSpPr>
        <p:spPr>
          <a:xfrm>
            <a:off x="8640695" y="4704347"/>
            <a:ext cx="221713" cy="221713"/>
          </a:xfrm>
          <a:prstGeom prst="ellipse">
            <a:avLst/>
          </a:prstGeom>
          <a:solidFill>
            <a:srgbClr val="92D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nvGrpSpPr>
          <p:cNvPr id="26" name="Group 421"/>
          <p:cNvGrpSpPr/>
          <p:nvPr/>
        </p:nvGrpSpPr>
        <p:grpSpPr>
          <a:xfrm rot="16200000">
            <a:off x="8487036" y="4988865"/>
            <a:ext cx="272719" cy="257838"/>
            <a:chOff x="1513962" y="5391154"/>
            <a:chExt cx="941492" cy="755190"/>
          </a:xfrm>
        </p:grpSpPr>
        <p:sp>
          <p:nvSpPr>
            <p:cNvPr id="423" name="Freeform 23"/>
            <p:cNvSpPr>
              <a:spLocks/>
            </p:cNvSpPr>
            <p:nvPr/>
          </p:nvSpPr>
          <p:spPr bwMode="auto">
            <a:xfrm>
              <a:off x="1513962" y="5484959"/>
              <a:ext cx="752152" cy="376954"/>
            </a:xfrm>
            <a:custGeom>
              <a:avLst/>
              <a:gdLst>
                <a:gd name="T0" fmla="*/ 18 w 1237"/>
                <a:gd name="T1" fmla="*/ 0 h 619"/>
                <a:gd name="T2" fmla="*/ 18 w 1237"/>
                <a:gd name="T3" fmla="*/ 0 h 619"/>
                <a:gd name="T4" fmla="*/ 18 w 1237"/>
                <a:gd name="T5" fmla="*/ 0 h 619"/>
                <a:gd name="T6" fmla="*/ 18 w 1237"/>
                <a:gd name="T7" fmla="*/ 0 h 619"/>
                <a:gd name="T8" fmla="*/ 18 w 1237"/>
                <a:gd name="T9" fmla="*/ 0 h 619"/>
                <a:gd name="T10" fmla="*/ 19 w 1237"/>
                <a:gd name="T11" fmla="*/ 0 h 619"/>
                <a:gd name="T12" fmla="*/ 19 w 1237"/>
                <a:gd name="T13" fmla="*/ 1 h 619"/>
                <a:gd name="T14" fmla="*/ 19 w 1237"/>
                <a:gd name="T15" fmla="*/ 1 h 619"/>
                <a:gd name="T16" fmla="*/ 19 w 1237"/>
                <a:gd name="T17" fmla="*/ 1 h 619"/>
                <a:gd name="T18" fmla="*/ 19 w 1237"/>
                <a:gd name="T19" fmla="*/ 8 h 619"/>
                <a:gd name="T20" fmla="*/ 19 w 1237"/>
                <a:gd name="T21" fmla="*/ 9 h 619"/>
                <a:gd name="T22" fmla="*/ 19 w 1237"/>
                <a:gd name="T23" fmla="*/ 9 h 619"/>
                <a:gd name="T24" fmla="*/ 18 w 1237"/>
                <a:gd name="T25" fmla="*/ 9 h 619"/>
                <a:gd name="T26" fmla="*/ 18 w 1237"/>
                <a:gd name="T27" fmla="*/ 9 h 619"/>
                <a:gd name="T28" fmla="*/ 18 w 1237"/>
                <a:gd name="T29" fmla="*/ 9 h 619"/>
                <a:gd name="T30" fmla="*/ 18 w 1237"/>
                <a:gd name="T31" fmla="*/ 9 h 619"/>
                <a:gd name="T32" fmla="*/ 18 w 1237"/>
                <a:gd name="T33" fmla="*/ 9 h 619"/>
                <a:gd name="T34" fmla="*/ 1 w 1237"/>
                <a:gd name="T35" fmla="*/ 9 h 619"/>
                <a:gd name="T36" fmla="*/ 1 w 1237"/>
                <a:gd name="T37" fmla="*/ 9 h 619"/>
                <a:gd name="T38" fmla="*/ 1 w 1237"/>
                <a:gd name="T39" fmla="*/ 9 h 619"/>
                <a:gd name="T40" fmla="*/ 0 w 1237"/>
                <a:gd name="T41" fmla="*/ 9 h 619"/>
                <a:gd name="T42" fmla="*/ 0 w 1237"/>
                <a:gd name="T43" fmla="*/ 9 h 619"/>
                <a:gd name="T44" fmla="*/ 0 w 1237"/>
                <a:gd name="T45" fmla="*/ 9 h 619"/>
                <a:gd name="T46" fmla="*/ 0 w 1237"/>
                <a:gd name="T47" fmla="*/ 9 h 619"/>
                <a:gd name="T48" fmla="*/ 0 w 1237"/>
                <a:gd name="T49" fmla="*/ 8 h 619"/>
                <a:gd name="T50" fmla="*/ 0 w 1237"/>
                <a:gd name="T51" fmla="*/ 8 h 619"/>
                <a:gd name="T52" fmla="*/ 0 w 1237"/>
                <a:gd name="T53" fmla="*/ 1 h 619"/>
                <a:gd name="T54" fmla="*/ 0 w 1237"/>
                <a:gd name="T55" fmla="*/ 1 h 619"/>
                <a:gd name="T56" fmla="*/ 0 w 1237"/>
                <a:gd name="T57" fmla="*/ 1 h 619"/>
                <a:gd name="T58" fmla="*/ 0 w 1237"/>
                <a:gd name="T59" fmla="*/ 0 h 619"/>
                <a:gd name="T60" fmla="*/ 0 w 1237"/>
                <a:gd name="T61" fmla="*/ 0 h 619"/>
                <a:gd name="T62" fmla="*/ 1 w 1237"/>
                <a:gd name="T63" fmla="*/ 0 h 619"/>
                <a:gd name="T64" fmla="*/ 1 w 1237"/>
                <a:gd name="T65" fmla="*/ 0 h 619"/>
                <a:gd name="T66" fmla="*/ 1 w 1237"/>
                <a:gd name="T67" fmla="*/ 0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7"/>
                <a:gd name="T103" fmla="*/ 0 h 619"/>
                <a:gd name="T104" fmla="*/ 1237 w 1237"/>
                <a:gd name="T105" fmla="*/ 619 h 6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7" h="619">
                  <a:moveTo>
                    <a:pt x="79" y="0"/>
                  </a:moveTo>
                  <a:lnTo>
                    <a:pt x="1160" y="0"/>
                  </a:lnTo>
                  <a:lnTo>
                    <a:pt x="1168" y="0"/>
                  </a:lnTo>
                  <a:lnTo>
                    <a:pt x="1176" y="1"/>
                  </a:lnTo>
                  <a:lnTo>
                    <a:pt x="1182" y="4"/>
                  </a:lnTo>
                  <a:lnTo>
                    <a:pt x="1190" y="6"/>
                  </a:lnTo>
                  <a:lnTo>
                    <a:pt x="1197" y="8"/>
                  </a:lnTo>
                  <a:lnTo>
                    <a:pt x="1204" y="12"/>
                  </a:lnTo>
                  <a:lnTo>
                    <a:pt x="1209" y="16"/>
                  </a:lnTo>
                  <a:lnTo>
                    <a:pt x="1215" y="20"/>
                  </a:lnTo>
                  <a:lnTo>
                    <a:pt x="1219" y="25"/>
                  </a:lnTo>
                  <a:lnTo>
                    <a:pt x="1224" y="31"/>
                  </a:lnTo>
                  <a:lnTo>
                    <a:pt x="1228" y="36"/>
                  </a:lnTo>
                  <a:lnTo>
                    <a:pt x="1232" y="42"/>
                  </a:lnTo>
                  <a:lnTo>
                    <a:pt x="1234" y="49"/>
                  </a:lnTo>
                  <a:lnTo>
                    <a:pt x="1236" y="54"/>
                  </a:lnTo>
                  <a:lnTo>
                    <a:pt x="1237" y="61"/>
                  </a:lnTo>
                  <a:lnTo>
                    <a:pt x="1237" y="69"/>
                  </a:lnTo>
                  <a:lnTo>
                    <a:pt x="1237" y="551"/>
                  </a:lnTo>
                  <a:lnTo>
                    <a:pt x="1237" y="558"/>
                  </a:lnTo>
                  <a:lnTo>
                    <a:pt x="1236" y="565"/>
                  </a:lnTo>
                  <a:lnTo>
                    <a:pt x="1234" y="572"/>
                  </a:lnTo>
                  <a:lnTo>
                    <a:pt x="1232" y="577"/>
                  </a:lnTo>
                  <a:lnTo>
                    <a:pt x="1228" y="583"/>
                  </a:lnTo>
                  <a:lnTo>
                    <a:pt x="1224" y="588"/>
                  </a:lnTo>
                  <a:lnTo>
                    <a:pt x="1219" y="594"/>
                  </a:lnTo>
                  <a:lnTo>
                    <a:pt x="1215" y="599"/>
                  </a:lnTo>
                  <a:lnTo>
                    <a:pt x="1209" y="603"/>
                  </a:lnTo>
                  <a:lnTo>
                    <a:pt x="1204" y="608"/>
                  </a:lnTo>
                  <a:lnTo>
                    <a:pt x="1197" y="611"/>
                  </a:lnTo>
                  <a:lnTo>
                    <a:pt x="1190" y="613"/>
                  </a:lnTo>
                  <a:lnTo>
                    <a:pt x="1182" y="616"/>
                  </a:lnTo>
                  <a:lnTo>
                    <a:pt x="1176" y="618"/>
                  </a:lnTo>
                  <a:lnTo>
                    <a:pt x="1168" y="619"/>
                  </a:lnTo>
                  <a:lnTo>
                    <a:pt x="1160" y="619"/>
                  </a:lnTo>
                  <a:lnTo>
                    <a:pt x="79" y="619"/>
                  </a:lnTo>
                  <a:lnTo>
                    <a:pt x="71" y="619"/>
                  </a:lnTo>
                  <a:lnTo>
                    <a:pt x="63" y="618"/>
                  </a:lnTo>
                  <a:lnTo>
                    <a:pt x="55" y="616"/>
                  </a:lnTo>
                  <a:lnTo>
                    <a:pt x="48" y="613"/>
                  </a:lnTo>
                  <a:lnTo>
                    <a:pt x="42" y="611"/>
                  </a:lnTo>
                  <a:lnTo>
                    <a:pt x="35" y="608"/>
                  </a:lnTo>
                  <a:lnTo>
                    <a:pt x="29" y="603"/>
                  </a:lnTo>
                  <a:lnTo>
                    <a:pt x="24" y="599"/>
                  </a:lnTo>
                  <a:lnTo>
                    <a:pt x="18" y="594"/>
                  </a:lnTo>
                  <a:lnTo>
                    <a:pt x="14" y="588"/>
                  </a:lnTo>
                  <a:lnTo>
                    <a:pt x="10" y="583"/>
                  </a:lnTo>
                  <a:lnTo>
                    <a:pt x="7" y="577"/>
                  </a:lnTo>
                  <a:lnTo>
                    <a:pt x="5" y="572"/>
                  </a:lnTo>
                  <a:lnTo>
                    <a:pt x="2" y="565"/>
                  </a:lnTo>
                  <a:lnTo>
                    <a:pt x="1" y="558"/>
                  </a:lnTo>
                  <a:lnTo>
                    <a:pt x="0" y="551"/>
                  </a:lnTo>
                  <a:lnTo>
                    <a:pt x="0" y="69"/>
                  </a:lnTo>
                  <a:lnTo>
                    <a:pt x="1" y="61"/>
                  </a:lnTo>
                  <a:lnTo>
                    <a:pt x="2" y="54"/>
                  </a:lnTo>
                  <a:lnTo>
                    <a:pt x="5" y="49"/>
                  </a:lnTo>
                  <a:lnTo>
                    <a:pt x="7" y="42"/>
                  </a:lnTo>
                  <a:lnTo>
                    <a:pt x="10" y="36"/>
                  </a:lnTo>
                  <a:lnTo>
                    <a:pt x="14" y="31"/>
                  </a:lnTo>
                  <a:lnTo>
                    <a:pt x="18" y="25"/>
                  </a:lnTo>
                  <a:lnTo>
                    <a:pt x="24" y="20"/>
                  </a:lnTo>
                  <a:lnTo>
                    <a:pt x="29" y="16"/>
                  </a:lnTo>
                  <a:lnTo>
                    <a:pt x="35" y="12"/>
                  </a:lnTo>
                  <a:lnTo>
                    <a:pt x="42" y="8"/>
                  </a:lnTo>
                  <a:lnTo>
                    <a:pt x="48" y="6"/>
                  </a:lnTo>
                  <a:lnTo>
                    <a:pt x="55" y="4"/>
                  </a:lnTo>
                  <a:lnTo>
                    <a:pt x="63" y="1"/>
                  </a:lnTo>
                  <a:lnTo>
                    <a:pt x="71" y="0"/>
                  </a:lnTo>
                  <a:lnTo>
                    <a:pt x="79" y="0"/>
                  </a:lnTo>
                  <a:close/>
                </a:path>
              </a:pathLst>
            </a:custGeom>
            <a:solidFill>
              <a:srgbClr val="C2C1C1"/>
            </a:solidFill>
            <a:ln w="9525">
              <a:noFill/>
              <a:round/>
              <a:headEnd/>
              <a:tailEnd/>
            </a:ln>
          </p:spPr>
          <p:txBody>
            <a:bodyPr/>
            <a:lstStyle/>
            <a:p>
              <a:endParaRPr lang="fr-FR" sz="1200"/>
            </a:p>
          </p:txBody>
        </p:sp>
        <p:sp>
          <p:nvSpPr>
            <p:cNvPr id="424" name="Freeform 24"/>
            <p:cNvSpPr>
              <a:spLocks/>
            </p:cNvSpPr>
            <p:nvPr/>
          </p:nvSpPr>
          <p:spPr bwMode="auto">
            <a:xfrm>
              <a:off x="1513962" y="5484959"/>
              <a:ext cx="752152" cy="376954"/>
            </a:xfrm>
            <a:custGeom>
              <a:avLst/>
              <a:gdLst>
                <a:gd name="T0" fmla="*/ 18 w 1237"/>
                <a:gd name="T1" fmla="*/ 0 h 619"/>
                <a:gd name="T2" fmla="*/ 18 w 1237"/>
                <a:gd name="T3" fmla="*/ 0 h 619"/>
                <a:gd name="T4" fmla="*/ 18 w 1237"/>
                <a:gd name="T5" fmla="*/ 0 h 619"/>
                <a:gd name="T6" fmla="*/ 18 w 1237"/>
                <a:gd name="T7" fmla="*/ 0 h 619"/>
                <a:gd name="T8" fmla="*/ 18 w 1237"/>
                <a:gd name="T9" fmla="*/ 0 h 619"/>
                <a:gd name="T10" fmla="*/ 19 w 1237"/>
                <a:gd name="T11" fmla="*/ 0 h 619"/>
                <a:gd name="T12" fmla="*/ 19 w 1237"/>
                <a:gd name="T13" fmla="*/ 1 h 619"/>
                <a:gd name="T14" fmla="*/ 19 w 1237"/>
                <a:gd name="T15" fmla="*/ 1 h 619"/>
                <a:gd name="T16" fmla="*/ 19 w 1237"/>
                <a:gd name="T17" fmla="*/ 1 h 619"/>
                <a:gd name="T18" fmla="*/ 19 w 1237"/>
                <a:gd name="T19" fmla="*/ 8 h 619"/>
                <a:gd name="T20" fmla="*/ 19 w 1237"/>
                <a:gd name="T21" fmla="*/ 9 h 619"/>
                <a:gd name="T22" fmla="*/ 19 w 1237"/>
                <a:gd name="T23" fmla="*/ 9 h 619"/>
                <a:gd name="T24" fmla="*/ 18 w 1237"/>
                <a:gd name="T25" fmla="*/ 9 h 619"/>
                <a:gd name="T26" fmla="*/ 18 w 1237"/>
                <a:gd name="T27" fmla="*/ 9 h 619"/>
                <a:gd name="T28" fmla="*/ 18 w 1237"/>
                <a:gd name="T29" fmla="*/ 9 h 619"/>
                <a:gd name="T30" fmla="*/ 18 w 1237"/>
                <a:gd name="T31" fmla="*/ 9 h 619"/>
                <a:gd name="T32" fmla="*/ 18 w 1237"/>
                <a:gd name="T33" fmla="*/ 9 h 619"/>
                <a:gd name="T34" fmla="*/ 1 w 1237"/>
                <a:gd name="T35" fmla="*/ 9 h 619"/>
                <a:gd name="T36" fmla="*/ 1 w 1237"/>
                <a:gd name="T37" fmla="*/ 9 h 619"/>
                <a:gd name="T38" fmla="*/ 1 w 1237"/>
                <a:gd name="T39" fmla="*/ 9 h 619"/>
                <a:gd name="T40" fmla="*/ 0 w 1237"/>
                <a:gd name="T41" fmla="*/ 9 h 619"/>
                <a:gd name="T42" fmla="*/ 0 w 1237"/>
                <a:gd name="T43" fmla="*/ 9 h 619"/>
                <a:gd name="T44" fmla="*/ 0 w 1237"/>
                <a:gd name="T45" fmla="*/ 9 h 619"/>
                <a:gd name="T46" fmla="*/ 0 w 1237"/>
                <a:gd name="T47" fmla="*/ 9 h 619"/>
                <a:gd name="T48" fmla="*/ 0 w 1237"/>
                <a:gd name="T49" fmla="*/ 8 h 619"/>
                <a:gd name="T50" fmla="*/ 0 w 1237"/>
                <a:gd name="T51" fmla="*/ 8 h 619"/>
                <a:gd name="T52" fmla="*/ 0 w 1237"/>
                <a:gd name="T53" fmla="*/ 1 h 619"/>
                <a:gd name="T54" fmla="*/ 0 w 1237"/>
                <a:gd name="T55" fmla="*/ 1 h 619"/>
                <a:gd name="T56" fmla="*/ 0 w 1237"/>
                <a:gd name="T57" fmla="*/ 1 h 619"/>
                <a:gd name="T58" fmla="*/ 0 w 1237"/>
                <a:gd name="T59" fmla="*/ 0 h 619"/>
                <a:gd name="T60" fmla="*/ 0 w 1237"/>
                <a:gd name="T61" fmla="*/ 0 h 619"/>
                <a:gd name="T62" fmla="*/ 1 w 1237"/>
                <a:gd name="T63" fmla="*/ 0 h 619"/>
                <a:gd name="T64" fmla="*/ 1 w 1237"/>
                <a:gd name="T65" fmla="*/ 0 h 619"/>
                <a:gd name="T66" fmla="*/ 1 w 1237"/>
                <a:gd name="T67" fmla="*/ 0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7"/>
                <a:gd name="T103" fmla="*/ 0 h 619"/>
                <a:gd name="T104" fmla="*/ 1237 w 1237"/>
                <a:gd name="T105" fmla="*/ 619 h 6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7" h="619">
                  <a:moveTo>
                    <a:pt x="79" y="0"/>
                  </a:moveTo>
                  <a:lnTo>
                    <a:pt x="1160" y="0"/>
                  </a:lnTo>
                  <a:lnTo>
                    <a:pt x="1168" y="0"/>
                  </a:lnTo>
                  <a:lnTo>
                    <a:pt x="1176" y="1"/>
                  </a:lnTo>
                  <a:lnTo>
                    <a:pt x="1182" y="4"/>
                  </a:lnTo>
                  <a:lnTo>
                    <a:pt x="1190" y="6"/>
                  </a:lnTo>
                  <a:lnTo>
                    <a:pt x="1197" y="8"/>
                  </a:lnTo>
                  <a:lnTo>
                    <a:pt x="1204" y="12"/>
                  </a:lnTo>
                  <a:lnTo>
                    <a:pt x="1209" y="16"/>
                  </a:lnTo>
                  <a:lnTo>
                    <a:pt x="1215" y="20"/>
                  </a:lnTo>
                  <a:lnTo>
                    <a:pt x="1219" y="25"/>
                  </a:lnTo>
                  <a:lnTo>
                    <a:pt x="1224" y="31"/>
                  </a:lnTo>
                  <a:lnTo>
                    <a:pt x="1228" y="36"/>
                  </a:lnTo>
                  <a:lnTo>
                    <a:pt x="1232" y="42"/>
                  </a:lnTo>
                  <a:lnTo>
                    <a:pt x="1234" y="49"/>
                  </a:lnTo>
                  <a:lnTo>
                    <a:pt x="1236" y="54"/>
                  </a:lnTo>
                  <a:lnTo>
                    <a:pt x="1237" y="61"/>
                  </a:lnTo>
                  <a:lnTo>
                    <a:pt x="1237" y="69"/>
                  </a:lnTo>
                  <a:lnTo>
                    <a:pt x="1237" y="551"/>
                  </a:lnTo>
                  <a:lnTo>
                    <a:pt x="1237" y="558"/>
                  </a:lnTo>
                  <a:lnTo>
                    <a:pt x="1236" y="565"/>
                  </a:lnTo>
                  <a:lnTo>
                    <a:pt x="1234" y="572"/>
                  </a:lnTo>
                  <a:lnTo>
                    <a:pt x="1232" y="577"/>
                  </a:lnTo>
                  <a:lnTo>
                    <a:pt x="1228" y="583"/>
                  </a:lnTo>
                  <a:lnTo>
                    <a:pt x="1224" y="588"/>
                  </a:lnTo>
                  <a:lnTo>
                    <a:pt x="1219" y="594"/>
                  </a:lnTo>
                  <a:lnTo>
                    <a:pt x="1215" y="599"/>
                  </a:lnTo>
                  <a:lnTo>
                    <a:pt x="1209" y="603"/>
                  </a:lnTo>
                  <a:lnTo>
                    <a:pt x="1204" y="608"/>
                  </a:lnTo>
                  <a:lnTo>
                    <a:pt x="1197" y="611"/>
                  </a:lnTo>
                  <a:lnTo>
                    <a:pt x="1190" y="613"/>
                  </a:lnTo>
                  <a:lnTo>
                    <a:pt x="1182" y="616"/>
                  </a:lnTo>
                  <a:lnTo>
                    <a:pt x="1176" y="618"/>
                  </a:lnTo>
                  <a:lnTo>
                    <a:pt x="1168" y="619"/>
                  </a:lnTo>
                  <a:lnTo>
                    <a:pt x="1160" y="619"/>
                  </a:lnTo>
                  <a:lnTo>
                    <a:pt x="79" y="619"/>
                  </a:lnTo>
                  <a:lnTo>
                    <a:pt x="71" y="619"/>
                  </a:lnTo>
                  <a:lnTo>
                    <a:pt x="63" y="618"/>
                  </a:lnTo>
                  <a:lnTo>
                    <a:pt x="55" y="616"/>
                  </a:lnTo>
                  <a:lnTo>
                    <a:pt x="48" y="613"/>
                  </a:lnTo>
                  <a:lnTo>
                    <a:pt x="42" y="611"/>
                  </a:lnTo>
                  <a:lnTo>
                    <a:pt x="35" y="608"/>
                  </a:lnTo>
                  <a:lnTo>
                    <a:pt x="29" y="603"/>
                  </a:lnTo>
                  <a:lnTo>
                    <a:pt x="24" y="599"/>
                  </a:lnTo>
                  <a:lnTo>
                    <a:pt x="18" y="594"/>
                  </a:lnTo>
                  <a:lnTo>
                    <a:pt x="14" y="588"/>
                  </a:lnTo>
                  <a:lnTo>
                    <a:pt x="10" y="583"/>
                  </a:lnTo>
                  <a:lnTo>
                    <a:pt x="7" y="577"/>
                  </a:lnTo>
                  <a:lnTo>
                    <a:pt x="5" y="572"/>
                  </a:lnTo>
                  <a:lnTo>
                    <a:pt x="2" y="565"/>
                  </a:lnTo>
                  <a:lnTo>
                    <a:pt x="1" y="558"/>
                  </a:lnTo>
                  <a:lnTo>
                    <a:pt x="0" y="551"/>
                  </a:lnTo>
                  <a:lnTo>
                    <a:pt x="0" y="69"/>
                  </a:lnTo>
                  <a:lnTo>
                    <a:pt x="1" y="61"/>
                  </a:lnTo>
                  <a:lnTo>
                    <a:pt x="2" y="54"/>
                  </a:lnTo>
                  <a:lnTo>
                    <a:pt x="5" y="49"/>
                  </a:lnTo>
                  <a:lnTo>
                    <a:pt x="7" y="42"/>
                  </a:lnTo>
                  <a:lnTo>
                    <a:pt x="10" y="36"/>
                  </a:lnTo>
                  <a:lnTo>
                    <a:pt x="14" y="31"/>
                  </a:lnTo>
                  <a:lnTo>
                    <a:pt x="18" y="25"/>
                  </a:lnTo>
                  <a:lnTo>
                    <a:pt x="24" y="20"/>
                  </a:lnTo>
                  <a:lnTo>
                    <a:pt x="29" y="16"/>
                  </a:lnTo>
                  <a:lnTo>
                    <a:pt x="35" y="12"/>
                  </a:lnTo>
                  <a:lnTo>
                    <a:pt x="42" y="8"/>
                  </a:lnTo>
                  <a:lnTo>
                    <a:pt x="48" y="6"/>
                  </a:lnTo>
                  <a:lnTo>
                    <a:pt x="55" y="4"/>
                  </a:lnTo>
                  <a:lnTo>
                    <a:pt x="63" y="1"/>
                  </a:lnTo>
                  <a:lnTo>
                    <a:pt x="71" y="0"/>
                  </a:lnTo>
                  <a:lnTo>
                    <a:pt x="79" y="0"/>
                  </a:lnTo>
                </a:path>
              </a:pathLst>
            </a:custGeom>
            <a:noFill/>
            <a:ln w="3175">
              <a:solidFill>
                <a:srgbClr val="1F1A17"/>
              </a:solidFill>
              <a:round/>
              <a:headEnd/>
              <a:tailEnd/>
            </a:ln>
          </p:spPr>
          <p:txBody>
            <a:bodyPr/>
            <a:lstStyle/>
            <a:p>
              <a:endParaRPr lang="fr-FR" sz="1200"/>
            </a:p>
          </p:txBody>
        </p:sp>
        <p:sp>
          <p:nvSpPr>
            <p:cNvPr id="425" name="Freeform 25"/>
            <p:cNvSpPr>
              <a:spLocks/>
            </p:cNvSpPr>
            <p:nvPr/>
          </p:nvSpPr>
          <p:spPr bwMode="auto">
            <a:xfrm>
              <a:off x="1607764" y="5391154"/>
              <a:ext cx="191078" cy="93804"/>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2"/>
                  </a:lnTo>
                  <a:lnTo>
                    <a:pt x="305" y="5"/>
                  </a:lnTo>
                  <a:lnTo>
                    <a:pt x="308" y="9"/>
                  </a:lnTo>
                  <a:lnTo>
                    <a:pt x="310" y="15"/>
                  </a:lnTo>
                  <a:lnTo>
                    <a:pt x="310" y="141"/>
                  </a:lnTo>
                  <a:lnTo>
                    <a:pt x="308" y="146"/>
                  </a:lnTo>
                  <a:lnTo>
                    <a:pt x="305" y="151"/>
                  </a:lnTo>
                  <a:lnTo>
                    <a:pt x="303" y="153"/>
                  </a:lnTo>
                  <a:lnTo>
                    <a:pt x="301" y="154"/>
                  </a:lnTo>
                  <a:lnTo>
                    <a:pt x="298" y="155"/>
                  </a:lnTo>
                  <a:lnTo>
                    <a:pt x="295" y="155"/>
                  </a:lnTo>
                  <a:lnTo>
                    <a:pt x="15" y="155"/>
                  </a:lnTo>
                  <a:lnTo>
                    <a:pt x="12" y="155"/>
                  </a:lnTo>
                  <a:lnTo>
                    <a:pt x="9" y="154"/>
                  </a:lnTo>
                  <a:lnTo>
                    <a:pt x="7" y="153"/>
                  </a:lnTo>
                  <a:lnTo>
                    <a:pt x="4" y="151"/>
                  </a:lnTo>
                  <a:lnTo>
                    <a:pt x="3" y="149"/>
                  </a:lnTo>
                  <a:lnTo>
                    <a:pt x="1" y="146"/>
                  </a:lnTo>
                  <a:lnTo>
                    <a:pt x="1" y="143"/>
                  </a:lnTo>
                  <a:lnTo>
                    <a:pt x="0" y="141"/>
                  </a:lnTo>
                  <a:lnTo>
                    <a:pt x="0" y="15"/>
                  </a:lnTo>
                  <a:lnTo>
                    <a:pt x="1" y="13"/>
                  </a:lnTo>
                  <a:lnTo>
                    <a:pt x="1" y="9"/>
                  </a:lnTo>
                  <a:lnTo>
                    <a:pt x="3" y="7"/>
                  </a:lnTo>
                  <a:lnTo>
                    <a:pt x="4" y="5"/>
                  </a:lnTo>
                  <a:lnTo>
                    <a:pt x="9" y="2"/>
                  </a:lnTo>
                  <a:lnTo>
                    <a:pt x="15" y="0"/>
                  </a:lnTo>
                  <a:close/>
                </a:path>
              </a:pathLst>
            </a:custGeom>
            <a:solidFill>
              <a:srgbClr val="605D5C"/>
            </a:solidFill>
            <a:ln w="9525">
              <a:noFill/>
              <a:round/>
              <a:headEnd/>
              <a:tailEnd/>
            </a:ln>
          </p:spPr>
          <p:txBody>
            <a:bodyPr/>
            <a:lstStyle/>
            <a:p>
              <a:endParaRPr lang="fr-FR" sz="1200"/>
            </a:p>
          </p:txBody>
        </p:sp>
        <p:sp>
          <p:nvSpPr>
            <p:cNvPr id="426" name="Freeform 26"/>
            <p:cNvSpPr>
              <a:spLocks/>
            </p:cNvSpPr>
            <p:nvPr/>
          </p:nvSpPr>
          <p:spPr bwMode="auto">
            <a:xfrm>
              <a:off x="1607764" y="5391154"/>
              <a:ext cx="191078" cy="93804"/>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2"/>
                  </a:lnTo>
                  <a:lnTo>
                    <a:pt x="305" y="5"/>
                  </a:lnTo>
                  <a:lnTo>
                    <a:pt x="308" y="9"/>
                  </a:lnTo>
                  <a:lnTo>
                    <a:pt x="310" y="15"/>
                  </a:lnTo>
                  <a:lnTo>
                    <a:pt x="310" y="141"/>
                  </a:lnTo>
                  <a:lnTo>
                    <a:pt x="308" y="146"/>
                  </a:lnTo>
                  <a:lnTo>
                    <a:pt x="305" y="151"/>
                  </a:lnTo>
                  <a:lnTo>
                    <a:pt x="303" y="153"/>
                  </a:lnTo>
                  <a:lnTo>
                    <a:pt x="301" y="154"/>
                  </a:lnTo>
                  <a:lnTo>
                    <a:pt x="298" y="155"/>
                  </a:lnTo>
                  <a:lnTo>
                    <a:pt x="295" y="155"/>
                  </a:lnTo>
                  <a:lnTo>
                    <a:pt x="15" y="155"/>
                  </a:lnTo>
                  <a:lnTo>
                    <a:pt x="12" y="155"/>
                  </a:lnTo>
                  <a:lnTo>
                    <a:pt x="9" y="154"/>
                  </a:lnTo>
                  <a:lnTo>
                    <a:pt x="7" y="153"/>
                  </a:lnTo>
                  <a:lnTo>
                    <a:pt x="4" y="151"/>
                  </a:lnTo>
                  <a:lnTo>
                    <a:pt x="3" y="149"/>
                  </a:lnTo>
                  <a:lnTo>
                    <a:pt x="1" y="146"/>
                  </a:lnTo>
                  <a:lnTo>
                    <a:pt x="1" y="143"/>
                  </a:lnTo>
                  <a:lnTo>
                    <a:pt x="0" y="141"/>
                  </a:lnTo>
                  <a:lnTo>
                    <a:pt x="0" y="15"/>
                  </a:lnTo>
                  <a:lnTo>
                    <a:pt x="1" y="13"/>
                  </a:lnTo>
                  <a:lnTo>
                    <a:pt x="1" y="9"/>
                  </a:lnTo>
                  <a:lnTo>
                    <a:pt x="3" y="7"/>
                  </a:lnTo>
                  <a:lnTo>
                    <a:pt x="4" y="5"/>
                  </a:lnTo>
                  <a:lnTo>
                    <a:pt x="9" y="2"/>
                  </a:lnTo>
                  <a:lnTo>
                    <a:pt x="15" y="0"/>
                  </a:lnTo>
                </a:path>
              </a:pathLst>
            </a:custGeom>
            <a:noFill/>
            <a:ln w="3175">
              <a:solidFill>
                <a:srgbClr val="1F1A17"/>
              </a:solidFill>
              <a:round/>
              <a:headEnd/>
              <a:tailEnd/>
            </a:ln>
          </p:spPr>
          <p:txBody>
            <a:bodyPr/>
            <a:lstStyle/>
            <a:p>
              <a:endParaRPr lang="fr-FR" sz="1200"/>
            </a:p>
          </p:txBody>
        </p:sp>
        <p:sp>
          <p:nvSpPr>
            <p:cNvPr id="427" name="Freeform 27"/>
            <p:cNvSpPr>
              <a:spLocks/>
            </p:cNvSpPr>
            <p:nvPr/>
          </p:nvSpPr>
          <p:spPr bwMode="auto">
            <a:xfrm>
              <a:off x="1984708" y="5391154"/>
              <a:ext cx="189341" cy="93804"/>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2"/>
                  </a:lnTo>
                  <a:lnTo>
                    <a:pt x="304" y="5"/>
                  </a:lnTo>
                  <a:lnTo>
                    <a:pt x="307" y="9"/>
                  </a:lnTo>
                  <a:lnTo>
                    <a:pt x="309" y="15"/>
                  </a:lnTo>
                  <a:lnTo>
                    <a:pt x="309" y="141"/>
                  </a:lnTo>
                  <a:lnTo>
                    <a:pt x="307" y="146"/>
                  </a:lnTo>
                  <a:lnTo>
                    <a:pt x="304" y="151"/>
                  </a:lnTo>
                  <a:lnTo>
                    <a:pt x="303" y="153"/>
                  </a:lnTo>
                  <a:lnTo>
                    <a:pt x="300" y="154"/>
                  </a:lnTo>
                  <a:lnTo>
                    <a:pt x="297" y="155"/>
                  </a:lnTo>
                  <a:lnTo>
                    <a:pt x="294" y="155"/>
                  </a:lnTo>
                  <a:lnTo>
                    <a:pt x="15" y="155"/>
                  </a:lnTo>
                  <a:lnTo>
                    <a:pt x="11" y="155"/>
                  </a:lnTo>
                  <a:lnTo>
                    <a:pt x="9" y="154"/>
                  </a:lnTo>
                  <a:lnTo>
                    <a:pt x="6" y="153"/>
                  </a:lnTo>
                  <a:lnTo>
                    <a:pt x="5" y="151"/>
                  </a:lnTo>
                  <a:lnTo>
                    <a:pt x="2" y="149"/>
                  </a:lnTo>
                  <a:lnTo>
                    <a:pt x="1" y="146"/>
                  </a:lnTo>
                  <a:lnTo>
                    <a:pt x="0" y="143"/>
                  </a:lnTo>
                  <a:lnTo>
                    <a:pt x="0" y="141"/>
                  </a:lnTo>
                  <a:lnTo>
                    <a:pt x="0" y="15"/>
                  </a:lnTo>
                  <a:lnTo>
                    <a:pt x="0" y="13"/>
                  </a:lnTo>
                  <a:lnTo>
                    <a:pt x="1" y="9"/>
                  </a:lnTo>
                  <a:lnTo>
                    <a:pt x="2" y="7"/>
                  </a:lnTo>
                  <a:lnTo>
                    <a:pt x="5" y="5"/>
                  </a:lnTo>
                  <a:lnTo>
                    <a:pt x="9" y="2"/>
                  </a:lnTo>
                  <a:lnTo>
                    <a:pt x="15" y="0"/>
                  </a:lnTo>
                  <a:close/>
                </a:path>
              </a:pathLst>
            </a:custGeom>
            <a:solidFill>
              <a:srgbClr val="605D5C"/>
            </a:solidFill>
            <a:ln w="9525">
              <a:noFill/>
              <a:round/>
              <a:headEnd/>
              <a:tailEnd/>
            </a:ln>
          </p:spPr>
          <p:txBody>
            <a:bodyPr/>
            <a:lstStyle/>
            <a:p>
              <a:endParaRPr lang="fr-FR" sz="1200"/>
            </a:p>
          </p:txBody>
        </p:sp>
        <p:sp>
          <p:nvSpPr>
            <p:cNvPr id="428" name="Freeform 28"/>
            <p:cNvSpPr>
              <a:spLocks/>
            </p:cNvSpPr>
            <p:nvPr/>
          </p:nvSpPr>
          <p:spPr bwMode="auto">
            <a:xfrm>
              <a:off x="1984708" y="5391154"/>
              <a:ext cx="189341" cy="93804"/>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2"/>
                  </a:lnTo>
                  <a:lnTo>
                    <a:pt x="304" y="5"/>
                  </a:lnTo>
                  <a:lnTo>
                    <a:pt x="307" y="9"/>
                  </a:lnTo>
                  <a:lnTo>
                    <a:pt x="309" y="15"/>
                  </a:lnTo>
                  <a:lnTo>
                    <a:pt x="309" y="141"/>
                  </a:lnTo>
                  <a:lnTo>
                    <a:pt x="307" y="146"/>
                  </a:lnTo>
                  <a:lnTo>
                    <a:pt x="304" y="151"/>
                  </a:lnTo>
                  <a:lnTo>
                    <a:pt x="303" y="153"/>
                  </a:lnTo>
                  <a:lnTo>
                    <a:pt x="300" y="154"/>
                  </a:lnTo>
                  <a:lnTo>
                    <a:pt x="297" y="155"/>
                  </a:lnTo>
                  <a:lnTo>
                    <a:pt x="294" y="155"/>
                  </a:lnTo>
                  <a:lnTo>
                    <a:pt x="15" y="155"/>
                  </a:lnTo>
                  <a:lnTo>
                    <a:pt x="11" y="155"/>
                  </a:lnTo>
                  <a:lnTo>
                    <a:pt x="9" y="154"/>
                  </a:lnTo>
                  <a:lnTo>
                    <a:pt x="6" y="153"/>
                  </a:lnTo>
                  <a:lnTo>
                    <a:pt x="5" y="151"/>
                  </a:lnTo>
                  <a:lnTo>
                    <a:pt x="2" y="149"/>
                  </a:lnTo>
                  <a:lnTo>
                    <a:pt x="1" y="146"/>
                  </a:lnTo>
                  <a:lnTo>
                    <a:pt x="0" y="143"/>
                  </a:lnTo>
                  <a:lnTo>
                    <a:pt x="0" y="141"/>
                  </a:lnTo>
                  <a:lnTo>
                    <a:pt x="0" y="15"/>
                  </a:lnTo>
                  <a:lnTo>
                    <a:pt x="0" y="13"/>
                  </a:lnTo>
                  <a:lnTo>
                    <a:pt x="1" y="9"/>
                  </a:lnTo>
                  <a:lnTo>
                    <a:pt x="2" y="7"/>
                  </a:lnTo>
                  <a:lnTo>
                    <a:pt x="5" y="5"/>
                  </a:lnTo>
                  <a:lnTo>
                    <a:pt x="9" y="2"/>
                  </a:lnTo>
                  <a:lnTo>
                    <a:pt x="15" y="0"/>
                  </a:lnTo>
                </a:path>
              </a:pathLst>
            </a:custGeom>
            <a:noFill/>
            <a:ln w="3175">
              <a:solidFill>
                <a:srgbClr val="1F1A17"/>
              </a:solidFill>
              <a:round/>
              <a:headEnd/>
              <a:tailEnd/>
            </a:ln>
          </p:spPr>
          <p:txBody>
            <a:bodyPr/>
            <a:lstStyle/>
            <a:p>
              <a:endParaRPr lang="fr-FR" sz="1200"/>
            </a:p>
          </p:txBody>
        </p:sp>
        <p:sp>
          <p:nvSpPr>
            <p:cNvPr id="429" name="Freeform 29"/>
            <p:cNvSpPr>
              <a:spLocks/>
            </p:cNvSpPr>
            <p:nvPr/>
          </p:nvSpPr>
          <p:spPr bwMode="auto">
            <a:xfrm>
              <a:off x="1607764" y="5861913"/>
              <a:ext cx="191078" cy="92067"/>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1"/>
                  </a:lnTo>
                  <a:lnTo>
                    <a:pt x="305" y="4"/>
                  </a:lnTo>
                  <a:lnTo>
                    <a:pt x="308" y="9"/>
                  </a:lnTo>
                  <a:lnTo>
                    <a:pt x="310" y="14"/>
                  </a:lnTo>
                  <a:lnTo>
                    <a:pt x="310" y="140"/>
                  </a:lnTo>
                  <a:lnTo>
                    <a:pt x="308" y="146"/>
                  </a:lnTo>
                  <a:lnTo>
                    <a:pt x="305" y="150"/>
                  </a:lnTo>
                  <a:lnTo>
                    <a:pt x="303" y="152"/>
                  </a:lnTo>
                  <a:lnTo>
                    <a:pt x="301" y="153"/>
                  </a:lnTo>
                  <a:lnTo>
                    <a:pt x="298" y="155"/>
                  </a:lnTo>
                  <a:lnTo>
                    <a:pt x="295" y="155"/>
                  </a:lnTo>
                  <a:lnTo>
                    <a:pt x="15" y="155"/>
                  </a:lnTo>
                  <a:lnTo>
                    <a:pt x="12" y="155"/>
                  </a:lnTo>
                  <a:lnTo>
                    <a:pt x="9" y="153"/>
                  </a:lnTo>
                  <a:lnTo>
                    <a:pt x="7" y="152"/>
                  </a:lnTo>
                  <a:lnTo>
                    <a:pt x="4" y="150"/>
                  </a:lnTo>
                  <a:lnTo>
                    <a:pt x="3" y="148"/>
                  </a:lnTo>
                  <a:lnTo>
                    <a:pt x="1" y="146"/>
                  </a:lnTo>
                  <a:lnTo>
                    <a:pt x="1" y="143"/>
                  </a:lnTo>
                  <a:lnTo>
                    <a:pt x="0" y="140"/>
                  </a:lnTo>
                  <a:lnTo>
                    <a:pt x="0" y="14"/>
                  </a:lnTo>
                  <a:lnTo>
                    <a:pt x="1" y="12"/>
                  </a:lnTo>
                  <a:lnTo>
                    <a:pt x="1" y="9"/>
                  </a:lnTo>
                  <a:lnTo>
                    <a:pt x="3" y="6"/>
                  </a:lnTo>
                  <a:lnTo>
                    <a:pt x="4" y="4"/>
                  </a:lnTo>
                  <a:lnTo>
                    <a:pt x="9" y="1"/>
                  </a:lnTo>
                  <a:lnTo>
                    <a:pt x="15" y="0"/>
                  </a:lnTo>
                  <a:close/>
                </a:path>
              </a:pathLst>
            </a:custGeom>
            <a:solidFill>
              <a:srgbClr val="605D5C"/>
            </a:solidFill>
            <a:ln w="9525">
              <a:noFill/>
              <a:round/>
              <a:headEnd/>
              <a:tailEnd/>
            </a:ln>
          </p:spPr>
          <p:txBody>
            <a:bodyPr/>
            <a:lstStyle/>
            <a:p>
              <a:endParaRPr lang="fr-FR" sz="1200"/>
            </a:p>
          </p:txBody>
        </p:sp>
        <p:sp>
          <p:nvSpPr>
            <p:cNvPr id="430" name="Freeform 30"/>
            <p:cNvSpPr>
              <a:spLocks/>
            </p:cNvSpPr>
            <p:nvPr/>
          </p:nvSpPr>
          <p:spPr bwMode="auto">
            <a:xfrm>
              <a:off x="1607764" y="5861913"/>
              <a:ext cx="191078" cy="92067"/>
            </a:xfrm>
            <a:custGeom>
              <a:avLst/>
              <a:gdLst>
                <a:gd name="T0" fmla="*/ 0 w 310"/>
                <a:gd name="T1" fmla="*/ 0 h 155"/>
                <a:gd name="T2" fmla="*/ 5 w 310"/>
                <a:gd name="T3" fmla="*/ 0 h 155"/>
                <a:gd name="T4" fmla="*/ 5 w 310"/>
                <a:gd name="T5" fmla="*/ 0 h 155"/>
                <a:gd name="T6" fmla="*/ 5 w 310"/>
                <a:gd name="T7" fmla="*/ 0 h 155"/>
                <a:gd name="T8" fmla="*/ 5 w 310"/>
                <a:gd name="T9" fmla="*/ 0 h 155"/>
                <a:gd name="T10" fmla="*/ 5 w 310"/>
                <a:gd name="T11" fmla="*/ 0 h 155"/>
                <a:gd name="T12" fmla="*/ 5 w 310"/>
                <a:gd name="T13" fmla="*/ 2 h 155"/>
                <a:gd name="T14" fmla="*/ 5 w 310"/>
                <a:gd name="T15" fmla="*/ 2 h 155"/>
                <a:gd name="T16" fmla="*/ 5 w 310"/>
                <a:gd name="T17" fmla="*/ 2 h 155"/>
                <a:gd name="T18" fmla="*/ 5 w 310"/>
                <a:gd name="T19" fmla="*/ 2 h 155"/>
                <a:gd name="T20" fmla="*/ 5 w 310"/>
                <a:gd name="T21" fmla="*/ 2 h 155"/>
                <a:gd name="T22" fmla="*/ 5 w 310"/>
                <a:gd name="T23" fmla="*/ 2 h 155"/>
                <a:gd name="T24" fmla="*/ 5 w 310"/>
                <a:gd name="T25" fmla="*/ 2 h 155"/>
                <a:gd name="T26" fmla="*/ 0 w 310"/>
                <a:gd name="T27" fmla="*/ 2 h 155"/>
                <a:gd name="T28" fmla="*/ 0 w 310"/>
                <a:gd name="T29" fmla="*/ 2 h 155"/>
                <a:gd name="T30" fmla="*/ 0 w 310"/>
                <a:gd name="T31" fmla="*/ 2 h 155"/>
                <a:gd name="T32" fmla="*/ 0 w 310"/>
                <a:gd name="T33" fmla="*/ 2 h 155"/>
                <a:gd name="T34" fmla="*/ 0 w 310"/>
                <a:gd name="T35" fmla="*/ 2 h 155"/>
                <a:gd name="T36" fmla="*/ 0 w 310"/>
                <a:gd name="T37" fmla="*/ 2 h 155"/>
                <a:gd name="T38" fmla="*/ 0 w 310"/>
                <a:gd name="T39" fmla="*/ 2 h 155"/>
                <a:gd name="T40" fmla="*/ 0 w 310"/>
                <a:gd name="T41" fmla="*/ 2 h 155"/>
                <a:gd name="T42" fmla="*/ 0 w 310"/>
                <a:gd name="T43" fmla="*/ 2 h 155"/>
                <a:gd name="T44" fmla="*/ 0 w 310"/>
                <a:gd name="T45" fmla="*/ 0 h 155"/>
                <a:gd name="T46" fmla="*/ 0 w 310"/>
                <a:gd name="T47" fmla="*/ 0 h 155"/>
                <a:gd name="T48" fmla="*/ 0 w 310"/>
                <a:gd name="T49" fmla="*/ 0 h 155"/>
                <a:gd name="T50" fmla="*/ 0 w 310"/>
                <a:gd name="T51" fmla="*/ 0 h 155"/>
                <a:gd name="T52" fmla="*/ 0 w 310"/>
                <a:gd name="T53" fmla="*/ 0 h 155"/>
                <a:gd name="T54" fmla="*/ 0 w 310"/>
                <a:gd name="T55" fmla="*/ 0 h 155"/>
                <a:gd name="T56" fmla="*/ 0 w 310"/>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55"/>
                <a:gd name="T89" fmla="*/ 310 w 310"/>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55">
                  <a:moveTo>
                    <a:pt x="15" y="0"/>
                  </a:moveTo>
                  <a:lnTo>
                    <a:pt x="295" y="0"/>
                  </a:lnTo>
                  <a:lnTo>
                    <a:pt x="301" y="1"/>
                  </a:lnTo>
                  <a:lnTo>
                    <a:pt x="305" y="4"/>
                  </a:lnTo>
                  <a:lnTo>
                    <a:pt x="308" y="9"/>
                  </a:lnTo>
                  <a:lnTo>
                    <a:pt x="310" y="14"/>
                  </a:lnTo>
                  <a:lnTo>
                    <a:pt x="310" y="140"/>
                  </a:lnTo>
                  <a:lnTo>
                    <a:pt x="308" y="146"/>
                  </a:lnTo>
                  <a:lnTo>
                    <a:pt x="305" y="150"/>
                  </a:lnTo>
                  <a:lnTo>
                    <a:pt x="303" y="152"/>
                  </a:lnTo>
                  <a:lnTo>
                    <a:pt x="301" y="153"/>
                  </a:lnTo>
                  <a:lnTo>
                    <a:pt x="298" y="155"/>
                  </a:lnTo>
                  <a:lnTo>
                    <a:pt x="295" y="155"/>
                  </a:lnTo>
                  <a:lnTo>
                    <a:pt x="15" y="155"/>
                  </a:lnTo>
                  <a:lnTo>
                    <a:pt x="12" y="155"/>
                  </a:lnTo>
                  <a:lnTo>
                    <a:pt x="9" y="153"/>
                  </a:lnTo>
                  <a:lnTo>
                    <a:pt x="7" y="152"/>
                  </a:lnTo>
                  <a:lnTo>
                    <a:pt x="4" y="150"/>
                  </a:lnTo>
                  <a:lnTo>
                    <a:pt x="3" y="148"/>
                  </a:lnTo>
                  <a:lnTo>
                    <a:pt x="1" y="146"/>
                  </a:lnTo>
                  <a:lnTo>
                    <a:pt x="1" y="143"/>
                  </a:lnTo>
                  <a:lnTo>
                    <a:pt x="0" y="140"/>
                  </a:lnTo>
                  <a:lnTo>
                    <a:pt x="0" y="14"/>
                  </a:lnTo>
                  <a:lnTo>
                    <a:pt x="1" y="12"/>
                  </a:lnTo>
                  <a:lnTo>
                    <a:pt x="1" y="9"/>
                  </a:lnTo>
                  <a:lnTo>
                    <a:pt x="3" y="6"/>
                  </a:lnTo>
                  <a:lnTo>
                    <a:pt x="4" y="4"/>
                  </a:lnTo>
                  <a:lnTo>
                    <a:pt x="9" y="1"/>
                  </a:lnTo>
                  <a:lnTo>
                    <a:pt x="15" y="0"/>
                  </a:lnTo>
                </a:path>
              </a:pathLst>
            </a:custGeom>
            <a:noFill/>
            <a:ln w="3175">
              <a:solidFill>
                <a:srgbClr val="1F1A17"/>
              </a:solidFill>
              <a:round/>
              <a:headEnd/>
              <a:tailEnd/>
            </a:ln>
          </p:spPr>
          <p:txBody>
            <a:bodyPr/>
            <a:lstStyle/>
            <a:p>
              <a:endParaRPr lang="fr-FR" sz="1200"/>
            </a:p>
          </p:txBody>
        </p:sp>
        <p:sp>
          <p:nvSpPr>
            <p:cNvPr id="431" name="Freeform 31"/>
            <p:cNvSpPr>
              <a:spLocks/>
            </p:cNvSpPr>
            <p:nvPr/>
          </p:nvSpPr>
          <p:spPr bwMode="auto">
            <a:xfrm>
              <a:off x="1984708" y="5861913"/>
              <a:ext cx="189341" cy="92067"/>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1"/>
                  </a:lnTo>
                  <a:lnTo>
                    <a:pt x="304" y="4"/>
                  </a:lnTo>
                  <a:lnTo>
                    <a:pt x="307" y="9"/>
                  </a:lnTo>
                  <a:lnTo>
                    <a:pt x="309" y="14"/>
                  </a:lnTo>
                  <a:lnTo>
                    <a:pt x="309" y="140"/>
                  </a:lnTo>
                  <a:lnTo>
                    <a:pt x="307" y="146"/>
                  </a:lnTo>
                  <a:lnTo>
                    <a:pt x="304" y="150"/>
                  </a:lnTo>
                  <a:lnTo>
                    <a:pt x="303" y="152"/>
                  </a:lnTo>
                  <a:lnTo>
                    <a:pt x="300" y="153"/>
                  </a:lnTo>
                  <a:lnTo>
                    <a:pt x="297" y="155"/>
                  </a:lnTo>
                  <a:lnTo>
                    <a:pt x="294" y="155"/>
                  </a:lnTo>
                  <a:lnTo>
                    <a:pt x="15" y="155"/>
                  </a:lnTo>
                  <a:lnTo>
                    <a:pt x="11" y="155"/>
                  </a:lnTo>
                  <a:lnTo>
                    <a:pt x="9" y="153"/>
                  </a:lnTo>
                  <a:lnTo>
                    <a:pt x="6" y="152"/>
                  </a:lnTo>
                  <a:lnTo>
                    <a:pt x="5" y="150"/>
                  </a:lnTo>
                  <a:lnTo>
                    <a:pt x="2" y="148"/>
                  </a:lnTo>
                  <a:lnTo>
                    <a:pt x="1" y="146"/>
                  </a:lnTo>
                  <a:lnTo>
                    <a:pt x="0" y="143"/>
                  </a:lnTo>
                  <a:lnTo>
                    <a:pt x="0" y="140"/>
                  </a:lnTo>
                  <a:lnTo>
                    <a:pt x="0" y="14"/>
                  </a:lnTo>
                  <a:lnTo>
                    <a:pt x="0" y="12"/>
                  </a:lnTo>
                  <a:lnTo>
                    <a:pt x="1" y="9"/>
                  </a:lnTo>
                  <a:lnTo>
                    <a:pt x="2" y="6"/>
                  </a:lnTo>
                  <a:lnTo>
                    <a:pt x="5" y="4"/>
                  </a:lnTo>
                  <a:lnTo>
                    <a:pt x="9" y="1"/>
                  </a:lnTo>
                  <a:lnTo>
                    <a:pt x="15" y="0"/>
                  </a:lnTo>
                  <a:close/>
                </a:path>
              </a:pathLst>
            </a:custGeom>
            <a:solidFill>
              <a:srgbClr val="605D5C"/>
            </a:solidFill>
            <a:ln w="9525">
              <a:noFill/>
              <a:round/>
              <a:headEnd/>
              <a:tailEnd/>
            </a:ln>
          </p:spPr>
          <p:txBody>
            <a:bodyPr/>
            <a:lstStyle/>
            <a:p>
              <a:endParaRPr lang="fr-FR" sz="1200"/>
            </a:p>
          </p:txBody>
        </p:sp>
        <p:sp>
          <p:nvSpPr>
            <p:cNvPr id="432" name="Freeform 32"/>
            <p:cNvSpPr>
              <a:spLocks/>
            </p:cNvSpPr>
            <p:nvPr/>
          </p:nvSpPr>
          <p:spPr bwMode="auto">
            <a:xfrm>
              <a:off x="1984708" y="5861913"/>
              <a:ext cx="189341" cy="92067"/>
            </a:xfrm>
            <a:custGeom>
              <a:avLst/>
              <a:gdLst>
                <a:gd name="T0" fmla="*/ 0 w 309"/>
                <a:gd name="T1" fmla="*/ 0 h 155"/>
                <a:gd name="T2" fmla="*/ 5 w 309"/>
                <a:gd name="T3" fmla="*/ 0 h 155"/>
                <a:gd name="T4" fmla="*/ 5 w 309"/>
                <a:gd name="T5" fmla="*/ 0 h 155"/>
                <a:gd name="T6" fmla="*/ 5 w 309"/>
                <a:gd name="T7" fmla="*/ 0 h 155"/>
                <a:gd name="T8" fmla="*/ 5 w 309"/>
                <a:gd name="T9" fmla="*/ 0 h 155"/>
                <a:gd name="T10" fmla="*/ 5 w 309"/>
                <a:gd name="T11" fmla="*/ 0 h 155"/>
                <a:gd name="T12" fmla="*/ 5 w 309"/>
                <a:gd name="T13" fmla="*/ 2 h 155"/>
                <a:gd name="T14" fmla="*/ 5 w 309"/>
                <a:gd name="T15" fmla="*/ 2 h 155"/>
                <a:gd name="T16" fmla="*/ 5 w 309"/>
                <a:gd name="T17" fmla="*/ 2 h 155"/>
                <a:gd name="T18" fmla="*/ 5 w 309"/>
                <a:gd name="T19" fmla="*/ 2 h 155"/>
                <a:gd name="T20" fmla="*/ 5 w 309"/>
                <a:gd name="T21" fmla="*/ 2 h 155"/>
                <a:gd name="T22" fmla="*/ 5 w 309"/>
                <a:gd name="T23" fmla="*/ 2 h 155"/>
                <a:gd name="T24" fmla="*/ 5 w 309"/>
                <a:gd name="T25" fmla="*/ 2 h 155"/>
                <a:gd name="T26" fmla="*/ 0 w 309"/>
                <a:gd name="T27" fmla="*/ 2 h 155"/>
                <a:gd name="T28" fmla="*/ 0 w 309"/>
                <a:gd name="T29" fmla="*/ 2 h 155"/>
                <a:gd name="T30" fmla="*/ 0 w 309"/>
                <a:gd name="T31" fmla="*/ 2 h 155"/>
                <a:gd name="T32" fmla="*/ 0 w 309"/>
                <a:gd name="T33" fmla="*/ 2 h 155"/>
                <a:gd name="T34" fmla="*/ 0 w 309"/>
                <a:gd name="T35" fmla="*/ 2 h 155"/>
                <a:gd name="T36" fmla="*/ 0 w 309"/>
                <a:gd name="T37" fmla="*/ 2 h 155"/>
                <a:gd name="T38" fmla="*/ 0 w 309"/>
                <a:gd name="T39" fmla="*/ 2 h 155"/>
                <a:gd name="T40" fmla="*/ 0 w 309"/>
                <a:gd name="T41" fmla="*/ 2 h 155"/>
                <a:gd name="T42" fmla="*/ 0 w 309"/>
                <a:gd name="T43" fmla="*/ 2 h 155"/>
                <a:gd name="T44" fmla="*/ 0 w 309"/>
                <a:gd name="T45" fmla="*/ 0 h 155"/>
                <a:gd name="T46" fmla="*/ 0 w 309"/>
                <a:gd name="T47" fmla="*/ 0 h 155"/>
                <a:gd name="T48" fmla="*/ 0 w 309"/>
                <a:gd name="T49" fmla="*/ 0 h 155"/>
                <a:gd name="T50" fmla="*/ 0 w 309"/>
                <a:gd name="T51" fmla="*/ 0 h 155"/>
                <a:gd name="T52" fmla="*/ 0 w 309"/>
                <a:gd name="T53" fmla="*/ 0 h 155"/>
                <a:gd name="T54" fmla="*/ 0 w 309"/>
                <a:gd name="T55" fmla="*/ 0 h 155"/>
                <a:gd name="T56" fmla="*/ 0 w 309"/>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55"/>
                <a:gd name="T89" fmla="*/ 309 w 309"/>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55">
                  <a:moveTo>
                    <a:pt x="15" y="0"/>
                  </a:moveTo>
                  <a:lnTo>
                    <a:pt x="294" y="0"/>
                  </a:lnTo>
                  <a:lnTo>
                    <a:pt x="300" y="1"/>
                  </a:lnTo>
                  <a:lnTo>
                    <a:pt x="304" y="4"/>
                  </a:lnTo>
                  <a:lnTo>
                    <a:pt x="307" y="9"/>
                  </a:lnTo>
                  <a:lnTo>
                    <a:pt x="309" y="14"/>
                  </a:lnTo>
                  <a:lnTo>
                    <a:pt x="309" y="140"/>
                  </a:lnTo>
                  <a:lnTo>
                    <a:pt x="307" y="146"/>
                  </a:lnTo>
                  <a:lnTo>
                    <a:pt x="304" y="150"/>
                  </a:lnTo>
                  <a:lnTo>
                    <a:pt x="303" y="152"/>
                  </a:lnTo>
                  <a:lnTo>
                    <a:pt x="300" y="153"/>
                  </a:lnTo>
                  <a:lnTo>
                    <a:pt x="297" y="155"/>
                  </a:lnTo>
                  <a:lnTo>
                    <a:pt x="294" y="155"/>
                  </a:lnTo>
                  <a:lnTo>
                    <a:pt x="15" y="155"/>
                  </a:lnTo>
                  <a:lnTo>
                    <a:pt x="11" y="155"/>
                  </a:lnTo>
                  <a:lnTo>
                    <a:pt x="9" y="153"/>
                  </a:lnTo>
                  <a:lnTo>
                    <a:pt x="6" y="152"/>
                  </a:lnTo>
                  <a:lnTo>
                    <a:pt x="5" y="150"/>
                  </a:lnTo>
                  <a:lnTo>
                    <a:pt x="2" y="148"/>
                  </a:lnTo>
                  <a:lnTo>
                    <a:pt x="1" y="146"/>
                  </a:lnTo>
                  <a:lnTo>
                    <a:pt x="0" y="143"/>
                  </a:lnTo>
                  <a:lnTo>
                    <a:pt x="0" y="140"/>
                  </a:lnTo>
                  <a:lnTo>
                    <a:pt x="0" y="14"/>
                  </a:lnTo>
                  <a:lnTo>
                    <a:pt x="0" y="12"/>
                  </a:lnTo>
                  <a:lnTo>
                    <a:pt x="1" y="9"/>
                  </a:lnTo>
                  <a:lnTo>
                    <a:pt x="2" y="6"/>
                  </a:lnTo>
                  <a:lnTo>
                    <a:pt x="5" y="4"/>
                  </a:lnTo>
                  <a:lnTo>
                    <a:pt x="9" y="1"/>
                  </a:lnTo>
                  <a:lnTo>
                    <a:pt x="15" y="0"/>
                  </a:lnTo>
                </a:path>
              </a:pathLst>
            </a:custGeom>
            <a:noFill/>
            <a:ln w="3175">
              <a:solidFill>
                <a:srgbClr val="1F1A17"/>
              </a:solidFill>
              <a:round/>
              <a:headEnd/>
              <a:tailEnd/>
            </a:ln>
          </p:spPr>
          <p:txBody>
            <a:bodyPr/>
            <a:lstStyle/>
            <a:p>
              <a:endParaRPr lang="fr-FR" sz="1200"/>
            </a:p>
          </p:txBody>
        </p:sp>
        <p:sp>
          <p:nvSpPr>
            <p:cNvPr id="433" name="Rectangle 33"/>
            <p:cNvSpPr>
              <a:spLocks noChangeArrowheads="1"/>
            </p:cNvSpPr>
            <p:nvPr/>
          </p:nvSpPr>
          <p:spPr bwMode="auto">
            <a:xfrm>
              <a:off x="2266113" y="5544021"/>
              <a:ext cx="189341" cy="66010"/>
            </a:xfrm>
            <a:prstGeom prst="rect">
              <a:avLst/>
            </a:prstGeom>
            <a:solidFill>
              <a:srgbClr val="1F1A17"/>
            </a:solidFill>
            <a:ln w="9525">
              <a:noFill/>
              <a:miter lim="800000"/>
              <a:headEnd/>
              <a:tailEnd/>
            </a:ln>
          </p:spPr>
          <p:txBody>
            <a:bodyPr/>
            <a:lstStyle/>
            <a:p>
              <a:endParaRPr lang="fr-FR" sz="1200"/>
            </a:p>
          </p:txBody>
        </p:sp>
        <p:sp>
          <p:nvSpPr>
            <p:cNvPr id="434" name="Rectangle 34"/>
            <p:cNvSpPr>
              <a:spLocks noChangeArrowheads="1"/>
            </p:cNvSpPr>
            <p:nvPr/>
          </p:nvSpPr>
          <p:spPr bwMode="auto">
            <a:xfrm>
              <a:off x="2266113" y="5733366"/>
              <a:ext cx="189341" cy="66010"/>
            </a:xfrm>
            <a:prstGeom prst="rect">
              <a:avLst/>
            </a:prstGeom>
            <a:solidFill>
              <a:srgbClr val="1F1A17"/>
            </a:solidFill>
            <a:ln w="9525">
              <a:noFill/>
              <a:miter lim="800000"/>
              <a:headEnd/>
              <a:tailEnd/>
            </a:ln>
          </p:spPr>
          <p:txBody>
            <a:bodyPr/>
            <a:lstStyle/>
            <a:p>
              <a:endParaRPr lang="fr-FR" sz="1200"/>
            </a:p>
          </p:txBody>
        </p:sp>
        <p:sp>
          <p:nvSpPr>
            <p:cNvPr id="435" name="Rectangle 35"/>
            <p:cNvSpPr>
              <a:spLocks noChangeArrowheads="1"/>
            </p:cNvSpPr>
            <p:nvPr/>
          </p:nvSpPr>
          <p:spPr bwMode="auto">
            <a:xfrm>
              <a:off x="1614713" y="5511015"/>
              <a:ext cx="158" cy="635329"/>
            </a:xfrm>
            <a:prstGeom prst="rect">
              <a:avLst/>
            </a:prstGeom>
            <a:noFill/>
            <a:ln w="9525">
              <a:noFill/>
              <a:miter lim="800000"/>
              <a:headEnd/>
              <a:tailEnd/>
            </a:ln>
          </p:spPr>
          <p:txBody>
            <a:bodyPr wrap="none" lIns="0" tIns="0" rIns="0" bIns="0">
              <a:spAutoFit/>
            </a:bodyPr>
            <a:lstStyle/>
            <a:p>
              <a:endParaRPr lang="fr-CA" sz="2000" b="1" dirty="0"/>
            </a:p>
          </p:txBody>
        </p:sp>
      </p:grpSp>
      <p:sp>
        <p:nvSpPr>
          <p:cNvPr id="436" name="Oval 435"/>
          <p:cNvSpPr/>
          <p:nvPr/>
        </p:nvSpPr>
        <p:spPr>
          <a:xfrm>
            <a:off x="8167668" y="4708307"/>
            <a:ext cx="221713" cy="221713"/>
          </a:xfrm>
          <a:prstGeom prst="ellipse">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cxnSp>
        <p:nvCxnSpPr>
          <p:cNvPr id="437" name="Straight Arrow Connector 436"/>
          <p:cNvCxnSpPr>
            <a:stCxn id="177" idx="2"/>
          </p:cNvCxnSpPr>
          <p:nvPr/>
        </p:nvCxnSpPr>
        <p:spPr>
          <a:xfrm rot="16200000" flipH="1">
            <a:off x="6598330" y="259671"/>
            <a:ext cx="905525" cy="32447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0" name="TextBox 439"/>
          <p:cNvSpPr txBox="1"/>
          <p:nvPr/>
        </p:nvSpPr>
        <p:spPr>
          <a:xfrm>
            <a:off x="8522564" y="2396972"/>
            <a:ext cx="468398" cy="584775"/>
          </a:xfrm>
          <a:prstGeom prst="rect">
            <a:avLst/>
          </a:prstGeom>
          <a:noFill/>
        </p:spPr>
        <p:txBody>
          <a:bodyPr wrap="none" rtlCol="0">
            <a:spAutoFit/>
          </a:bodyPr>
          <a:lstStyle/>
          <a:p>
            <a:r>
              <a:rPr lang="fr-CA" sz="3200" dirty="0"/>
              <a:t>…</a:t>
            </a:r>
            <a:endParaRPr lang="fr-CA" dirty="0"/>
          </a:p>
        </p:txBody>
      </p:sp>
      <p:cxnSp>
        <p:nvCxnSpPr>
          <p:cNvPr id="441" name="Straight Arrow Connector 440"/>
          <p:cNvCxnSpPr>
            <a:stCxn id="208" idx="2"/>
            <a:endCxn id="350" idx="0"/>
          </p:cNvCxnSpPr>
          <p:nvPr/>
        </p:nvCxnSpPr>
        <p:spPr>
          <a:xfrm rot="16200000" flipH="1">
            <a:off x="572594" y="4101483"/>
            <a:ext cx="994299" cy="17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5" name="TextBox 444"/>
          <p:cNvSpPr txBox="1"/>
          <p:nvPr/>
        </p:nvSpPr>
        <p:spPr>
          <a:xfrm rot="16200000">
            <a:off x="383373" y="3915051"/>
            <a:ext cx="901401" cy="369332"/>
          </a:xfrm>
          <a:prstGeom prst="rect">
            <a:avLst/>
          </a:prstGeom>
          <a:noFill/>
        </p:spPr>
        <p:txBody>
          <a:bodyPr wrap="none" rtlCol="0">
            <a:spAutoFit/>
          </a:bodyPr>
          <a:lstStyle/>
          <a:p>
            <a:r>
              <a:rPr lang="fr-CA" dirty="0" err="1"/>
              <a:t>Take</a:t>
            </a:r>
            <a:r>
              <a:rPr lang="fr-CA" dirty="0"/>
              <a:t>(…)</a:t>
            </a:r>
          </a:p>
        </p:txBody>
      </p:sp>
      <p:cxnSp>
        <p:nvCxnSpPr>
          <p:cNvPr id="446" name="Straight Arrow Connector 445"/>
          <p:cNvCxnSpPr>
            <a:stCxn id="350" idx="3"/>
            <a:endCxn id="379" idx="1"/>
          </p:cNvCxnSpPr>
          <p:nvPr/>
        </p:nvCxnSpPr>
        <p:spPr>
          <a:xfrm flipV="1">
            <a:off x="2024093" y="5233387"/>
            <a:ext cx="1322774" cy="88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1" name="TextBox 450"/>
          <p:cNvSpPr txBox="1"/>
          <p:nvPr/>
        </p:nvSpPr>
        <p:spPr>
          <a:xfrm>
            <a:off x="2176662" y="4820575"/>
            <a:ext cx="948658" cy="369332"/>
          </a:xfrm>
          <a:prstGeom prst="rect">
            <a:avLst/>
          </a:prstGeom>
          <a:noFill/>
        </p:spPr>
        <p:txBody>
          <a:bodyPr wrap="none" rtlCol="0">
            <a:spAutoFit/>
          </a:bodyPr>
          <a:lstStyle/>
          <a:p>
            <a:r>
              <a:rPr lang="fr-CA" dirty="0" err="1"/>
              <a:t>Goto</a:t>
            </a:r>
            <a:r>
              <a:rPr lang="fr-CA" dirty="0"/>
              <a:t>(…)</a:t>
            </a:r>
          </a:p>
        </p:txBody>
      </p:sp>
      <p:cxnSp>
        <p:nvCxnSpPr>
          <p:cNvPr id="452" name="Straight Arrow Connector 451"/>
          <p:cNvCxnSpPr>
            <a:stCxn id="379" idx="3"/>
            <a:endCxn id="453" idx="1"/>
          </p:cNvCxnSpPr>
          <p:nvPr/>
        </p:nvCxnSpPr>
        <p:spPr>
          <a:xfrm flipV="1">
            <a:off x="5237811" y="5227183"/>
            <a:ext cx="738494" cy="62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3" name="TextBox 452"/>
          <p:cNvSpPr txBox="1"/>
          <p:nvPr/>
        </p:nvSpPr>
        <p:spPr>
          <a:xfrm>
            <a:off x="5976305" y="5042517"/>
            <a:ext cx="343364" cy="369332"/>
          </a:xfrm>
          <a:prstGeom prst="rect">
            <a:avLst/>
          </a:prstGeom>
          <a:noFill/>
        </p:spPr>
        <p:txBody>
          <a:bodyPr wrap="none" rtlCol="0">
            <a:spAutoFit/>
          </a:bodyPr>
          <a:lstStyle/>
          <a:p>
            <a:r>
              <a:rPr lang="fr-CA" dirty="0"/>
              <a:t>…</a:t>
            </a:r>
          </a:p>
        </p:txBody>
      </p:sp>
      <p:cxnSp>
        <p:nvCxnSpPr>
          <p:cNvPr id="458" name="Straight Arrow Connector 457"/>
          <p:cNvCxnSpPr>
            <a:stCxn id="453" idx="3"/>
            <a:endCxn id="408" idx="1"/>
          </p:cNvCxnSpPr>
          <p:nvPr/>
        </p:nvCxnSpPr>
        <p:spPr>
          <a:xfrm flipV="1">
            <a:off x="6319669" y="5215631"/>
            <a:ext cx="764695" cy="115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4" name="Straight Arrow Connector 463"/>
          <p:cNvCxnSpPr>
            <a:stCxn id="208" idx="2"/>
          </p:cNvCxnSpPr>
          <p:nvPr/>
        </p:nvCxnSpPr>
        <p:spPr>
          <a:xfrm rot="16200000" flipH="1">
            <a:off x="1000950" y="3673128"/>
            <a:ext cx="648073" cy="5282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67" name="TextBox 466"/>
          <p:cNvSpPr txBox="1"/>
          <p:nvPr/>
        </p:nvSpPr>
        <p:spPr>
          <a:xfrm>
            <a:off x="1376040" y="3977197"/>
            <a:ext cx="468398" cy="584775"/>
          </a:xfrm>
          <a:prstGeom prst="rect">
            <a:avLst/>
          </a:prstGeom>
          <a:noFill/>
        </p:spPr>
        <p:txBody>
          <a:bodyPr wrap="none" rtlCol="0">
            <a:spAutoFit/>
          </a:bodyPr>
          <a:lstStyle/>
          <a:p>
            <a:r>
              <a:rPr lang="fr-CA" sz="3200" dirty="0"/>
              <a:t>…</a:t>
            </a:r>
            <a:endParaRPr lang="fr-CA" dirty="0"/>
          </a:p>
        </p:txBody>
      </p:sp>
      <p:sp>
        <p:nvSpPr>
          <p:cNvPr id="468" name="TextBox 467"/>
          <p:cNvSpPr txBox="1"/>
          <p:nvPr/>
        </p:nvSpPr>
        <p:spPr>
          <a:xfrm>
            <a:off x="2885244" y="3897298"/>
            <a:ext cx="468398" cy="584775"/>
          </a:xfrm>
          <a:prstGeom prst="rect">
            <a:avLst/>
          </a:prstGeom>
          <a:noFill/>
        </p:spPr>
        <p:txBody>
          <a:bodyPr wrap="none" rtlCol="0">
            <a:spAutoFit/>
          </a:bodyPr>
          <a:lstStyle/>
          <a:p>
            <a:r>
              <a:rPr lang="fr-CA" sz="3200" dirty="0"/>
              <a:t>…</a:t>
            </a:r>
            <a:endParaRPr lang="fr-CA" dirty="0"/>
          </a:p>
        </p:txBody>
      </p:sp>
      <p:cxnSp>
        <p:nvCxnSpPr>
          <p:cNvPr id="469" name="Straight Arrow Connector 468"/>
          <p:cNvCxnSpPr>
            <a:stCxn id="238" idx="2"/>
          </p:cNvCxnSpPr>
          <p:nvPr/>
        </p:nvCxnSpPr>
        <p:spPr>
          <a:xfrm rot="16200000" flipH="1">
            <a:off x="2874135" y="3824049"/>
            <a:ext cx="452764" cy="310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3" name="TextBox 472"/>
          <p:cNvSpPr txBox="1"/>
          <p:nvPr/>
        </p:nvSpPr>
        <p:spPr>
          <a:xfrm>
            <a:off x="4927108" y="3897298"/>
            <a:ext cx="468398" cy="584775"/>
          </a:xfrm>
          <a:prstGeom prst="rect">
            <a:avLst/>
          </a:prstGeom>
          <a:noFill/>
        </p:spPr>
        <p:txBody>
          <a:bodyPr wrap="none" rtlCol="0">
            <a:spAutoFit/>
          </a:bodyPr>
          <a:lstStyle/>
          <a:p>
            <a:r>
              <a:rPr lang="fr-CA" sz="3200" dirty="0"/>
              <a:t>…</a:t>
            </a:r>
            <a:endParaRPr lang="fr-CA" dirty="0"/>
          </a:p>
        </p:txBody>
      </p:sp>
      <p:cxnSp>
        <p:nvCxnSpPr>
          <p:cNvPr id="474" name="Straight Arrow Connector 473"/>
          <p:cNvCxnSpPr/>
          <p:nvPr/>
        </p:nvCxnSpPr>
        <p:spPr>
          <a:xfrm rot="16200000" flipH="1">
            <a:off x="4915999" y="3824049"/>
            <a:ext cx="452764" cy="310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5" name="TextBox 474"/>
          <p:cNvSpPr txBox="1"/>
          <p:nvPr/>
        </p:nvSpPr>
        <p:spPr>
          <a:xfrm>
            <a:off x="7031116" y="3897298"/>
            <a:ext cx="468398" cy="584775"/>
          </a:xfrm>
          <a:prstGeom prst="rect">
            <a:avLst/>
          </a:prstGeom>
          <a:noFill/>
        </p:spPr>
        <p:txBody>
          <a:bodyPr wrap="none" rtlCol="0">
            <a:spAutoFit/>
          </a:bodyPr>
          <a:lstStyle/>
          <a:p>
            <a:r>
              <a:rPr lang="fr-CA" sz="3200" dirty="0"/>
              <a:t>…</a:t>
            </a:r>
            <a:endParaRPr lang="fr-CA" dirty="0"/>
          </a:p>
        </p:txBody>
      </p:sp>
      <p:cxnSp>
        <p:nvCxnSpPr>
          <p:cNvPr id="476" name="Straight Arrow Connector 475"/>
          <p:cNvCxnSpPr/>
          <p:nvPr/>
        </p:nvCxnSpPr>
        <p:spPr>
          <a:xfrm rot="16200000" flipH="1">
            <a:off x="7020007" y="3824049"/>
            <a:ext cx="452764" cy="310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7" name="TextBox 476"/>
          <p:cNvSpPr txBox="1"/>
          <p:nvPr/>
        </p:nvSpPr>
        <p:spPr>
          <a:xfrm>
            <a:off x="754603" y="6013268"/>
            <a:ext cx="468398" cy="584775"/>
          </a:xfrm>
          <a:prstGeom prst="rect">
            <a:avLst/>
          </a:prstGeom>
          <a:noFill/>
        </p:spPr>
        <p:txBody>
          <a:bodyPr wrap="none" rtlCol="0">
            <a:spAutoFit/>
          </a:bodyPr>
          <a:lstStyle/>
          <a:p>
            <a:r>
              <a:rPr lang="fr-CA" sz="3200" dirty="0"/>
              <a:t>…</a:t>
            </a:r>
            <a:endParaRPr lang="fr-CA" dirty="0"/>
          </a:p>
        </p:txBody>
      </p:sp>
      <p:cxnSp>
        <p:nvCxnSpPr>
          <p:cNvPr id="478" name="Straight Arrow Connector 477"/>
          <p:cNvCxnSpPr/>
          <p:nvPr/>
        </p:nvCxnSpPr>
        <p:spPr>
          <a:xfrm rot="16200000" flipH="1">
            <a:off x="743494" y="6070101"/>
            <a:ext cx="452764" cy="310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9" name="TextBox 478"/>
          <p:cNvSpPr txBox="1"/>
          <p:nvPr/>
        </p:nvSpPr>
        <p:spPr>
          <a:xfrm>
            <a:off x="4110363" y="6013268"/>
            <a:ext cx="468398" cy="584775"/>
          </a:xfrm>
          <a:prstGeom prst="rect">
            <a:avLst/>
          </a:prstGeom>
          <a:noFill/>
        </p:spPr>
        <p:txBody>
          <a:bodyPr wrap="none" rtlCol="0">
            <a:spAutoFit/>
          </a:bodyPr>
          <a:lstStyle/>
          <a:p>
            <a:r>
              <a:rPr lang="fr-CA" sz="3200" dirty="0"/>
              <a:t>…</a:t>
            </a:r>
            <a:endParaRPr lang="fr-CA" dirty="0"/>
          </a:p>
        </p:txBody>
      </p:sp>
      <p:cxnSp>
        <p:nvCxnSpPr>
          <p:cNvPr id="480" name="Straight Arrow Connector 479"/>
          <p:cNvCxnSpPr/>
          <p:nvPr/>
        </p:nvCxnSpPr>
        <p:spPr>
          <a:xfrm rot="16200000" flipH="1">
            <a:off x="4099254" y="6070101"/>
            <a:ext cx="452764" cy="310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10"/>
          </p:nvPr>
        </p:nvSpPr>
        <p:spPr/>
        <p:txBody>
          <a:bodyPr/>
          <a:lstStyle/>
          <a:p>
            <a:r>
              <a:rPr lang="fr-FR"/>
              <a:t>IFT608/IFT702</a:t>
            </a:r>
            <a:endParaRPr lang="en-US" dirty="0"/>
          </a:p>
        </p:txBody>
      </p:sp>
      <p:sp>
        <p:nvSpPr>
          <p:cNvPr id="27" name="Slide Number Placeholder 26"/>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842683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304800" y="228601"/>
            <a:ext cx="8229600" cy="762000"/>
          </a:xfrm>
        </p:spPr>
        <p:txBody>
          <a:bodyPr/>
          <a:lstStyle/>
          <a:p>
            <a:pPr eaLnBrk="1" hangingPunct="1"/>
            <a:r>
              <a:rPr lang="fr-CA" altLang="en-US" sz="3400" b="1" dirty="0"/>
              <a:t>Planification par recherche dans un graphe</a:t>
            </a:r>
          </a:p>
        </p:txBody>
      </p:sp>
      <p:sp>
        <p:nvSpPr>
          <p:cNvPr id="24579" name="Rectangle 3"/>
          <p:cNvSpPr>
            <a:spLocks noGrp="1" noChangeArrowheads="1"/>
          </p:cNvSpPr>
          <p:nvPr>
            <p:ph type="body" sz="half" idx="4294967295"/>
          </p:nvPr>
        </p:nvSpPr>
        <p:spPr>
          <a:xfrm>
            <a:off x="533400" y="1143000"/>
            <a:ext cx="8458200" cy="4908549"/>
          </a:xfrm>
        </p:spPr>
        <p:txBody>
          <a:bodyPr>
            <a:noAutofit/>
          </a:bodyPr>
          <a:lstStyle/>
          <a:p>
            <a:r>
              <a:rPr lang="fr-CA" altLang="en-US" dirty="0"/>
              <a:t>Non informé: Largeur,  profondeur, </a:t>
            </a:r>
            <a:r>
              <a:rPr lang="fr-CA" altLang="en-US" i="1" dirty="0" err="1"/>
              <a:t>iterative</a:t>
            </a:r>
            <a:r>
              <a:rPr lang="fr-CA" altLang="en-US" i="1" dirty="0"/>
              <a:t> </a:t>
            </a:r>
            <a:r>
              <a:rPr lang="fr-CA" altLang="en-US" i="1" dirty="0" err="1"/>
              <a:t>deepening</a:t>
            </a:r>
            <a:r>
              <a:rPr lang="fr-CA" altLang="en-US" dirty="0"/>
              <a:t>, </a:t>
            </a:r>
            <a:r>
              <a:rPr lang="fr-CA" altLang="en-US" i="1" dirty="0" err="1"/>
              <a:t>Dijkstra</a:t>
            </a:r>
            <a:r>
              <a:rPr lang="fr-CA" altLang="en-US" i="1" dirty="0"/>
              <a:t>, etc.</a:t>
            </a:r>
          </a:p>
          <a:p>
            <a:endParaRPr lang="fr-CA" altLang="en-US" i="1" dirty="0"/>
          </a:p>
          <a:p>
            <a:pPr lvl="1"/>
            <a:r>
              <a:rPr lang="fr-CA" altLang="en-US" sz="2000" dirty="0"/>
              <a:t>Ces algorithmes ne sont pas efficaces pour des problèmes qui nous intéressent. Ils n’ont aucun sens d’orientation; aucune intuition.</a:t>
            </a:r>
          </a:p>
          <a:p>
            <a:pPr marL="0" indent="0" eaLnBrk="1" hangingPunct="1">
              <a:buNone/>
            </a:pPr>
            <a:endParaRPr lang="fr-CA" altLang="en-US" dirty="0"/>
          </a:p>
          <a:p>
            <a:pPr eaLnBrk="1" hangingPunct="1"/>
            <a:r>
              <a:rPr lang="fr-CA" altLang="en-US" dirty="0"/>
              <a:t>A*</a:t>
            </a:r>
            <a:endParaRPr lang="fr-CA" altLang="en-US" sz="2000" dirty="0"/>
          </a:p>
          <a:p>
            <a:pPr lvl="1"/>
            <a:r>
              <a:rPr lang="fr-CA" altLang="en-US" sz="2000" dirty="0"/>
              <a:t>Dijkstra + une direction de recherche donnée par une </a:t>
            </a:r>
            <a:r>
              <a:rPr lang="fr-CA" altLang="en-US" sz="2000" b="1" dirty="0"/>
              <a:t>heuristique</a:t>
            </a:r>
            <a:r>
              <a:rPr lang="fr-CA" altLang="en-US" sz="2000" dirty="0"/>
              <a:t>.</a:t>
            </a:r>
          </a:p>
          <a:p>
            <a:pPr lvl="1"/>
            <a:r>
              <a:rPr lang="fr-CA" altLang="en-US" sz="2000" dirty="0"/>
              <a:t>Défi: apprendre l’heuristique</a:t>
            </a:r>
          </a:p>
          <a:p>
            <a:pPr marL="457200" lvl="1" indent="0">
              <a:buNone/>
            </a:pPr>
            <a:endParaRPr lang="fr-CA" altLang="en-US" sz="2000" dirty="0"/>
          </a:p>
          <a:p>
            <a:pPr eaLnBrk="1" hangingPunct="1"/>
            <a:r>
              <a:rPr lang="fr-CA" altLang="en-US" dirty="0"/>
              <a:t>Plusieurs autres approches. Exemple:  </a:t>
            </a:r>
            <a:r>
              <a:rPr lang="fr-CA" altLang="en-US" b="1" dirty="0" err="1"/>
              <a:t>PlanSys</a:t>
            </a:r>
            <a:r>
              <a:rPr lang="fr-CA" altLang="en-US" dirty="0"/>
              <a:t> (</a:t>
            </a:r>
            <a:r>
              <a:rPr lang="fr-CA" altLang="en-US" dirty="0">
                <a:hlinkClick r:id="rId3"/>
              </a:rPr>
              <a:t>https://plansys2.github.io/</a:t>
            </a:r>
            <a:r>
              <a:rPr lang="fr-CA" altLang="en-US" dirty="0"/>
              <a:t>)</a:t>
            </a:r>
          </a:p>
          <a:p>
            <a:pPr lvl="1"/>
            <a:r>
              <a:rPr lang="fr-CA" altLang="en-US" sz="2000" dirty="0"/>
              <a:t>N’utilise pas A*</a:t>
            </a:r>
          </a:p>
          <a:p>
            <a:pPr lvl="1"/>
            <a:r>
              <a:rPr lang="fr-CA" altLang="en-US" sz="2000" dirty="0"/>
              <a:t>Il utilise une recherche dans un graphe différente</a:t>
            </a:r>
          </a:p>
          <a:p>
            <a:pPr lvl="1"/>
            <a:r>
              <a:rPr lang="fr-CA" altLang="en-US" sz="2000" dirty="0"/>
              <a:t>Le concept fondamental demeure le même.</a:t>
            </a:r>
          </a:p>
          <a:p>
            <a:pPr lvl="1" eaLnBrk="1" hangingPunct="1"/>
            <a:endParaRPr lang="fr-CA" altLang="en-US" sz="2000" dirty="0"/>
          </a:p>
        </p:txBody>
      </p:sp>
      <p:sp>
        <p:nvSpPr>
          <p:cNvPr id="2" name="Date Placeholder 1"/>
          <p:cNvSpPr>
            <a:spLocks noGrp="1"/>
          </p:cNvSpPr>
          <p:nvPr>
            <p:ph type="dt" sz="half" idx="10"/>
          </p:nvPr>
        </p:nvSpPr>
        <p:spPr/>
        <p:txBody>
          <a:bodyPr/>
          <a:lstStyle/>
          <a:p>
            <a:r>
              <a:rPr lang="fr-FR"/>
              <a:t>IFT608/IFT702</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102258434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fr-CA" altLang="en-US" sz="3200" b="1">
                <a:solidFill>
                  <a:schemeClr val="tx2"/>
                </a:solidFill>
              </a:rPr>
              <a:t>Contenu</a:t>
            </a:r>
          </a:p>
        </p:txBody>
      </p:sp>
      <p:sp>
        <p:nvSpPr>
          <p:cNvPr id="5123" name="Rectangle 3"/>
          <p:cNvSpPr>
            <a:spLocks noGrp="1" noChangeArrowheads="1"/>
          </p:cNvSpPr>
          <p:nvPr>
            <p:ph idx="1"/>
          </p:nvPr>
        </p:nvSpPr>
        <p:spPr>
          <a:xfrm>
            <a:off x="428625" y="1214438"/>
            <a:ext cx="8229600" cy="4530725"/>
          </a:xfrm>
        </p:spPr>
        <p:txBody>
          <a:bodyPr rtlCol="0">
            <a:normAutofit/>
          </a:bodyPr>
          <a:lstStyle/>
          <a:p>
            <a:pPr eaLnBrk="1" fontAlgn="auto" hangingPunct="1">
              <a:spcAft>
                <a:spcPts val="0"/>
              </a:spcAft>
              <a:buFont typeface="Arial" pitchFamily="34" charset="0"/>
              <a:buChar char="•"/>
              <a:defRPr/>
            </a:pPr>
            <a:r>
              <a:rPr lang="fr-CA" sz="2400" dirty="0"/>
              <a:t>Rappels</a:t>
            </a:r>
          </a:p>
          <a:p>
            <a:pPr marL="0" indent="0" eaLnBrk="1" fontAlgn="auto" hangingPunct="1">
              <a:spcAft>
                <a:spcPts val="0"/>
              </a:spcAft>
              <a:buNone/>
              <a:defRPr/>
            </a:pPr>
            <a:endParaRPr lang="fr-CA" sz="2400" dirty="0"/>
          </a:p>
          <a:p>
            <a:pPr eaLnBrk="1" fontAlgn="auto" hangingPunct="1">
              <a:spcAft>
                <a:spcPts val="0"/>
              </a:spcAft>
              <a:buFont typeface="Arial" pitchFamily="34" charset="0"/>
              <a:buChar char="•"/>
              <a:defRPr/>
            </a:pPr>
            <a:r>
              <a:rPr lang="fr-CA" sz="2400" dirty="0"/>
              <a:t>Architecture d’un planificateur utilisant comme solveur une recherche dans un espace d’états</a:t>
            </a:r>
          </a:p>
          <a:p>
            <a:pPr marL="0" indent="0" eaLnBrk="1" fontAlgn="auto" hangingPunct="1">
              <a:spcAft>
                <a:spcPts val="0"/>
              </a:spcAft>
              <a:buNone/>
              <a:defRPr/>
            </a:pPr>
            <a:endParaRPr lang="fr-CA" sz="2400" dirty="0"/>
          </a:p>
          <a:p>
            <a:pPr marL="0" indent="0" eaLnBrk="1" fontAlgn="auto" hangingPunct="1">
              <a:spcAft>
                <a:spcPts val="0"/>
              </a:spcAft>
              <a:buFont typeface="Arial" pitchFamily="34" charset="0"/>
              <a:buNone/>
              <a:defRPr/>
            </a:pPr>
            <a:endParaRPr lang="fr-CA" sz="2400" dirty="0"/>
          </a:p>
          <a:p>
            <a:pPr eaLnBrk="1" fontAlgn="auto" hangingPunct="1">
              <a:spcAft>
                <a:spcPts val="0"/>
              </a:spcAft>
              <a:buFont typeface="Wingdings" pitchFamily="2" charset="2"/>
              <a:buNone/>
              <a:defRPr/>
            </a:pPr>
            <a:endParaRPr lang="fr-CA" sz="2400" dirty="0"/>
          </a:p>
        </p:txBody>
      </p:sp>
      <p:sp>
        <p:nvSpPr>
          <p:cNvPr id="2" name="Date Placeholder 1"/>
          <p:cNvSpPr>
            <a:spLocks noGrp="1"/>
          </p:cNvSpPr>
          <p:nvPr>
            <p:ph type="dt" sz="half" idx="10"/>
          </p:nvPr>
        </p:nvSpPr>
        <p:spPr/>
        <p:txBody>
          <a:bodyPr/>
          <a:lstStyle/>
          <a:p>
            <a:r>
              <a:rPr lang="fr-FR"/>
              <a:t>IFT608/IFT702</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4240255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Rappel – un planificateur est un solveur de modèle</a:t>
            </a:r>
          </a:p>
        </p:txBody>
      </p:sp>
      <p:pic>
        <p:nvPicPr>
          <p:cNvPr id="19" name="Picture 8" descr="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326492"/>
            <a:ext cx="19812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902606" y="3008513"/>
            <a:ext cx="1495526" cy="369332"/>
          </a:xfrm>
          <a:prstGeom prst="rect">
            <a:avLst/>
          </a:prstGeom>
          <a:noFill/>
        </p:spPr>
        <p:txBody>
          <a:bodyPr wrap="square" rtlCol="0">
            <a:spAutoFit/>
          </a:bodyPr>
          <a:lstStyle/>
          <a:p>
            <a:r>
              <a:rPr lang="en-CA" dirty="0"/>
              <a:t>observations</a:t>
            </a:r>
          </a:p>
        </p:txBody>
      </p:sp>
      <p:sp>
        <p:nvSpPr>
          <p:cNvPr id="24" name="TextBox 23"/>
          <p:cNvSpPr txBox="1"/>
          <p:nvPr/>
        </p:nvSpPr>
        <p:spPr>
          <a:xfrm>
            <a:off x="2398132" y="3009017"/>
            <a:ext cx="825301" cy="369332"/>
          </a:xfrm>
          <a:prstGeom prst="rect">
            <a:avLst/>
          </a:prstGeom>
          <a:noFill/>
        </p:spPr>
        <p:txBody>
          <a:bodyPr wrap="square" rtlCol="0">
            <a:spAutoFit/>
          </a:bodyPr>
          <a:lstStyle/>
          <a:p>
            <a:r>
              <a:rPr lang="en-CA" dirty="0"/>
              <a:t>buts</a:t>
            </a:r>
          </a:p>
        </p:txBody>
      </p:sp>
      <p:cxnSp>
        <p:nvCxnSpPr>
          <p:cNvPr id="8" name="Straight Arrow Connector 7"/>
          <p:cNvCxnSpPr/>
          <p:nvPr/>
        </p:nvCxnSpPr>
        <p:spPr>
          <a:xfrm>
            <a:off x="1864731" y="3377845"/>
            <a:ext cx="0" cy="4005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550531" y="3407656"/>
            <a:ext cx="1" cy="4005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410200" y="4201957"/>
            <a:ext cx="11430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554444" y="3757018"/>
            <a:ext cx="825301" cy="369332"/>
          </a:xfrm>
          <a:prstGeom prst="rect">
            <a:avLst/>
          </a:prstGeom>
          <a:noFill/>
        </p:spPr>
        <p:txBody>
          <a:bodyPr wrap="square" rtlCol="0">
            <a:spAutoFit/>
          </a:bodyPr>
          <a:lstStyle/>
          <a:p>
            <a:r>
              <a:rPr lang="en-CA" dirty="0"/>
              <a:t>action</a:t>
            </a:r>
          </a:p>
        </p:txBody>
      </p:sp>
      <p:sp>
        <p:nvSpPr>
          <p:cNvPr id="30" name="TextBox 12"/>
          <p:cNvSpPr txBox="1">
            <a:spLocks noChangeArrowheads="1"/>
          </p:cNvSpPr>
          <p:nvPr/>
        </p:nvSpPr>
        <p:spPr bwMode="auto">
          <a:xfrm>
            <a:off x="2802187" y="5796643"/>
            <a:ext cx="762901" cy="369332"/>
          </a:xfrm>
          <a:prstGeom prst="rect">
            <a:avLst/>
          </a:prstGeom>
          <a:noFill/>
          <a:ln w="9525">
            <a:noFill/>
            <a:miter lim="800000"/>
            <a:headEnd/>
            <a:tailEnd/>
          </a:ln>
        </p:spPr>
        <p:txBody>
          <a:bodyPr wrap="none" lIns="0" tIns="0" rIns="0" bIns="0">
            <a:spAutoFit/>
          </a:bodyPr>
          <a:lstStyle/>
          <a:p>
            <a:r>
              <a:rPr lang="en-CA" sz="2400" dirty="0">
                <a:latin typeface="Calibri" pitchFamily="34" charset="0"/>
              </a:rPr>
              <a:t>World</a:t>
            </a:r>
          </a:p>
        </p:txBody>
      </p:sp>
      <p:cxnSp>
        <p:nvCxnSpPr>
          <p:cNvPr id="34" name="Elbow Connector 33"/>
          <p:cNvCxnSpPr>
            <a:stCxn id="19" idx="2"/>
            <a:endCxn id="30" idx="3"/>
          </p:cNvCxnSpPr>
          <p:nvPr/>
        </p:nvCxnSpPr>
        <p:spPr>
          <a:xfrm rot="5400000">
            <a:off x="4982686" y="3420194"/>
            <a:ext cx="1143517" cy="3978712"/>
          </a:xfrm>
          <a:prstGeom prst="bentConnector2">
            <a:avLst/>
          </a:prstGeom>
          <a:ln w="127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30" idx="1"/>
            <a:endCxn id="3" idx="1"/>
          </p:cNvCxnSpPr>
          <p:nvPr/>
        </p:nvCxnSpPr>
        <p:spPr>
          <a:xfrm rot="10800000">
            <a:off x="902607" y="3193179"/>
            <a:ext cx="1899581" cy="2788130"/>
          </a:xfrm>
          <a:prstGeom prst="bentConnector3">
            <a:avLst>
              <a:gd name="adj1" fmla="val 112034"/>
            </a:avLst>
          </a:prstGeom>
          <a:ln w="12700">
            <a:prstDash val="sysDash"/>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953001" y="5579320"/>
            <a:ext cx="2209800" cy="369332"/>
          </a:xfrm>
          <a:prstGeom prst="rect">
            <a:avLst/>
          </a:prstGeom>
          <a:noFill/>
        </p:spPr>
        <p:txBody>
          <a:bodyPr wrap="square" rtlCol="0">
            <a:spAutoFit/>
          </a:bodyPr>
          <a:lstStyle/>
          <a:p>
            <a:r>
              <a:rPr lang="en-CA" dirty="0" err="1"/>
              <a:t>Exécution</a:t>
            </a:r>
            <a:r>
              <a:rPr lang="en-CA" dirty="0"/>
              <a:t> de </a:t>
            </a:r>
            <a:r>
              <a:rPr lang="en-CA" dirty="0" err="1"/>
              <a:t>l’action</a:t>
            </a:r>
            <a:endParaRPr lang="en-CA" dirty="0"/>
          </a:p>
        </p:txBody>
      </p:sp>
      <p:sp>
        <p:nvSpPr>
          <p:cNvPr id="22" name="Rounded Rectangle 21"/>
          <p:cNvSpPr/>
          <p:nvPr/>
        </p:nvSpPr>
        <p:spPr>
          <a:xfrm>
            <a:off x="3673375" y="3852724"/>
            <a:ext cx="1736825" cy="649287"/>
          </a:xfrm>
          <a:prstGeom prst="roundRect">
            <a:avLst/>
          </a:prstGeom>
          <a:solidFill>
            <a:srgbClr val="0088FF"/>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fr-CA" sz="2400" dirty="0"/>
              <a:t>Plan</a:t>
            </a:r>
          </a:p>
        </p:txBody>
      </p:sp>
      <p:cxnSp>
        <p:nvCxnSpPr>
          <p:cNvPr id="23" name="Straight Arrow Connector 22"/>
          <p:cNvCxnSpPr/>
          <p:nvPr/>
        </p:nvCxnSpPr>
        <p:spPr>
          <a:xfrm>
            <a:off x="3241575" y="4241872"/>
            <a:ext cx="431800" cy="0"/>
          </a:xfrm>
          <a:prstGeom prst="straightConnector1">
            <a:avLst/>
          </a:prstGeom>
          <a:ln w="25400" cmpd="sng">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1186950" y="3852724"/>
            <a:ext cx="2047369" cy="649287"/>
          </a:xfrm>
          <a:prstGeom prst="roundRect">
            <a:avLst/>
          </a:prstGeom>
          <a:solidFill>
            <a:srgbClr val="0088FF"/>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CA" sz="2400" dirty="0" err="1"/>
              <a:t>Planificateur</a:t>
            </a:r>
            <a:endParaRPr lang="en-CA" sz="2400" dirty="0"/>
          </a:p>
        </p:txBody>
      </p:sp>
      <p:sp>
        <p:nvSpPr>
          <p:cNvPr id="27" name="TextBox 11"/>
          <p:cNvSpPr txBox="1">
            <a:spLocks noChangeArrowheads="1"/>
          </p:cNvSpPr>
          <p:nvPr/>
        </p:nvSpPr>
        <p:spPr bwMode="auto">
          <a:xfrm>
            <a:off x="1186950" y="4985119"/>
            <a:ext cx="3885760" cy="307777"/>
          </a:xfrm>
          <a:prstGeom prst="rect">
            <a:avLst/>
          </a:prstGeom>
          <a:noFill/>
          <a:ln w="9525">
            <a:noFill/>
            <a:miter lim="800000"/>
            <a:headEnd/>
            <a:tailEnd/>
          </a:ln>
        </p:spPr>
        <p:txBody>
          <a:bodyPr wrap="square" lIns="0" tIns="0" rIns="0" bIns="0">
            <a:spAutoFit/>
          </a:bodyPr>
          <a:lstStyle/>
          <a:p>
            <a:pPr algn="r"/>
            <a:r>
              <a:rPr lang="en-CA" sz="2000" b="1" dirty="0" err="1">
                <a:latin typeface="Calibri" pitchFamily="34" charset="0"/>
              </a:rPr>
              <a:t>Modèle</a:t>
            </a:r>
            <a:r>
              <a:rPr lang="en-CA" sz="2000" b="1" dirty="0">
                <a:latin typeface="Calibri" pitchFamily="34" charset="0"/>
              </a:rPr>
              <a:t> </a:t>
            </a:r>
            <a:r>
              <a:rPr lang="en-CA" sz="2000" dirty="0" err="1">
                <a:latin typeface="Calibri" pitchFamily="34" charset="0"/>
              </a:rPr>
              <a:t>d’actions</a:t>
            </a:r>
            <a:r>
              <a:rPr lang="en-CA" sz="2000" dirty="0">
                <a:latin typeface="Calibri" pitchFamily="34" charset="0"/>
              </a:rPr>
              <a:t>, </a:t>
            </a:r>
            <a:r>
              <a:rPr lang="en-CA" sz="2000" dirty="0" err="1">
                <a:latin typeface="Calibri" pitchFamily="34" charset="0"/>
              </a:rPr>
              <a:t>capteurs</a:t>
            </a:r>
            <a:r>
              <a:rPr lang="en-CA" sz="2000" dirty="0">
                <a:latin typeface="Calibri" pitchFamily="34" charset="0"/>
              </a:rPr>
              <a:t> et buts</a:t>
            </a:r>
          </a:p>
        </p:txBody>
      </p:sp>
      <p:cxnSp>
        <p:nvCxnSpPr>
          <p:cNvPr id="28" name="Straight Arrow Connector 27"/>
          <p:cNvCxnSpPr/>
          <p:nvPr/>
        </p:nvCxnSpPr>
        <p:spPr>
          <a:xfrm flipV="1">
            <a:off x="2362200" y="4502011"/>
            <a:ext cx="0" cy="483107"/>
          </a:xfrm>
          <a:prstGeom prst="straightConnector1">
            <a:avLst/>
          </a:prstGeom>
          <a:ln w="25400" cmpd="sng">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198704" y="2387397"/>
            <a:ext cx="1495526" cy="369332"/>
          </a:xfrm>
          <a:prstGeom prst="rect">
            <a:avLst/>
          </a:prstGeom>
          <a:noFill/>
        </p:spPr>
        <p:txBody>
          <a:bodyPr wrap="square" rtlCol="0">
            <a:spAutoFit/>
          </a:bodyPr>
          <a:lstStyle/>
          <a:p>
            <a:r>
              <a:rPr lang="en-CA" dirty="0"/>
              <a:t>observations</a:t>
            </a:r>
          </a:p>
        </p:txBody>
      </p:sp>
      <p:sp>
        <p:nvSpPr>
          <p:cNvPr id="32" name="TextBox 31"/>
          <p:cNvSpPr txBox="1"/>
          <p:nvPr/>
        </p:nvSpPr>
        <p:spPr>
          <a:xfrm>
            <a:off x="7694230" y="2387901"/>
            <a:ext cx="825301" cy="369332"/>
          </a:xfrm>
          <a:prstGeom prst="rect">
            <a:avLst/>
          </a:prstGeom>
          <a:noFill/>
        </p:spPr>
        <p:txBody>
          <a:bodyPr wrap="square" rtlCol="0">
            <a:spAutoFit/>
          </a:bodyPr>
          <a:lstStyle/>
          <a:p>
            <a:r>
              <a:rPr lang="en-CA" dirty="0"/>
              <a:t>buts</a:t>
            </a:r>
          </a:p>
        </p:txBody>
      </p:sp>
      <p:cxnSp>
        <p:nvCxnSpPr>
          <p:cNvPr id="33" name="Straight Arrow Connector 32"/>
          <p:cNvCxnSpPr/>
          <p:nvPr/>
        </p:nvCxnSpPr>
        <p:spPr>
          <a:xfrm>
            <a:off x="7160829" y="2756729"/>
            <a:ext cx="0" cy="4005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7846629" y="2786540"/>
            <a:ext cx="1" cy="4005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p>
            <a:r>
              <a:rPr lang="fr-FR"/>
              <a:t>IFT608/IFT702</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2878327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fr-CA" altLang="en-US" sz="3200" b="1" dirty="0">
                <a:solidFill>
                  <a:schemeClr val="tx2"/>
                </a:solidFill>
              </a:rPr>
              <a:t>Rappel – Hypothèses sur le domaine</a:t>
            </a:r>
          </a:p>
        </p:txBody>
      </p:sp>
      <p:sp>
        <p:nvSpPr>
          <p:cNvPr id="5123" name="Rectangle 3"/>
          <p:cNvSpPr>
            <a:spLocks noGrp="1" noChangeArrowheads="1"/>
          </p:cNvSpPr>
          <p:nvPr>
            <p:ph idx="1"/>
          </p:nvPr>
        </p:nvSpPr>
        <p:spPr>
          <a:xfrm>
            <a:off x="428625" y="1214438"/>
            <a:ext cx="8181975" cy="5033962"/>
          </a:xfrm>
        </p:spPr>
        <p:txBody>
          <a:bodyPr rtlCol="0">
            <a:normAutofit/>
          </a:bodyPr>
          <a:lstStyle/>
          <a:p>
            <a:pPr marL="0" indent="0" eaLnBrk="1" fontAlgn="auto" hangingPunct="1">
              <a:spcAft>
                <a:spcPts val="0"/>
              </a:spcAft>
              <a:buNone/>
              <a:defRPr/>
            </a:pPr>
            <a:r>
              <a:rPr lang="fr-CA" dirty="0"/>
              <a:t>Les hypothèses du domaine à considérer sont:</a:t>
            </a:r>
          </a:p>
          <a:p>
            <a:pPr lvl="1">
              <a:defRPr/>
            </a:pPr>
            <a:r>
              <a:rPr lang="fr-CA" sz="2000" b="1" dirty="0"/>
              <a:t>Un seul agent </a:t>
            </a:r>
            <a:r>
              <a:rPr lang="fr-CA" sz="2000" dirty="0"/>
              <a:t>au lieu de plusieurs agents</a:t>
            </a:r>
          </a:p>
          <a:p>
            <a:pPr lvl="1">
              <a:defRPr/>
            </a:pPr>
            <a:r>
              <a:rPr lang="fr-CA" sz="2000" b="1" dirty="0"/>
              <a:t>Déterministe</a:t>
            </a:r>
            <a:r>
              <a:rPr lang="fr-CA" sz="2000" dirty="0"/>
              <a:t> au lieu de stochastique</a:t>
            </a:r>
          </a:p>
          <a:p>
            <a:pPr lvl="1">
              <a:defRPr/>
            </a:pPr>
            <a:r>
              <a:rPr lang="fr-CA" sz="2000" b="1" dirty="0"/>
              <a:t>Complétement observable </a:t>
            </a:r>
            <a:r>
              <a:rPr lang="fr-CA" sz="2000" dirty="0"/>
              <a:t>au lieu de partiellement observable</a:t>
            </a:r>
          </a:p>
          <a:p>
            <a:pPr lvl="1">
              <a:defRPr/>
            </a:pPr>
            <a:r>
              <a:rPr lang="fr-FR" sz="2000" b="1" dirty="0"/>
              <a:t>Séquencement d’actions </a:t>
            </a:r>
            <a:r>
              <a:rPr lang="fr-FR" sz="2000" dirty="0"/>
              <a:t>ayant des liens de causalité</a:t>
            </a:r>
          </a:p>
          <a:p>
            <a:pPr marL="457200" lvl="1" indent="0">
              <a:buNone/>
              <a:defRPr/>
            </a:pPr>
            <a:endParaRPr lang="fr-CA" sz="2000" dirty="0"/>
          </a:p>
          <a:p>
            <a:pPr marL="0" indent="0" eaLnBrk="1" fontAlgn="auto" hangingPunct="1">
              <a:spcAft>
                <a:spcPts val="0"/>
              </a:spcAft>
              <a:buFont typeface="Arial" pitchFamily="34" charset="0"/>
              <a:buNone/>
              <a:defRPr/>
            </a:pPr>
            <a:r>
              <a:rPr lang="fr-CA" dirty="0"/>
              <a:t>Un algorithme défini avec ces hypothèses peut dans une certaine mesure être appliqué dans un environnement ne satisfaisant pas les deux premières hypothèses:</a:t>
            </a:r>
          </a:p>
          <a:p>
            <a:pPr lvl="1">
              <a:defRPr/>
            </a:pPr>
            <a:r>
              <a:rPr lang="fr-CA" sz="2000" dirty="0"/>
              <a:t>Un planificateur déterministe centralisé peut planifier pour plusieurs agents</a:t>
            </a:r>
          </a:p>
          <a:p>
            <a:pPr lvl="1">
              <a:defRPr/>
            </a:pPr>
            <a:r>
              <a:rPr lang="fr-CA" sz="2000" dirty="0"/>
              <a:t>L’incertitude est gérée par l’architecture décisionnelle en </a:t>
            </a:r>
            <a:r>
              <a:rPr lang="fr-CA" sz="2000" dirty="0" err="1"/>
              <a:t>re-planifiant</a:t>
            </a:r>
            <a:endParaRPr lang="fr-CA" sz="2000" dirty="0"/>
          </a:p>
          <a:p>
            <a:pPr marL="457200" lvl="1" indent="0">
              <a:buNone/>
              <a:defRPr/>
            </a:pPr>
            <a:endParaRPr lang="fr-CA" sz="2000" dirty="0"/>
          </a:p>
          <a:p>
            <a:pPr marL="0" indent="0" eaLnBrk="1" fontAlgn="auto" hangingPunct="1">
              <a:spcAft>
                <a:spcPts val="0"/>
              </a:spcAft>
              <a:buFont typeface="Arial" pitchFamily="34" charset="0"/>
              <a:buNone/>
              <a:defRPr/>
            </a:pPr>
            <a:endParaRPr lang="fr-CA" dirty="0"/>
          </a:p>
          <a:p>
            <a:pPr eaLnBrk="1" fontAlgn="auto" hangingPunct="1">
              <a:spcAft>
                <a:spcPts val="0"/>
              </a:spcAft>
              <a:buFont typeface="Wingdings" pitchFamily="2" charset="2"/>
              <a:buNone/>
              <a:defRPr/>
            </a:pPr>
            <a:endParaRPr lang="fr-CA" dirty="0"/>
          </a:p>
        </p:txBody>
      </p:sp>
      <p:sp>
        <p:nvSpPr>
          <p:cNvPr id="2" name="Date Placeholder 1"/>
          <p:cNvSpPr>
            <a:spLocks noGrp="1"/>
          </p:cNvSpPr>
          <p:nvPr>
            <p:ph type="dt" sz="half" idx="10"/>
          </p:nvPr>
        </p:nvSpPr>
        <p:spPr/>
        <p:txBody>
          <a:bodyPr/>
          <a:lstStyle/>
          <a:p>
            <a:r>
              <a:rPr lang="fr-FR"/>
              <a:t>IFT608/IFT702</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274026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883103" y="231776"/>
            <a:ext cx="8229600" cy="1139825"/>
          </a:xfrm>
        </p:spPr>
        <p:txBody>
          <a:bodyPr>
            <a:normAutofit fontScale="90000"/>
          </a:bodyPr>
          <a:lstStyle/>
          <a:p>
            <a:pPr eaLnBrk="1" hangingPunct="1"/>
            <a:r>
              <a:rPr lang="fr-FR" altLang="en-US" sz="2800" dirty="0"/>
              <a:t>Architecture d’un planificateur symbolique déterministe </a:t>
            </a:r>
            <a:br>
              <a:rPr lang="fr-FR" altLang="en-US" sz="2800" dirty="0"/>
            </a:br>
            <a:r>
              <a:rPr lang="fr-FR" altLang="en-US" sz="2800" dirty="0"/>
              <a:t>par recherche dans un espace d’états</a:t>
            </a:r>
          </a:p>
        </p:txBody>
      </p:sp>
      <p:grpSp>
        <p:nvGrpSpPr>
          <p:cNvPr id="8" name="Group 7"/>
          <p:cNvGrpSpPr/>
          <p:nvPr/>
        </p:nvGrpSpPr>
        <p:grpSpPr>
          <a:xfrm>
            <a:off x="1980483" y="1421382"/>
            <a:ext cx="5182317" cy="3657601"/>
            <a:chOff x="1980483" y="1600199"/>
            <a:chExt cx="5182317" cy="3657601"/>
          </a:xfrm>
        </p:grpSpPr>
        <p:sp>
          <p:nvSpPr>
            <p:cNvPr id="12291" name="Oval 3"/>
            <p:cNvSpPr>
              <a:spLocks noChangeArrowheads="1"/>
            </p:cNvSpPr>
            <p:nvPr/>
          </p:nvSpPr>
          <p:spPr bwMode="auto">
            <a:xfrm>
              <a:off x="2904438" y="1736034"/>
              <a:ext cx="3657599" cy="519351"/>
            </a:xfrm>
            <a:prstGeom prst="ellipse">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CA" altLang="en-US" sz="1800" dirty="0" err="1">
                  <a:latin typeface="Arial" charset="0"/>
                </a:rPr>
                <a:t>Modèle</a:t>
              </a:r>
              <a:r>
                <a:rPr lang="en-CA" altLang="en-US" sz="1800" dirty="0">
                  <a:latin typeface="Arial" charset="0"/>
                </a:rPr>
                <a:t> (actions, buts)</a:t>
              </a:r>
            </a:p>
          </p:txBody>
        </p:sp>
        <p:sp>
          <p:nvSpPr>
            <p:cNvPr id="12292" name="Line 5"/>
            <p:cNvSpPr>
              <a:spLocks noChangeShapeType="1"/>
            </p:cNvSpPr>
            <p:nvPr/>
          </p:nvSpPr>
          <p:spPr bwMode="auto">
            <a:xfrm>
              <a:off x="4579486" y="2284867"/>
              <a:ext cx="1587" cy="3413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2297" name="Rectangle 4"/>
            <p:cNvSpPr>
              <a:spLocks noChangeArrowheads="1"/>
            </p:cNvSpPr>
            <p:nvPr/>
          </p:nvSpPr>
          <p:spPr bwMode="auto">
            <a:xfrm>
              <a:off x="3647622" y="2626180"/>
              <a:ext cx="2524125" cy="539750"/>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CA" altLang="en-US" sz="1800" dirty="0" err="1">
                  <a:latin typeface="Arial" charset="0"/>
                </a:rPr>
                <a:t>Fonction</a:t>
              </a:r>
              <a:r>
                <a:rPr lang="en-CA" altLang="en-US" sz="1800" dirty="0">
                  <a:latin typeface="Arial" charset="0"/>
                </a:rPr>
                <a:t> de transition</a:t>
              </a:r>
            </a:p>
          </p:txBody>
        </p:sp>
        <p:sp>
          <p:nvSpPr>
            <p:cNvPr id="12314" name="Text Box 13"/>
            <p:cNvSpPr txBox="1">
              <a:spLocks noChangeArrowheads="1"/>
            </p:cNvSpPr>
            <p:nvPr/>
          </p:nvSpPr>
          <p:spPr bwMode="auto">
            <a:xfrm>
              <a:off x="3779838" y="3440023"/>
              <a:ext cx="2087108" cy="9233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CA" altLang="en-US" sz="1800" dirty="0" err="1">
                  <a:latin typeface="Arial" charset="0"/>
                </a:rPr>
                <a:t>Recherche</a:t>
              </a:r>
              <a:r>
                <a:rPr lang="en-CA" altLang="en-US" sz="1800" dirty="0">
                  <a:latin typeface="Arial" charset="0"/>
                </a:rPr>
                <a:t> </a:t>
              </a:r>
              <a:r>
                <a:rPr lang="en-CA" altLang="en-US" sz="1800" dirty="0" err="1">
                  <a:latin typeface="Arial" charset="0"/>
                </a:rPr>
                <a:t>heuristique</a:t>
              </a:r>
              <a:r>
                <a:rPr lang="en-CA" altLang="en-US" sz="1800" dirty="0">
                  <a:latin typeface="Arial" charset="0"/>
                </a:rPr>
                <a:t> </a:t>
              </a:r>
              <a:r>
                <a:rPr lang="en-CA" altLang="en-US" sz="1800" dirty="0" err="1">
                  <a:latin typeface="Arial" charset="0"/>
                </a:rPr>
                <a:t>dans</a:t>
              </a:r>
              <a:r>
                <a:rPr lang="en-CA" altLang="en-US" sz="1800" dirty="0">
                  <a:latin typeface="Arial" charset="0"/>
                </a:rPr>
                <a:t> un </a:t>
              </a:r>
              <a:r>
                <a:rPr lang="en-CA" altLang="en-US" sz="1800" dirty="0" err="1">
                  <a:latin typeface="Arial" charset="0"/>
                </a:rPr>
                <a:t>graphe</a:t>
              </a:r>
              <a:r>
                <a:rPr lang="en-CA" altLang="en-US" sz="1800" dirty="0">
                  <a:latin typeface="Arial" charset="0"/>
                </a:rPr>
                <a:t> d’états </a:t>
              </a:r>
            </a:p>
          </p:txBody>
        </p:sp>
        <p:sp>
          <p:nvSpPr>
            <p:cNvPr id="12310" name="Oval 9"/>
            <p:cNvSpPr>
              <a:spLocks noChangeArrowheads="1"/>
            </p:cNvSpPr>
            <p:nvPr/>
          </p:nvSpPr>
          <p:spPr bwMode="auto">
            <a:xfrm>
              <a:off x="3248752" y="4720750"/>
              <a:ext cx="3172108" cy="360363"/>
            </a:xfrm>
            <a:prstGeom prst="ellipse">
              <a:avLst/>
            </a:prstGeom>
            <a:noFill/>
            <a:ln w="19050">
              <a:solidFill>
                <a:srgbClr val="00D4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CA" altLang="en-US" sz="1800">
                <a:latin typeface="Arial" charset="0"/>
              </a:endParaRPr>
            </a:p>
          </p:txBody>
        </p:sp>
        <p:sp>
          <p:nvSpPr>
            <p:cNvPr id="12311" name="Rectangle 10"/>
            <p:cNvSpPr>
              <a:spLocks noChangeArrowheads="1"/>
            </p:cNvSpPr>
            <p:nvPr/>
          </p:nvSpPr>
          <p:spPr bwMode="auto">
            <a:xfrm>
              <a:off x="3447257" y="4720750"/>
              <a:ext cx="275227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CA" altLang="en-US" sz="1800" dirty="0">
                  <a:latin typeface="Arial" charset="0"/>
                </a:rPr>
                <a:t>Plan (</a:t>
              </a:r>
              <a:r>
                <a:rPr lang="en-CA" altLang="en-US" sz="1800" dirty="0" err="1">
                  <a:latin typeface="Arial" charset="0"/>
                </a:rPr>
                <a:t>Séquence</a:t>
              </a:r>
              <a:r>
                <a:rPr lang="en-CA" altLang="en-US" sz="1800" dirty="0">
                  <a:latin typeface="Arial" charset="0"/>
                </a:rPr>
                <a:t> </a:t>
              </a:r>
              <a:r>
                <a:rPr lang="en-CA" altLang="en-US" sz="1800" dirty="0" err="1">
                  <a:latin typeface="Arial" charset="0"/>
                </a:rPr>
                <a:t>d’actions</a:t>
              </a:r>
              <a:r>
                <a:rPr lang="en-CA" altLang="en-US" sz="1800" dirty="0">
                  <a:latin typeface="Arial" charset="0"/>
                </a:rPr>
                <a:t>)</a:t>
              </a:r>
            </a:p>
          </p:txBody>
        </p:sp>
        <p:sp>
          <p:nvSpPr>
            <p:cNvPr id="12312" name="Line 14"/>
            <p:cNvSpPr>
              <a:spLocks noChangeShapeType="1"/>
            </p:cNvSpPr>
            <p:nvPr/>
          </p:nvSpPr>
          <p:spPr bwMode="auto">
            <a:xfrm>
              <a:off x="4639018" y="4360387"/>
              <a:ext cx="0" cy="3603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2300" name="Line 15"/>
            <p:cNvSpPr>
              <a:spLocks noChangeShapeType="1"/>
            </p:cNvSpPr>
            <p:nvPr/>
          </p:nvSpPr>
          <p:spPr bwMode="auto">
            <a:xfrm>
              <a:off x="4615998" y="3120347"/>
              <a:ext cx="0" cy="3603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grpSp>
          <p:nvGrpSpPr>
            <p:cNvPr id="12301" name="Group 33"/>
            <p:cNvGrpSpPr>
              <a:grpSpLocks/>
            </p:cNvGrpSpPr>
            <p:nvPr/>
          </p:nvGrpSpPr>
          <p:grpSpPr bwMode="auto">
            <a:xfrm>
              <a:off x="5903459" y="3643313"/>
              <a:ext cx="1008063" cy="576263"/>
              <a:chOff x="3515" y="2601"/>
              <a:chExt cx="635" cy="363"/>
            </a:xfrm>
          </p:grpSpPr>
          <p:sp>
            <p:nvSpPr>
              <p:cNvPr id="12309" name="Oval 16"/>
              <p:cNvSpPr>
                <a:spLocks noChangeArrowheads="1"/>
              </p:cNvSpPr>
              <p:nvPr/>
            </p:nvSpPr>
            <p:spPr bwMode="auto">
              <a:xfrm>
                <a:off x="3651" y="2601"/>
                <a:ext cx="499" cy="363"/>
              </a:xfrm>
              <a:prstGeom prst="ellipse">
                <a:avLst/>
              </a:prstGeom>
              <a:noFill/>
              <a:ln w="19050">
                <a:solidFill>
                  <a:schemeClr val="tx2">
                    <a:lumMod val="75000"/>
                  </a:schemeClr>
                </a:solidFill>
                <a:round/>
                <a:headEnd/>
                <a:tailEnd/>
              </a:ln>
            </p:spPr>
            <p:txBody>
              <a:bodyPr wrap="none" anchor="ctr"/>
              <a:lstStyle/>
              <a:p>
                <a:pPr>
                  <a:defRPr/>
                </a:pPr>
                <a:endParaRPr lang="en-CA"/>
              </a:p>
            </p:txBody>
          </p:sp>
          <p:sp>
            <p:nvSpPr>
              <p:cNvPr id="12308" name="Rectangle 17"/>
              <p:cNvSpPr>
                <a:spLocks noChangeArrowheads="1"/>
              </p:cNvSpPr>
              <p:nvPr/>
            </p:nvSpPr>
            <p:spPr bwMode="auto">
              <a:xfrm>
                <a:off x="3684" y="2601"/>
                <a:ext cx="43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CA" altLang="en-US" sz="1800">
                    <a:latin typeface="Arial" charset="0"/>
                  </a:rPr>
                  <a:t>But</a:t>
                </a:r>
              </a:p>
            </p:txBody>
          </p:sp>
          <p:sp>
            <p:nvSpPr>
              <p:cNvPr id="2" name="Line 18"/>
              <p:cNvSpPr>
                <a:spLocks noChangeShapeType="1"/>
              </p:cNvSpPr>
              <p:nvPr/>
            </p:nvSpPr>
            <p:spPr bwMode="auto">
              <a:xfrm flipH="1">
                <a:off x="3515" y="2783"/>
                <a:ext cx="136"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grpSp>
        <p:grpSp>
          <p:nvGrpSpPr>
            <p:cNvPr id="12302" name="Group 30"/>
            <p:cNvGrpSpPr>
              <a:grpSpLocks/>
            </p:cNvGrpSpPr>
            <p:nvPr/>
          </p:nvGrpSpPr>
          <p:grpSpPr bwMode="auto">
            <a:xfrm>
              <a:off x="2268538" y="3860801"/>
              <a:ext cx="1511300" cy="411163"/>
              <a:chOff x="1429" y="2341"/>
              <a:chExt cx="952" cy="259"/>
            </a:xfrm>
          </p:grpSpPr>
          <p:sp>
            <p:nvSpPr>
              <p:cNvPr id="12306" name="Oval 7"/>
              <p:cNvSpPr>
                <a:spLocks noChangeArrowheads="1"/>
              </p:cNvSpPr>
              <p:nvPr/>
            </p:nvSpPr>
            <p:spPr bwMode="auto">
              <a:xfrm>
                <a:off x="1429" y="2341"/>
                <a:ext cx="816" cy="259"/>
              </a:xfrm>
              <a:prstGeom prst="ellipse">
                <a:avLst/>
              </a:prstGeom>
              <a:noFill/>
              <a:ln w="19050">
                <a:solidFill>
                  <a:schemeClr val="tx2">
                    <a:lumMod val="75000"/>
                  </a:schemeClr>
                </a:solidFill>
                <a:round/>
                <a:headEnd/>
                <a:tailEnd/>
              </a:ln>
            </p:spPr>
            <p:txBody>
              <a:bodyPr wrap="none" anchor="ctr"/>
              <a:lstStyle/>
              <a:p>
                <a:pPr>
                  <a:defRPr/>
                </a:pPr>
                <a:endParaRPr lang="en-CA"/>
              </a:p>
            </p:txBody>
          </p:sp>
          <p:sp>
            <p:nvSpPr>
              <p:cNvPr id="12305" name="Rectangle 8"/>
              <p:cNvSpPr>
                <a:spLocks noChangeArrowheads="1"/>
              </p:cNvSpPr>
              <p:nvPr/>
            </p:nvSpPr>
            <p:spPr bwMode="auto">
              <a:xfrm>
                <a:off x="1519" y="2341"/>
                <a:ext cx="635"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CA" altLang="en-US" sz="1800" dirty="0" err="1">
                    <a:latin typeface="Arial" charset="0"/>
                  </a:rPr>
                  <a:t>État</a:t>
                </a:r>
                <a:r>
                  <a:rPr lang="en-CA" altLang="en-US" sz="1800" dirty="0">
                    <a:latin typeface="Arial" charset="0"/>
                  </a:rPr>
                  <a:t> initial</a:t>
                </a:r>
              </a:p>
            </p:txBody>
          </p:sp>
          <p:sp>
            <p:nvSpPr>
              <p:cNvPr id="3" name="Line 11"/>
              <p:cNvSpPr>
                <a:spLocks noChangeShapeType="1"/>
              </p:cNvSpPr>
              <p:nvPr/>
            </p:nvSpPr>
            <p:spPr bwMode="auto">
              <a:xfrm flipV="1">
                <a:off x="2245" y="2465"/>
                <a:ext cx="136" cy="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grpSp>
        <p:sp>
          <p:nvSpPr>
            <p:cNvPr id="12303" name="Rectangle 22"/>
            <p:cNvSpPr>
              <a:spLocks noChangeArrowheads="1"/>
            </p:cNvSpPr>
            <p:nvPr/>
          </p:nvSpPr>
          <p:spPr bwMode="auto">
            <a:xfrm>
              <a:off x="1980483" y="1600199"/>
              <a:ext cx="5182317" cy="36576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CA" altLang="en-US" sz="1800">
                <a:solidFill>
                  <a:schemeClr val="bg1"/>
                </a:solidFill>
                <a:latin typeface="Arial" charset="0"/>
              </a:endParaRPr>
            </a:p>
          </p:txBody>
        </p:sp>
      </p:grpSp>
      <p:sp>
        <p:nvSpPr>
          <p:cNvPr id="28" name="Rectangle 3"/>
          <p:cNvSpPr txBox="1">
            <a:spLocks noChangeArrowheads="1"/>
          </p:cNvSpPr>
          <p:nvPr/>
        </p:nvSpPr>
        <p:spPr>
          <a:xfrm>
            <a:off x="380641" y="5247912"/>
            <a:ext cx="8382000" cy="1143056"/>
          </a:xfrm>
          <a:prstGeom prst="rect">
            <a:avLst/>
          </a:prstGeom>
        </p:spPr>
        <p:txBody>
          <a:bodyPr rtlCol="0">
            <a:normAutofit/>
          </a:bodyPr>
          <a:lstStyle>
            <a:lvl1pPr marL="342900" indent="-342900" algn="l" defTabSz="914400" rtl="0" eaLnBrk="1" latinLnBrk="0" hangingPunct="1">
              <a:spcBef>
                <a:spcPct val="20000"/>
              </a:spcBef>
              <a:buClr>
                <a:schemeClr val="tx2"/>
              </a:buClr>
              <a:buSzPct val="150000"/>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SzPct val="15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SzPct val="150000"/>
              <a:buFont typeface="Courier New" panose="02070309020205020404" pitchFamily="49" charset="0"/>
              <a:buChar char="o"/>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fr-CA" dirty="0"/>
              <a:t>Le modèle ne décrit pas les capteurs puisque l’environnement est déterministe.</a:t>
            </a:r>
          </a:p>
          <a:p>
            <a:pPr>
              <a:defRPr/>
            </a:pPr>
            <a:r>
              <a:rPr lang="fr-CA" dirty="0"/>
              <a:t>Le modèle est transformé en fonction de transition pour un graphe d’états.</a:t>
            </a:r>
          </a:p>
        </p:txBody>
      </p:sp>
      <p:sp>
        <p:nvSpPr>
          <p:cNvPr id="4" name="Date Placeholder 3"/>
          <p:cNvSpPr>
            <a:spLocks noGrp="1"/>
          </p:cNvSpPr>
          <p:nvPr>
            <p:ph type="dt" sz="half" idx="10"/>
          </p:nvPr>
        </p:nvSpPr>
        <p:spPr/>
        <p:txBody>
          <a:bodyPr/>
          <a:lstStyle/>
          <a:p>
            <a:r>
              <a:rPr lang="fr-FR"/>
              <a:t>IFT608/IFT702</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25108978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fr-CA" altLang="en-US" sz="3200" b="1" dirty="0">
                <a:solidFill>
                  <a:schemeClr val="tx2"/>
                </a:solidFill>
              </a:rPr>
              <a:t>Prérequis IFT615</a:t>
            </a:r>
          </a:p>
        </p:txBody>
      </p:sp>
      <p:sp>
        <p:nvSpPr>
          <p:cNvPr id="5123" name="Rectangle 3"/>
          <p:cNvSpPr>
            <a:spLocks noGrp="1" noChangeArrowheads="1"/>
          </p:cNvSpPr>
          <p:nvPr>
            <p:ph idx="1"/>
          </p:nvPr>
        </p:nvSpPr>
        <p:spPr>
          <a:xfrm>
            <a:off x="428625" y="1214438"/>
            <a:ext cx="8229600" cy="4530725"/>
          </a:xfrm>
        </p:spPr>
        <p:txBody>
          <a:bodyPr rtlCol="0">
            <a:normAutofit/>
          </a:bodyPr>
          <a:lstStyle/>
          <a:p>
            <a:pPr eaLnBrk="1" fontAlgn="auto" hangingPunct="1">
              <a:spcAft>
                <a:spcPts val="0"/>
              </a:spcAft>
              <a:buFont typeface="Arial" pitchFamily="34" charset="0"/>
              <a:buChar char="•"/>
              <a:defRPr/>
            </a:pPr>
            <a:r>
              <a:rPr lang="fr-CA" sz="2400" dirty="0"/>
              <a:t>IFT 615 (Recherche heuristique avec A*)</a:t>
            </a:r>
          </a:p>
          <a:p>
            <a:pPr lvl="1">
              <a:buFont typeface="Arial" pitchFamily="34" charset="0"/>
              <a:buChar char="•"/>
              <a:defRPr/>
            </a:pPr>
            <a:r>
              <a:rPr lang="en-CA" sz="2200" dirty="0" err="1"/>
              <a:t>Algorithme</a:t>
            </a:r>
            <a:r>
              <a:rPr lang="en-CA" sz="2200" dirty="0"/>
              <a:t> A*</a:t>
            </a:r>
          </a:p>
          <a:p>
            <a:pPr lvl="1">
              <a:buFont typeface="Arial" pitchFamily="34" charset="0"/>
              <a:buChar char="•"/>
              <a:defRPr/>
            </a:pPr>
            <a:r>
              <a:rPr lang="en-CA" sz="2200" dirty="0" err="1"/>
              <a:t>Rôle</a:t>
            </a:r>
            <a:r>
              <a:rPr lang="en-CA" sz="2200" dirty="0"/>
              <a:t> de la function </a:t>
            </a:r>
            <a:r>
              <a:rPr lang="en-CA" sz="2200" dirty="0" err="1"/>
              <a:t>heuristique</a:t>
            </a:r>
            <a:r>
              <a:rPr lang="en-CA" sz="2200" dirty="0"/>
              <a:t> </a:t>
            </a:r>
            <a:r>
              <a:rPr lang="en-CA" sz="2200" dirty="0" err="1"/>
              <a:t>dans</a:t>
            </a:r>
            <a:r>
              <a:rPr lang="en-CA" sz="2200"/>
              <a:t> A*</a:t>
            </a:r>
            <a:endParaRPr lang="fr-CA" sz="2200" dirty="0"/>
          </a:p>
          <a:p>
            <a:pPr marL="0" indent="0" eaLnBrk="1" fontAlgn="auto" hangingPunct="1">
              <a:spcAft>
                <a:spcPts val="0"/>
              </a:spcAft>
              <a:buNone/>
              <a:defRPr/>
            </a:pPr>
            <a:endParaRPr lang="fr-CA" sz="2400" dirty="0"/>
          </a:p>
          <a:p>
            <a:pPr eaLnBrk="1" fontAlgn="auto" hangingPunct="1">
              <a:spcAft>
                <a:spcPts val="0"/>
              </a:spcAft>
              <a:buFont typeface="Wingdings" pitchFamily="2" charset="2"/>
              <a:buNone/>
              <a:defRPr/>
            </a:pPr>
            <a:endParaRPr lang="fr-CA" sz="2400" dirty="0"/>
          </a:p>
        </p:txBody>
      </p:sp>
      <p:sp>
        <p:nvSpPr>
          <p:cNvPr id="2" name="Date Placeholder 1"/>
          <p:cNvSpPr>
            <a:spLocks noGrp="1"/>
          </p:cNvSpPr>
          <p:nvPr>
            <p:ph type="dt" sz="half" idx="10"/>
          </p:nvPr>
        </p:nvSpPr>
        <p:spPr/>
        <p:txBody>
          <a:bodyPr/>
          <a:lstStyle/>
          <a:p>
            <a:r>
              <a:rPr lang="fr-FR"/>
              <a:t>IFT608/IFT702</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3797650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12874" y="2354348"/>
            <a:ext cx="6315075" cy="3754438"/>
          </a:xfrm>
          <a:noFill/>
        </p:spPr>
      </p:pic>
      <p:sp>
        <p:nvSpPr>
          <p:cNvPr id="7171" name="Text Box 29"/>
          <p:cNvSpPr txBox="1">
            <a:spLocks noChangeArrowheads="1"/>
          </p:cNvSpPr>
          <p:nvPr/>
        </p:nvSpPr>
        <p:spPr bwMode="auto">
          <a:xfrm>
            <a:off x="454025" y="1412875"/>
            <a:ext cx="8232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A" altLang="en-US" dirty="0"/>
              <a:t>Un robot doit empiler des blocs dans une configuration indiquée. </a:t>
            </a:r>
          </a:p>
        </p:txBody>
      </p:sp>
      <p:sp>
        <p:nvSpPr>
          <p:cNvPr id="7172" name="Rectangle 2"/>
          <p:cNvSpPr>
            <a:spLocks noGrp="1" noChangeArrowheads="1"/>
          </p:cNvSpPr>
          <p:nvPr>
            <p:ph type="title"/>
          </p:nvPr>
        </p:nvSpPr>
        <p:spPr>
          <a:xfrm>
            <a:off x="423863" y="239713"/>
            <a:ext cx="8229600" cy="1139825"/>
          </a:xfrm>
        </p:spPr>
        <p:txBody>
          <a:bodyPr/>
          <a:lstStyle/>
          <a:p>
            <a:pPr eaLnBrk="1" hangingPunct="1"/>
            <a:r>
              <a:rPr lang="fr-CA" altLang="en-US" sz="3200" b="1">
                <a:solidFill>
                  <a:schemeClr val="tx2"/>
                </a:solidFill>
              </a:rPr>
              <a:t>Exemple 1: Monde des blocs</a:t>
            </a:r>
          </a:p>
        </p:txBody>
      </p:sp>
      <p:sp>
        <p:nvSpPr>
          <p:cNvPr id="2" name="Date Placeholder 1"/>
          <p:cNvSpPr>
            <a:spLocks noGrp="1"/>
          </p:cNvSpPr>
          <p:nvPr>
            <p:ph type="dt" sz="half" idx="10"/>
          </p:nvPr>
        </p:nvSpPr>
        <p:spPr/>
        <p:txBody>
          <a:bodyPr/>
          <a:lstStyle/>
          <a:p>
            <a:r>
              <a:rPr lang="fr-FR"/>
              <a:t>IFT608/IFT702</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98738882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284842" y="152400"/>
            <a:ext cx="8193314" cy="758826"/>
          </a:xfrm>
        </p:spPr>
        <p:txBody>
          <a:bodyPr/>
          <a:lstStyle/>
          <a:p>
            <a:pPr eaLnBrk="1" hangingPunct="1"/>
            <a:r>
              <a:rPr lang="fr-CA" altLang="en-US" sz="3400" b="1" dirty="0"/>
              <a:t>Exemple 1  : Empiler des blocs</a:t>
            </a:r>
          </a:p>
        </p:txBody>
      </p:sp>
      <p:sp>
        <p:nvSpPr>
          <p:cNvPr id="24579" name="Rectangle 3"/>
          <p:cNvSpPr>
            <a:spLocks noGrp="1" noChangeArrowheads="1"/>
          </p:cNvSpPr>
          <p:nvPr>
            <p:ph type="body" sz="half" idx="4294967295"/>
          </p:nvPr>
        </p:nvSpPr>
        <p:spPr>
          <a:xfrm>
            <a:off x="304800" y="5334000"/>
            <a:ext cx="8458200" cy="1023763"/>
          </a:xfrm>
        </p:spPr>
        <p:txBody>
          <a:bodyPr>
            <a:normAutofit fontScale="92500"/>
          </a:bodyPr>
          <a:lstStyle/>
          <a:p>
            <a:r>
              <a:rPr lang="fr-CA" altLang="en-US" sz="1800" dirty="0"/>
              <a:t>Étant donné un </a:t>
            </a:r>
            <a:r>
              <a:rPr lang="fr-CA" altLang="en-US" sz="1800" b="1" dirty="0"/>
              <a:t>modèle d’actions </a:t>
            </a:r>
            <a:r>
              <a:rPr lang="fr-CA" altLang="en-US" sz="1800" dirty="0"/>
              <a:t>primitives (prendre un block, relâcher un bloc, etc.), </a:t>
            </a:r>
            <a:r>
              <a:rPr lang="fr-CA" altLang="en-US" sz="1800" b="1" dirty="0"/>
              <a:t>trouver un plan </a:t>
            </a:r>
            <a:r>
              <a:rPr lang="fr-CA" altLang="en-US" sz="1800" dirty="0"/>
              <a:t>pour attendre le but.</a:t>
            </a:r>
          </a:p>
          <a:p>
            <a:r>
              <a:rPr lang="fr-CA" altLang="en-US" sz="1800" dirty="0"/>
              <a:t>Le problème est transformé en un problème de </a:t>
            </a:r>
            <a:r>
              <a:rPr lang="fr-CA" altLang="en-US" sz="1800" b="1" dirty="0"/>
              <a:t>trouver un chemin </a:t>
            </a:r>
            <a:r>
              <a:rPr lang="fr-CA" altLang="en-US" sz="1800" dirty="0"/>
              <a:t>dans un </a:t>
            </a:r>
            <a:r>
              <a:rPr lang="fr-CA" altLang="en-US" sz="1800" b="1" dirty="0"/>
              <a:t>graphe dirigé</a:t>
            </a:r>
            <a:r>
              <a:rPr lang="fr-CA" altLang="en-US" sz="1800" dirty="0"/>
              <a:t>.</a:t>
            </a:r>
          </a:p>
          <a:p>
            <a:pPr lvl="1" eaLnBrk="1" hangingPunct="1"/>
            <a:endParaRPr lang="fr-CA" altLang="en-US" dirty="0"/>
          </a:p>
          <a:p>
            <a:pPr eaLnBrk="1" hangingPunct="1"/>
            <a:endParaRPr lang="fr-CA" altLang="en-US" sz="1800" dirty="0"/>
          </a:p>
          <a:p>
            <a:pPr eaLnBrk="1" hangingPunct="1"/>
            <a:endParaRPr lang="fr-CA" altLang="en-US" sz="1800" dirty="0"/>
          </a:p>
          <a:p>
            <a:pPr lvl="1" eaLnBrk="1" hangingPunct="1"/>
            <a:endParaRPr lang="fr-CA" altLang="en-US" dirty="0"/>
          </a:p>
        </p:txBody>
      </p:sp>
      <p:grpSp>
        <p:nvGrpSpPr>
          <p:cNvPr id="5" name="Group 4"/>
          <p:cNvGrpSpPr/>
          <p:nvPr/>
        </p:nvGrpSpPr>
        <p:grpSpPr>
          <a:xfrm>
            <a:off x="914399" y="1066800"/>
            <a:ext cx="6781801" cy="3810000"/>
            <a:chOff x="914400" y="914400"/>
            <a:chExt cx="6777037" cy="4615037"/>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14400"/>
              <a:ext cx="6777037" cy="4615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a:off x="4800600" y="1676400"/>
              <a:ext cx="1219200" cy="0"/>
            </a:xfrm>
            <a:prstGeom prst="straightConnector1">
              <a:avLst/>
            </a:prstGeom>
            <a:ln w="76200">
              <a:prstDash val="dash"/>
              <a:tailEnd type="arrow"/>
            </a:ln>
          </p:spPr>
          <p:style>
            <a:lnRef idx="1">
              <a:schemeClr val="accent1"/>
            </a:lnRef>
            <a:fillRef idx="0">
              <a:schemeClr val="accent1"/>
            </a:fillRef>
            <a:effectRef idx="0">
              <a:schemeClr val="accent1"/>
            </a:effectRef>
            <a:fontRef idx="minor">
              <a:schemeClr val="tx1"/>
            </a:fontRef>
          </p:style>
        </p:cxnSp>
      </p:grpSp>
      <p:sp>
        <p:nvSpPr>
          <p:cNvPr id="2" name="Date Placeholder 1"/>
          <p:cNvSpPr>
            <a:spLocks noGrp="1"/>
          </p:cNvSpPr>
          <p:nvPr>
            <p:ph type="dt" sz="half" idx="10"/>
          </p:nvPr>
        </p:nvSpPr>
        <p:spPr/>
        <p:txBody>
          <a:bodyPr/>
          <a:lstStyle/>
          <a:p>
            <a:r>
              <a:rPr lang="fr-FR"/>
              <a:t>IFT608/IFT702</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239771837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6725" y="104775"/>
            <a:ext cx="8229600" cy="1139825"/>
          </a:xfrm>
        </p:spPr>
        <p:txBody>
          <a:bodyPr/>
          <a:lstStyle/>
          <a:p>
            <a:pPr eaLnBrk="1" hangingPunct="1"/>
            <a:r>
              <a:rPr lang="fr-CA" altLang="en-US" sz="3200">
                <a:solidFill>
                  <a:schemeClr val="tx2"/>
                </a:solidFill>
              </a:rPr>
              <a:t>Exemple</a:t>
            </a:r>
            <a:r>
              <a:rPr lang="fr-CA" altLang="en-US" sz="3200"/>
              <a:t> 2: Livraison de colis</a:t>
            </a:r>
          </a:p>
        </p:txBody>
      </p:sp>
      <p:sp>
        <p:nvSpPr>
          <p:cNvPr id="8195" name="Rectangle 3"/>
          <p:cNvSpPr>
            <a:spLocks noGrp="1" noChangeArrowheads="1"/>
          </p:cNvSpPr>
          <p:nvPr>
            <p:ph type="body" sz="half" idx="2"/>
          </p:nvPr>
        </p:nvSpPr>
        <p:spPr>
          <a:xfrm>
            <a:off x="158750" y="1196975"/>
            <a:ext cx="8429625" cy="612775"/>
          </a:xfrm>
        </p:spPr>
        <p:txBody>
          <a:bodyPr/>
          <a:lstStyle/>
          <a:p>
            <a:pPr marL="0" indent="0" eaLnBrk="1" hangingPunct="1">
              <a:lnSpc>
                <a:spcPct val="90000"/>
              </a:lnSpc>
              <a:buFont typeface="Arial" charset="0"/>
              <a:buNone/>
            </a:pPr>
            <a:r>
              <a:rPr lang="fr-CA" altLang="en-US" sz="2000"/>
              <a:t>Un robot doit recevoir des commandes de livraisons de colis et les exécuter.</a:t>
            </a:r>
          </a:p>
        </p:txBody>
      </p:sp>
      <p:grpSp>
        <p:nvGrpSpPr>
          <p:cNvPr id="8196" name="Group 54"/>
          <p:cNvGrpSpPr>
            <a:grpSpLocks/>
          </p:cNvGrpSpPr>
          <p:nvPr/>
        </p:nvGrpSpPr>
        <p:grpSpPr bwMode="auto">
          <a:xfrm>
            <a:off x="1143001" y="1676400"/>
            <a:ext cx="5486400" cy="1828800"/>
            <a:chOff x="249" y="754"/>
            <a:chExt cx="3630" cy="1225"/>
          </a:xfrm>
        </p:grpSpPr>
        <p:grpSp>
          <p:nvGrpSpPr>
            <p:cNvPr id="8197" name="Group 4"/>
            <p:cNvGrpSpPr>
              <a:grpSpLocks/>
            </p:cNvGrpSpPr>
            <p:nvPr/>
          </p:nvGrpSpPr>
          <p:grpSpPr bwMode="auto">
            <a:xfrm>
              <a:off x="249" y="754"/>
              <a:ext cx="3629" cy="1225"/>
              <a:chOff x="249" y="845"/>
              <a:chExt cx="3630" cy="1180"/>
            </a:xfrm>
          </p:grpSpPr>
          <p:sp>
            <p:nvSpPr>
              <p:cNvPr id="8212" name="Rectangle 5"/>
              <p:cNvSpPr>
                <a:spLocks noChangeArrowheads="1"/>
              </p:cNvSpPr>
              <p:nvPr/>
            </p:nvSpPr>
            <p:spPr bwMode="auto">
              <a:xfrm>
                <a:off x="249" y="845"/>
                <a:ext cx="3629" cy="118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CA" altLang="en-US" sz="1600">
                  <a:latin typeface="Arial" charset="0"/>
                </a:endParaRPr>
              </a:p>
            </p:txBody>
          </p:sp>
          <p:sp>
            <p:nvSpPr>
              <p:cNvPr id="8213" name="Line 6"/>
              <p:cNvSpPr>
                <a:spLocks noChangeShapeType="1"/>
              </p:cNvSpPr>
              <p:nvPr/>
            </p:nvSpPr>
            <p:spPr bwMode="auto">
              <a:xfrm>
                <a:off x="249" y="1571"/>
                <a:ext cx="31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214" name="Line 7"/>
              <p:cNvSpPr>
                <a:spLocks noChangeShapeType="1"/>
              </p:cNvSpPr>
              <p:nvPr/>
            </p:nvSpPr>
            <p:spPr bwMode="auto">
              <a:xfrm>
                <a:off x="839" y="1571"/>
                <a:ext cx="31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215" name="Line 8"/>
              <p:cNvSpPr>
                <a:spLocks noChangeShapeType="1"/>
              </p:cNvSpPr>
              <p:nvPr/>
            </p:nvSpPr>
            <p:spPr bwMode="auto">
              <a:xfrm>
                <a:off x="1156" y="845"/>
                <a:ext cx="0" cy="72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216" name="Line 9"/>
              <p:cNvSpPr>
                <a:spLocks noChangeShapeType="1"/>
              </p:cNvSpPr>
              <p:nvPr/>
            </p:nvSpPr>
            <p:spPr bwMode="auto">
              <a:xfrm>
                <a:off x="1156" y="1571"/>
                <a:ext cx="31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217" name="Line 10"/>
              <p:cNvSpPr>
                <a:spLocks noChangeShapeType="1"/>
              </p:cNvSpPr>
              <p:nvPr/>
            </p:nvSpPr>
            <p:spPr bwMode="auto">
              <a:xfrm>
                <a:off x="1746" y="1571"/>
                <a:ext cx="31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218" name="Line 11"/>
              <p:cNvSpPr>
                <a:spLocks noChangeShapeType="1"/>
              </p:cNvSpPr>
              <p:nvPr/>
            </p:nvSpPr>
            <p:spPr bwMode="auto">
              <a:xfrm>
                <a:off x="2063" y="845"/>
                <a:ext cx="1" cy="90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grpSp>
            <p:nvGrpSpPr>
              <p:cNvPr id="8219" name="Group 12"/>
              <p:cNvGrpSpPr>
                <a:grpSpLocks/>
              </p:cNvGrpSpPr>
              <p:nvPr/>
            </p:nvGrpSpPr>
            <p:grpSpPr bwMode="auto">
              <a:xfrm>
                <a:off x="2064" y="845"/>
                <a:ext cx="908" cy="726"/>
                <a:chOff x="385" y="1071"/>
                <a:chExt cx="908" cy="726"/>
              </a:xfrm>
            </p:grpSpPr>
            <p:sp>
              <p:nvSpPr>
                <p:cNvPr id="8234" name="Line 13"/>
                <p:cNvSpPr>
                  <a:spLocks noChangeShapeType="1"/>
                </p:cNvSpPr>
                <p:nvPr/>
              </p:nvSpPr>
              <p:spPr bwMode="auto">
                <a:xfrm>
                  <a:off x="385" y="1797"/>
                  <a:ext cx="31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235" name="Line 14"/>
                <p:cNvSpPr>
                  <a:spLocks noChangeShapeType="1"/>
                </p:cNvSpPr>
                <p:nvPr/>
              </p:nvSpPr>
              <p:spPr bwMode="auto">
                <a:xfrm>
                  <a:off x="975" y="1797"/>
                  <a:ext cx="31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236" name="Line 15"/>
                <p:cNvSpPr>
                  <a:spLocks noChangeShapeType="1"/>
                </p:cNvSpPr>
                <p:nvPr/>
              </p:nvSpPr>
              <p:spPr bwMode="auto">
                <a:xfrm>
                  <a:off x="1292" y="1071"/>
                  <a:ext cx="0" cy="72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grpSp>
          <p:sp>
            <p:nvSpPr>
              <p:cNvPr id="8220" name="Line 16"/>
              <p:cNvSpPr>
                <a:spLocks noChangeShapeType="1"/>
              </p:cNvSpPr>
              <p:nvPr/>
            </p:nvSpPr>
            <p:spPr bwMode="auto">
              <a:xfrm>
                <a:off x="2971" y="1571"/>
                <a:ext cx="31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221" name="Line 17"/>
              <p:cNvSpPr>
                <a:spLocks noChangeShapeType="1"/>
              </p:cNvSpPr>
              <p:nvPr/>
            </p:nvSpPr>
            <p:spPr bwMode="auto">
              <a:xfrm>
                <a:off x="3561" y="1571"/>
                <a:ext cx="31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grpSp>
            <p:nvGrpSpPr>
              <p:cNvPr id="8222" name="Group 18"/>
              <p:cNvGrpSpPr>
                <a:grpSpLocks/>
              </p:cNvGrpSpPr>
              <p:nvPr/>
            </p:nvGrpSpPr>
            <p:grpSpPr bwMode="auto">
              <a:xfrm>
                <a:off x="1474" y="1435"/>
                <a:ext cx="272" cy="136"/>
                <a:chOff x="1474" y="1525"/>
                <a:chExt cx="272" cy="136"/>
              </a:xfrm>
            </p:grpSpPr>
            <p:sp>
              <p:nvSpPr>
                <p:cNvPr id="8232" name="Line 19"/>
                <p:cNvSpPr>
                  <a:spLocks noChangeShapeType="1"/>
                </p:cNvSpPr>
                <p:nvPr/>
              </p:nvSpPr>
              <p:spPr bwMode="auto">
                <a:xfrm flipV="1">
                  <a:off x="1474" y="1525"/>
                  <a:ext cx="181" cy="1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233" name="Arc 20"/>
                <p:cNvSpPr>
                  <a:spLocks/>
                </p:cNvSpPr>
                <p:nvPr/>
              </p:nvSpPr>
              <p:spPr bwMode="auto">
                <a:xfrm>
                  <a:off x="1655" y="1525"/>
                  <a:ext cx="91" cy="1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CA"/>
                </a:p>
              </p:txBody>
            </p:sp>
          </p:grpSp>
          <p:grpSp>
            <p:nvGrpSpPr>
              <p:cNvPr id="8223" name="Group 21"/>
              <p:cNvGrpSpPr>
                <a:grpSpLocks/>
              </p:cNvGrpSpPr>
              <p:nvPr/>
            </p:nvGrpSpPr>
            <p:grpSpPr bwMode="auto">
              <a:xfrm>
                <a:off x="567" y="1435"/>
                <a:ext cx="272" cy="136"/>
                <a:chOff x="1474" y="1525"/>
                <a:chExt cx="272" cy="136"/>
              </a:xfrm>
            </p:grpSpPr>
            <p:sp>
              <p:nvSpPr>
                <p:cNvPr id="8230" name="Line 22"/>
                <p:cNvSpPr>
                  <a:spLocks noChangeShapeType="1"/>
                </p:cNvSpPr>
                <p:nvPr/>
              </p:nvSpPr>
              <p:spPr bwMode="auto">
                <a:xfrm flipV="1">
                  <a:off x="1474" y="1525"/>
                  <a:ext cx="181" cy="1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231" name="Arc 23"/>
                <p:cNvSpPr>
                  <a:spLocks/>
                </p:cNvSpPr>
                <p:nvPr/>
              </p:nvSpPr>
              <p:spPr bwMode="auto">
                <a:xfrm>
                  <a:off x="1655" y="1525"/>
                  <a:ext cx="91" cy="1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CA"/>
                </a:p>
              </p:txBody>
            </p:sp>
          </p:grpSp>
          <p:grpSp>
            <p:nvGrpSpPr>
              <p:cNvPr id="8224" name="Group 24"/>
              <p:cNvGrpSpPr>
                <a:grpSpLocks/>
              </p:cNvGrpSpPr>
              <p:nvPr/>
            </p:nvGrpSpPr>
            <p:grpSpPr bwMode="auto">
              <a:xfrm>
                <a:off x="2381" y="1435"/>
                <a:ext cx="272" cy="136"/>
                <a:chOff x="1474" y="1525"/>
                <a:chExt cx="272" cy="136"/>
              </a:xfrm>
            </p:grpSpPr>
            <p:sp>
              <p:nvSpPr>
                <p:cNvPr id="8228" name="Line 25"/>
                <p:cNvSpPr>
                  <a:spLocks noChangeShapeType="1"/>
                </p:cNvSpPr>
                <p:nvPr/>
              </p:nvSpPr>
              <p:spPr bwMode="auto">
                <a:xfrm flipV="1">
                  <a:off x="1474" y="1525"/>
                  <a:ext cx="181" cy="1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229" name="Arc 26"/>
                <p:cNvSpPr>
                  <a:spLocks/>
                </p:cNvSpPr>
                <p:nvPr/>
              </p:nvSpPr>
              <p:spPr bwMode="auto">
                <a:xfrm>
                  <a:off x="1655" y="1525"/>
                  <a:ext cx="91" cy="1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CA"/>
                </a:p>
              </p:txBody>
            </p:sp>
          </p:grpSp>
          <p:grpSp>
            <p:nvGrpSpPr>
              <p:cNvPr id="8225" name="Group 27"/>
              <p:cNvGrpSpPr>
                <a:grpSpLocks/>
              </p:cNvGrpSpPr>
              <p:nvPr/>
            </p:nvGrpSpPr>
            <p:grpSpPr bwMode="auto">
              <a:xfrm>
                <a:off x="3288" y="1435"/>
                <a:ext cx="272" cy="136"/>
                <a:chOff x="1474" y="1525"/>
                <a:chExt cx="272" cy="136"/>
              </a:xfrm>
            </p:grpSpPr>
            <p:sp>
              <p:nvSpPr>
                <p:cNvPr id="8226" name="Line 28"/>
                <p:cNvSpPr>
                  <a:spLocks noChangeShapeType="1"/>
                </p:cNvSpPr>
                <p:nvPr/>
              </p:nvSpPr>
              <p:spPr bwMode="auto">
                <a:xfrm flipV="1">
                  <a:off x="1474" y="1525"/>
                  <a:ext cx="181" cy="1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227" name="Arc 29"/>
                <p:cNvSpPr>
                  <a:spLocks/>
                </p:cNvSpPr>
                <p:nvPr/>
              </p:nvSpPr>
              <p:spPr bwMode="auto">
                <a:xfrm>
                  <a:off x="1655" y="1525"/>
                  <a:ext cx="91" cy="1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CA"/>
                </a:p>
              </p:txBody>
            </p:sp>
          </p:grpSp>
        </p:grpSp>
        <p:sp>
          <p:nvSpPr>
            <p:cNvPr id="8198" name="Text Box 30"/>
            <p:cNvSpPr txBox="1">
              <a:spLocks noChangeArrowheads="1"/>
            </p:cNvSpPr>
            <p:nvPr/>
          </p:nvSpPr>
          <p:spPr bwMode="auto">
            <a:xfrm>
              <a:off x="295" y="769"/>
              <a:ext cx="1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CA" altLang="en-US" sz="1600">
                <a:latin typeface="Arial" charset="0"/>
              </a:endParaRPr>
            </a:p>
          </p:txBody>
        </p:sp>
        <p:sp>
          <p:nvSpPr>
            <p:cNvPr id="8199" name="Text Box 31"/>
            <p:cNvSpPr txBox="1">
              <a:spLocks noChangeArrowheads="1"/>
            </p:cNvSpPr>
            <p:nvPr/>
          </p:nvSpPr>
          <p:spPr bwMode="auto">
            <a:xfrm>
              <a:off x="249" y="769"/>
              <a:ext cx="8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altLang="en-US" sz="1600">
                  <a:latin typeface="Arial" charset="0"/>
                </a:rPr>
                <a:t>r1 (chambre)</a:t>
              </a:r>
            </a:p>
          </p:txBody>
        </p:sp>
        <p:sp>
          <p:nvSpPr>
            <p:cNvPr id="8200" name="Text Box 32"/>
            <p:cNvSpPr txBox="1">
              <a:spLocks noChangeArrowheads="1"/>
            </p:cNvSpPr>
            <p:nvPr/>
          </p:nvSpPr>
          <p:spPr bwMode="auto">
            <a:xfrm>
              <a:off x="1156" y="769"/>
              <a:ext cx="8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altLang="en-US" sz="1600" dirty="0">
                  <a:latin typeface="Arial" charset="0"/>
                </a:rPr>
                <a:t>r2 (</a:t>
              </a:r>
              <a:r>
                <a:rPr lang="en-CA" altLang="en-US" sz="1600" dirty="0" err="1">
                  <a:latin typeface="Arial" charset="0"/>
                </a:rPr>
                <a:t>chambre</a:t>
              </a:r>
              <a:r>
                <a:rPr lang="en-CA" altLang="en-US" sz="1600" dirty="0">
                  <a:latin typeface="Arial" charset="0"/>
                </a:rPr>
                <a:t>)</a:t>
              </a:r>
            </a:p>
          </p:txBody>
        </p:sp>
        <p:sp>
          <p:nvSpPr>
            <p:cNvPr id="8201" name="Text Box 33"/>
            <p:cNvSpPr txBox="1">
              <a:spLocks noChangeArrowheads="1"/>
            </p:cNvSpPr>
            <p:nvPr/>
          </p:nvSpPr>
          <p:spPr bwMode="auto">
            <a:xfrm>
              <a:off x="295" y="1631"/>
              <a:ext cx="80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altLang="en-US" sz="1600">
                  <a:latin typeface="Arial" charset="0"/>
                </a:rPr>
                <a:t>c1 (corridor)</a:t>
              </a:r>
            </a:p>
          </p:txBody>
        </p:sp>
        <p:sp>
          <p:nvSpPr>
            <p:cNvPr id="8202" name="Text Box 34"/>
            <p:cNvSpPr txBox="1">
              <a:spLocks noChangeArrowheads="1"/>
            </p:cNvSpPr>
            <p:nvPr/>
          </p:nvSpPr>
          <p:spPr bwMode="auto">
            <a:xfrm>
              <a:off x="2971" y="769"/>
              <a:ext cx="75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altLang="en-US" sz="1600">
                  <a:latin typeface="Arial" charset="0"/>
                </a:rPr>
                <a:t>r4 (cuisine)</a:t>
              </a:r>
            </a:p>
          </p:txBody>
        </p:sp>
        <p:sp>
          <p:nvSpPr>
            <p:cNvPr id="8203" name="Text Box 35"/>
            <p:cNvSpPr txBox="1">
              <a:spLocks noChangeArrowheads="1"/>
            </p:cNvSpPr>
            <p:nvPr/>
          </p:nvSpPr>
          <p:spPr bwMode="auto">
            <a:xfrm>
              <a:off x="2018" y="769"/>
              <a:ext cx="7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altLang="en-US" sz="1600">
                  <a:latin typeface="Arial" charset="0"/>
                </a:rPr>
                <a:t>r3 (s. bain)</a:t>
              </a:r>
            </a:p>
          </p:txBody>
        </p:sp>
        <p:sp>
          <p:nvSpPr>
            <p:cNvPr id="8204" name="Text Box 36"/>
            <p:cNvSpPr txBox="1">
              <a:spLocks noChangeArrowheads="1"/>
            </p:cNvSpPr>
            <p:nvPr/>
          </p:nvSpPr>
          <p:spPr bwMode="auto">
            <a:xfrm>
              <a:off x="2109" y="1585"/>
              <a:ext cx="80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altLang="en-US" sz="1600">
                  <a:latin typeface="Arial" charset="0"/>
                </a:rPr>
                <a:t>c2 (corridor)</a:t>
              </a:r>
            </a:p>
          </p:txBody>
        </p:sp>
        <p:sp>
          <p:nvSpPr>
            <p:cNvPr id="8205" name="Text Box 37"/>
            <p:cNvSpPr txBox="1">
              <a:spLocks noChangeArrowheads="1"/>
            </p:cNvSpPr>
            <p:nvPr/>
          </p:nvSpPr>
          <p:spPr bwMode="auto">
            <a:xfrm>
              <a:off x="1202" y="1036"/>
              <a:ext cx="51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altLang="en-US" sz="1600" i="1">
                  <a:solidFill>
                    <a:schemeClr val="accent2"/>
                  </a:solidFill>
                  <a:latin typeface="Arial" charset="0"/>
                </a:rPr>
                <a:t>Colis 1</a:t>
              </a:r>
            </a:p>
          </p:txBody>
        </p:sp>
        <p:sp>
          <p:nvSpPr>
            <p:cNvPr id="8206" name="Text Box 38"/>
            <p:cNvSpPr txBox="1">
              <a:spLocks noChangeArrowheads="1"/>
            </p:cNvSpPr>
            <p:nvPr/>
          </p:nvSpPr>
          <p:spPr bwMode="auto">
            <a:xfrm>
              <a:off x="332" y="998"/>
              <a:ext cx="51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altLang="en-US" sz="1600" i="1">
                  <a:solidFill>
                    <a:schemeClr val="accent2"/>
                  </a:solidFill>
                  <a:latin typeface="Arial" charset="0"/>
                </a:rPr>
                <a:t>Colis 2</a:t>
              </a:r>
            </a:p>
          </p:txBody>
        </p:sp>
        <p:sp>
          <p:nvSpPr>
            <p:cNvPr id="8207" name="Text Box 40"/>
            <p:cNvSpPr txBox="1">
              <a:spLocks noChangeArrowheads="1"/>
            </p:cNvSpPr>
            <p:nvPr/>
          </p:nvSpPr>
          <p:spPr bwMode="auto">
            <a:xfrm>
              <a:off x="612" y="1207"/>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altLang="en-US" sz="1600" i="1">
                  <a:latin typeface="Arial" charset="0"/>
                </a:rPr>
                <a:t>d11</a:t>
              </a:r>
            </a:p>
          </p:txBody>
        </p:sp>
        <p:sp>
          <p:nvSpPr>
            <p:cNvPr id="8208" name="Text Box 41"/>
            <p:cNvSpPr txBox="1">
              <a:spLocks noChangeArrowheads="1"/>
            </p:cNvSpPr>
            <p:nvPr/>
          </p:nvSpPr>
          <p:spPr bwMode="auto">
            <a:xfrm>
              <a:off x="1565" y="1207"/>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altLang="en-US" sz="1600" i="1">
                  <a:latin typeface="Arial" charset="0"/>
                </a:rPr>
                <a:t>d12</a:t>
              </a:r>
            </a:p>
          </p:txBody>
        </p:sp>
        <p:sp>
          <p:nvSpPr>
            <p:cNvPr id="8209" name="Text Box 42"/>
            <p:cNvSpPr txBox="1">
              <a:spLocks noChangeArrowheads="1"/>
            </p:cNvSpPr>
            <p:nvPr/>
          </p:nvSpPr>
          <p:spPr bwMode="auto">
            <a:xfrm>
              <a:off x="2426" y="1162"/>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altLang="en-US" sz="1600" i="1">
                  <a:latin typeface="Arial" charset="0"/>
                </a:rPr>
                <a:t>d23</a:t>
              </a:r>
            </a:p>
          </p:txBody>
        </p:sp>
        <p:sp>
          <p:nvSpPr>
            <p:cNvPr id="8210" name="Text Box 43"/>
            <p:cNvSpPr txBox="1">
              <a:spLocks noChangeArrowheads="1"/>
            </p:cNvSpPr>
            <p:nvPr/>
          </p:nvSpPr>
          <p:spPr bwMode="auto">
            <a:xfrm>
              <a:off x="3334" y="1207"/>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altLang="en-US" sz="1600" i="1">
                  <a:latin typeface="Arial" charset="0"/>
                </a:rPr>
                <a:t>d24</a:t>
              </a:r>
            </a:p>
          </p:txBody>
        </p:sp>
        <p:pic>
          <p:nvPicPr>
            <p:cNvPr id="8211" name="Picture 50" descr="c0111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70" y="1525"/>
              <a:ext cx="409"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pic>
        <p:nvPicPr>
          <p:cNvPr id="2" name="F925FB6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969779" y="3619502"/>
            <a:ext cx="5421622" cy="3049662"/>
          </a:xfrm>
          <a:prstGeom prst="rect">
            <a:avLst/>
          </a:prstGeom>
        </p:spPr>
      </p:pic>
    </p:spTree>
    <p:extLst>
      <p:ext uri="{BB962C8B-B14F-4D97-AF65-F5344CB8AC3E}">
        <p14:creationId xmlns:p14="http://schemas.microsoft.com/office/powerpoint/2010/main" val="3019761266"/>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834EDA5B116A4BBED7B1FF9E6A11F9" ma:contentTypeVersion="5" ma:contentTypeDescription="Crée un document." ma:contentTypeScope="" ma:versionID="7af946fd54c560281540ad1d68cbc090">
  <xsd:schema xmlns:xsd="http://www.w3.org/2001/XMLSchema" xmlns:xs="http://www.w3.org/2001/XMLSchema" xmlns:p="http://schemas.microsoft.com/office/2006/metadata/properties" xmlns:ns2="a52e7b51-f1ff-4309-a706-b6eb75fbbce0" xmlns:ns3="e1fec209-7cf4-479f-825c-1adcc9fe396d" targetNamespace="http://schemas.microsoft.com/office/2006/metadata/properties" ma:root="true" ma:fieldsID="c462e4ff6575c25d4c6f95a5627908a5" ns2:_="" ns3:_="">
    <xsd:import namespace="a52e7b51-f1ff-4309-a706-b6eb75fbbce0"/>
    <xsd:import namespace="e1fec209-7cf4-479f-825c-1adcc9fe396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2e7b51-f1ff-4309-a706-b6eb75fbbc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fec209-7cf4-479f-825c-1adcc9fe396d"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0E964B-1CED-4C7B-8F4E-2F76BF6402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2e7b51-f1ff-4309-a706-b6eb75fbbce0"/>
    <ds:schemaRef ds:uri="e1fec209-7cf4-479f-825c-1adcc9fe39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AE9B24-B54B-4DAD-B210-43C79EB44B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528</TotalTime>
  <Words>1088</Words>
  <Application>Microsoft Office PowerPoint</Application>
  <PresentationFormat>On-screen Show (4:3)</PresentationFormat>
  <Paragraphs>161</Paragraphs>
  <Slides>12</Slides>
  <Notes>11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Courier New</vt:lpstr>
      <vt:lpstr>Garamond</vt:lpstr>
      <vt:lpstr>Wingdings</vt:lpstr>
      <vt:lpstr>Office Theme</vt:lpstr>
      <vt:lpstr>IFT 608 / IFT 702  Planification en intelligence artificielle  Planification symbolique déterministe  par recherche heuristique dans l’espace d’états</vt:lpstr>
      <vt:lpstr>Contenu</vt:lpstr>
      <vt:lpstr>Rappel – un planificateur est un solveur de modèle</vt:lpstr>
      <vt:lpstr>Rappel – Hypothèses sur le domaine</vt:lpstr>
      <vt:lpstr>Architecture d’un planificateur symbolique déterministe  par recherche dans un espace d’états</vt:lpstr>
      <vt:lpstr>Prérequis IFT615</vt:lpstr>
      <vt:lpstr>Exemple 1: Monde des blocs</vt:lpstr>
      <vt:lpstr>Exemple 1  : Empiler des blocs</vt:lpstr>
      <vt:lpstr>Exemple 2: Livraison de colis</vt:lpstr>
      <vt:lpstr>Exemple 2 : Livrer des colis</vt:lpstr>
      <vt:lpstr>PowerPoint Presentation</vt:lpstr>
      <vt:lpstr>Planification par recherche dans un graphe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Froduald Kabanza</dc:creator>
  <cp:lastModifiedBy>Froduald Kabanza</cp:lastModifiedBy>
  <cp:revision>78</cp:revision>
  <cp:lastPrinted>2014-01-09T02:21:02Z</cp:lastPrinted>
  <dcterms:created xsi:type="dcterms:W3CDTF">2006-08-16T00:00:00Z</dcterms:created>
  <dcterms:modified xsi:type="dcterms:W3CDTF">2023-03-08T22:15:11Z</dcterms:modified>
</cp:coreProperties>
</file>