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3"/>
    <p:sldMasterId id="2147483986" r:id="rId4"/>
  </p:sldMasterIdLst>
  <p:notesMasterIdLst>
    <p:notesMasterId r:id="rId129"/>
  </p:notesMasterIdLst>
  <p:handoutMasterIdLst>
    <p:handoutMasterId r:id="rId130"/>
  </p:handoutMasterIdLst>
  <p:sldIdLst>
    <p:sldId id="298" r:id="rId5"/>
    <p:sldId id="354" r:id="rId6"/>
    <p:sldId id="446" r:id="rId7"/>
    <p:sldId id="685" r:id="rId8"/>
    <p:sldId id="417" r:id="rId9"/>
    <p:sldId id="684" r:id="rId10"/>
    <p:sldId id="466" r:id="rId11"/>
    <p:sldId id="470" r:id="rId12"/>
    <p:sldId id="356" r:id="rId13"/>
    <p:sldId id="416" r:id="rId14"/>
    <p:sldId id="702" r:id="rId15"/>
    <p:sldId id="703" r:id="rId16"/>
    <p:sldId id="701" r:id="rId17"/>
    <p:sldId id="704" r:id="rId18"/>
    <p:sldId id="548" r:id="rId19"/>
    <p:sldId id="690" r:id="rId20"/>
    <p:sldId id="688" r:id="rId21"/>
    <p:sldId id="589" r:id="rId22"/>
    <p:sldId id="472" r:id="rId23"/>
    <p:sldId id="692" r:id="rId24"/>
    <p:sldId id="705" r:id="rId25"/>
    <p:sldId id="524" r:id="rId26"/>
    <p:sldId id="523" r:id="rId27"/>
    <p:sldId id="525" r:id="rId28"/>
    <p:sldId id="526" r:id="rId29"/>
    <p:sldId id="527" r:id="rId30"/>
    <p:sldId id="528" r:id="rId31"/>
    <p:sldId id="575" r:id="rId32"/>
    <p:sldId id="529" r:id="rId33"/>
    <p:sldId id="530" r:id="rId34"/>
    <p:sldId id="531" r:id="rId35"/>
    <p:sldId id="532" r:id="rId36"/>
    <p:sldId id="533" r:id="rId37"/>
    <p:sldId id="534" r:id="rId38"/>
    <p:sldId id="535" r:id="rId39"/>
    <p:sldId id="537" r:id="rId40"/>
    <p:sldId id="536" r:id="rId41"/>
    <p:sldId id="671" r:id="rId42"/>
    <p:sldId id="693" r:id="rId43"/>
    <p:sldId id="541" r:id="rId44"/>
    <p:sldId id="680" r:id="rId45"/>
    <p:sldId id="621" r:id="rId46"/>
    <p:sldId id="522" r:id="rId47"/>
    <p:sldId id="694" r:id="rId48"/>
    <p:sldId id="547" r:id="rId49"/>
    <p:sldId id="544" r:id="rId50"/>
    <p:sldId id="707" r:id="rId51"/>
    <p:sldId id="706" r:id="rId52"/>
    <p:sldId id="552" r:id="rId53"/>
    <p:sldId id="628" r:id="rId54"/>
    <p:sldId id="678" r:id="rId55"/>
    <p:sldId id="697" r:id="rId56"/>
    <p:sldId id="397" r:id="rId57"/>
    <p:sldId id="698" r:id="rId58"/>
    <p:sldId id="560" r:id="rId59"/>
    <p:sldId id="586" r:id="rId60"/>
    <p:sldId id="681" r:id="rId61"/>
    <p:sldId id="582" r:id="rId62"/>
    <p:sldId id="583" r:id="rId63"/>
    <p:sldId id="584" r:id="rId64"/>
    <p:sldId id="682" r:id="rId65"/>
    <p:sldId id="683" r:id="rId66"/>
    <p:sldId id="580" r:id="rId67"/>
    <p:sldId id="581" r:id="rId68"/>
    <p:sldId id="635" r:id="rId69"/>
    <p:sldId id="636" r:id="rId70"/>
    <p:sldId id="710" r:id="rId71"/>
    <p:sldId id="637" r:id="rId72"/>
    <p:sldId id="573" r:id="rId73"/>
    <p:sldId id="689" r:id="rId74"/>
    <p:sldId id="638" r:id="rId75"/>
    <p:sldId id="554" r:id="rId76"/>
    <p:sldId id="695" r:id="rId77"/>
    <p:sldId id="632" r:id="rId78"/>
    <p:sldId id="709" r:id="rId79"/>
    <p:sldId id="708" r:id="rId80"/>
    <p:sldId id="711" r:id="rId81"/>
    <p:sldId id="712" r:id="rId82"/>
    <p:sldId id="465" r:id="rId83"/>
    <p:sldId id="464" r:id="rId84"/>
    <p:sldId id="425" r:id="rId85"/>
    <p:sldId id="645" r:id="rId86"/>
    <p:sldId id="644" r:id="rId87"/>
    <p:sldId id="426" r:id="rId88"/>
    <p:sldId id="642" r:id="rId89"/>
    <p:sldId id="643" r:id="rId90"/>
    <p:sldId id="427" r:id="rId91"/>
    <p:sldId id="428" r:id="rId92"/>
    <p:sldId id="429" r:id="rId93"/>
    <p:sldId id="430" r:id="rId94"/>
    <p:sldId id="699" r:id="rId95"/>
    <p:sldId id="406" r:id="rId96"/>
    <p:sldId id="627" r:id="rId97"/>
    <p:sldId id="625" r:id="rId98"/>
    <p:sldId id="659" r:id="rId99"/>
    <p:sldId id="661" r:id="rId100"/>
    <p:sldId id="662" r:id="rId101"/>
    <p:sldId id="633" r:id="rId102"/>
    <p:sldId id="634" r:id="rId103"/>
    <p:sldId id="555" r:id="rId104"/>
    <p:sldId id="646" r:id="rId105"/>
    <p:sldId id="649" r:id="rId106"/>
    <p:sldId id="650" r:id="rId107"/>
    <p:sldId id="665" r:id="rId108"/>
    <p:sldId id="666" r:id="rId109"/>
    <p:sldId id="664" r:id="rId110"/>
    <p:sldId id="651" r:id="rId111"/>
    <p:sldId id="668" r:id="rId112"/>
    <p:sldId id="674" r:id="rId113"/>
    <p:sldId id="677" r:id="rId114"/>
    <p:sldId id="669" r:id="rId115"/>
    <p:sldId id="653" r:id="rId116"/>
    <p:sldId id="667" r:id="rId117"/>
    <p:sldId id="675" r:id="rId118"/>
    <p:sldId id="654" r:id="rId119"/>
    <p:sldId id="655" r:id="rId120"/>
    <p:sldId id="656" r:id="rId121"/>
    <p:sldId id="676" r:id="rId122"/>
    <p:sldId id="657" r:id="rId123"/>
    <p:sldId id="617" r:id="rId124"/>
    <p:sldId id="434" r:id="rId125"/>
    <p:sldId id="700" r:id="rId126"/>
    <p:sldId id="691" r:id="rId127"/>
    <p:sldId id="647" r:id="rId128"/>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80">
          <p15:clr>
            <a:srgbClr val="A4A3A4"/>
          </p15:clr>
        </p15:guide>
        <p15:guide id="2" pos="28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9900FF"/>
    <a:srgbClr val="6600CC"/>
    <a:srgbClr val="C0C0C0"/>
    <a:srgbClr val="CCFFFF"/>
    <a:srgbClr val="CCECFF"/>
    <a:srgbClr val="00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DBA46-C35C-418D-A3C1-C36F3EFBE1E7}" v="23" dt="2023-02-09T01:29:00.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6" autoAdjust="0"/>
    <p:restoredTop sz="65423" autoAdjust="0"/>
  </p:normalViewPr>
  <p:slideViewPr>
    <p:cSldViewPr snapToGrid="0">
      <p:cViewPr varScale="1">
        <p:scale>
          <a:sx n="53" d="100"/>
          <a:sy n="53" d="100"/>
        </p:scale>
        <p:origin x="1452" y="36"/>
      </p:cViewPr>
      <p:guideLst>
        <p:guide orient="horz" pos="1680"/>
        <p:guide pos="288"/>
      </p:guideLst>
    </p:cSldViewPr>
  </p:slideViewPr>
  <p:outlineViewPr>
    <p:cViewPr>
      <p:scale>
        <a:sx n="33" d="100"/>
        <a:sy n="33" d="100"/>
      </p:scale>
      <p:origin x="0" y="32256"/>
    </p:cViewPr>
    <p:sldLst>
      <p:sld r:id="rId1" collapse="1"/>
    </p:sldLst>
  </p:outlineViewPr>
  <p:notesTextViewPr>
    <p:cViewPr>
      <p:scale>
        <a:sx n="3" d="2"/>
        <a:sy n="3" d="2"/>
      </p:scale>
      <p:origin x="0" y="0"/>
    </p:cViewPr>
  </p:notesTextViewPr>
  <p:sorterViewPr>
    <p:cViewPr>
      <p:scale>
        <a:sx n="100" d="100"/>
        <a:sy n="100" d="100"/>
      </p:scale>
      <p:origin x="0" y="5106"/>
    </p:cViewPr>
  </p:sorterViewPr>
  <p:notesViewPr>
    <p:cSldViewPr snapToGrid="0">
      <p:cViewPr varScale="1">
        <p:scale>
          <a:sx n="91" d="100"/>
          <a:sy n="91" d="100"/>
        </p:scale>
        <p:origin x="-1832" y="-104"/>
      </p:cViewPr>
      <p:guideLst>
        <p:guide orient="horz" pos="3024"/>
        <p:guide pos="2304"/>
      </p:guideLst>
    </p:cSldViewPr>
  </p:notes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handoutMaster" Target="handoutMasters/handoutMaster1.xml"/><Relationship Id="rId135"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2.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oduald Kabanza" userId="edf393d0-642b-4b9e-8c75-f62133241689" providerId="ADAL" clId="{C4EDBA46-C35C-418D-A3C1-C36F3EFBE1E7}"/>
    <pc:docChg chg="custSel delSld modSld">
      <pc:chgData name="Froduald Kabanza" userId="edf393d0-642b-4b9e-8c75-f62133241689" providerId="ADAL" clId="{C4EDBA46-C35C-418D-A3C1-C36F3EFBE1E7}" dt="2023-02-09T01:30:40.840" v="63" actId="20577"/>
      <pc:docMkLst>
        <pc:docMk/>
      </pc:docMkLst>
      <pc:sldChg chg="addSp delSp modSp mod">
        <pc:chgData name="Froduald Kabanza" userId="edf393d0-642b-4b9e-8c75-f62133241689" providerId="ADAL" clId="{C4EDBA46-C35C-418D-A3C1-C36F3EFBE1E7}" dt="2023-02-09T01:06:34.765" v="15" actId="20577"/>
        <pc:sldMkLst>
          <pc:docMk/>
          <pc:sldMk cId="0" sldId="298"/>
        </pc:sldMkLst>
        <pc:spChg chg="add mod">
          <ac:chgData name="Froduald Kabanza" userId="edf393d0-642b-4b9e-8c75-f62133241689" providerId="ADAL" clId="{C4EDBA46-C35C-418D-A3C1-C36F3EFBE1E7}" dt="2023-02-09T01:06:34.765" v="15" actId="20577"/>
          <ac:spMkLst>
            <pc:docMk/>
            <pc:sldMk cId="0" sldId="298"/>
            <ac:spMk id="2" creationId="{EFD53F09-F2C1-99CB-4D36-EA10F57BD7B8}"/>
          </ac:spMkLst>
        </pc:spChg>
        <pc:spChg chg="mod">
          <ac:chgData name="Froduald Kabanza" userId="edf393d0-642b-4b9e-8c75-f62133241689" providerId="ADAL" clId="{C4EDBA46-C35C-418D-A3C1-C36F3EFBE1E7}" dt="2023-02-09T01:06:17.812" v="12" actId="1076"/>
          <ac:spMkLst>
            <pc:docMk/>
            <pc:sldMk cId="0" sldId="298"/>
            <ac:spMk id="8194" creationId="{00000000-0000-0000-0000-000000000000}"/>
          </ac:spMkLst>
        </pc:spChg>
        <pc:spChg chg="del mod">
          <ac:chgData name="Froduald Kabanza" userId="edf393d0-642b-4b9e-8c75-f62133241689" providerId="ADAL" clId="{C4EDBA46-C35C-418D-A3C1-C36F3EFBE1E7}" dt="2023-02-09T01:06:15.284" v="11" actId="478"/>
          <ac:spMkLst>
            <pc:docMk/>
            <pc:sldMk cId="0" sldId="298"/>
            <ac:spMk id="8195" creationId="{00000000-0000-0000-0000-000000000000}"/>
          </ac:spMkLst>
        </pc:spChg>
      </pc:sldChg>
      <pc:sldChg chg="modSp mod">
        <pc:chgData name="Froduald Kabanza" userId="edf393d0-642b-4b9e-8c75-f62133241689" providerId="ADAL" clId="{C4EDBA46-C35C-418D-A3C1-C36F3EFBE1E7}" dt="2023-02-09T01:29:00.629" v="54" actId="20577"/>
        <pc:sldMkLst>
          <pc:docMk/>
          <pc:sldMk cId="0" sldId="406"/>
        </pc:sldMkLst>
        <pc:spChg chg="mod">
          <ac:chgData name="Froduald Kabanza" userId="edf393d0-642b-4b9e-8c75-f62133241689" providerId="ADAL" clId="{C4EDBA46-C35C-418D-A3C1-C36F3EFBE1E7}" dt="2023-02-09T01:29:00.629" v="54" actId="20577"/>
          <ac:spMkLst>
            <pc:docMk/>
            <pc:sldMk cId="0" sldId="406"/>
            <ac:spMk id="118787" creationId="{00000000-0000-0000-0000-000000000000}"/>
          </ac:spMkLst>
        </pc:spChg>
      </pc:sldChg>
      <pc:sldChg chg="del">
        <pc:chgData name="Froduald Kabanza" userId="edf393d0-642b-4b9e-8c75-f62133241689" providerId="ADAL" clId="{C4EDBA46-C35C-418D-A3C1-C36F3EFBE1E7}" dt="2023-02-09T01:18:43.880" v="33" actId="2696"/>
        <pc:sldMkLst>
          <pc:docMk/>
          <pc:sldMk cId="0" sldId="502"/>
        </pc:sldMkLst>
      </pc:sldChg>
      <pc:sldChg chg="del mod modShow">
        <pc:chgData name="Froduald Kabanza" userId="edf393d0-642b-4b9e-8c75-f62133241689" providerId="ADAL" clId="{C4EDBA46-C35C-418D-A3C1-C36F3EFBE1E7}" dt="2023-02-09T01:20:42.552" v="38" actId="2696"/>
        <pc:sldMkLst>
          <pc:docMk/>
          <pc:sldMk cId="0" sldId="505"/>
        </pc:sldMkLst>
      </pc:sldChg>
      <pc:sldChg chg="del">
        <pc:chgData name="Froduald Kabanza" userId="edf393d0-642b-4b9e-8c75-f62133241689" providerId="ADAL" clId="{C4EDBA46-C35C-418D-A3C1-C36F3EFBE1E7}" dt="2023-02-09T01:18:33.931" v="31" actId="2696"/>
        <pc:sldMkLst>
          <pc:docMk/>
          <pc:sldMk cId="0" sldId="508"/>
        </pc:sldMkLst>
      </pc:sldChg>
      <pc:sldChg chg="del">
        <pc:chgData name="Froduald Kabanza" userId="edf393d0-642b-4b9e-8c75-f62133241689" providerId="ADAL" clId="{C4EDBA46-C35C-418D-A3C1-C36F3EFBE1E7}" dt="2023-02-09T01:18:40.255" v="32" actId="2696"/>
        <pc:sldMkLst>
          <pc:docMk/>
          <pc:sldMk cId="0" sldId="509"/>
        </pc:sldMkLst>
      </pc:sldChg>
      <pc:sldChg chg="modSp mod">
        <pc:chgData name="Froduald Kabanza" userId="edf393d0-642b-4b9e-8c75-f62133241689" providerId="ADAL" clId="{C4EDBA46-C35C-418D-A3C1-C36F3EFBE1E7}" dt="2023-02-09T01:07:57.297" v="16" actId="20577"/>
        <pc:sldMkLst>
          <pc:docMk/>
          <pc:sldMk cId="0" sldId="524"/>
        </pc:sldMkLst>
        <pc:spChg chg="mod">
          <ac:chgData name="Froduald Kabanza" userId="edf393d0-642b-4b9e-8c75-f62133241689" providerId="ADAL" clId="{C4EDBA46-C35C-418D-A3C1-C36F3EFBE1E7}" dt="2023-02-09T01:07:57.297" v="16" actId="20577"/>
          <ac:spMkLst>
            <pc:docMk/>
            <pc:sldMk cId="0" sldId="524"/>
            <ac:spMk id="27651" creationId="{00000000-0000-0000-0000-000000000000}"/>
          </ac:spMkLst>
        </pc:spChg>
      </pc:sldChg>
      <pc:sldChg chg="del">
        <pc:chgData name="Froduald Kabanza" userId="edf393d0-642b-4b9e-8c75-f62133241689" providerId="ADAL" clId="{C4EDBA46-C35C-418D-A3C1-C36F3EFBE1E7}" dt="2023-02-09T01:18:27.734" v="30" actId="2696"/>
        <pc:sldMkLst>
          <pc:docMk/>
          <pc:sldMk cId="0" sldId="542"/>
        </pc:sldMkLst>
      </pc:sldChg>
      <pc:sldChg chg="del">
        <pc:chgData name="Froduald Kabanza" userId="edf393d0-642b-4b9e-8c75-f62133241689" providerId="ADAL" clId="{C4EDBA46-C35C-418D-A3C1-C36F3EFBE1E7}" dt="2023-02-09T01:18:27.734" v="30" actId="2696"/>
        <pc:sldMkLst>
          <pc:docMk/>
          <pc:sldMk cId="0" sldId="570"/>
        </pc:sldMkLst>
      </pc:sldChg>
      <pc:sldChg chg="del">
        <pc:chgData name="Froduald Kabanza" userId="edf393d0-642b-4b9e-8c75-f62133241689" providerId="ADAL" clId="{C4EDBA46-C35C-418D-A3C1-C36F3EFBE1E7}" dt="2023-02-09T01:20:15.259" v="37" actId="2696"/>
        <pc:sldMkLst>
          <pc:docMk/>
          <pc:sldMk cId="0" sldId="572"/>
        </pc:sldMkLst>
      </pc:sldChg>
      <pc:sldChg chg="del">
        <pc:chgData name="Froduald Kabanza" userId="edf393d0-642b-4b9e-8c75-f62133241689" providerId="ADAL" clId="{C4EDBA46-C35C-418D-A3C1-C36F3EFBE1E7}" dt="2023-02-09T01:18:47.762" v="34" actId="2696"/>
        <pc:sldMkLst>
          <pc:docMk/>
          <pc:sldMk cId="0" sldId="622"/>
        </pc:sldMkLst>
      </pc:sldChg>
      <pc:sldChg chg="del">
        <pc:chgData name="Froduald Kabanza" userId="edf393d0-642b-4b9e-8c75-f62133241689" providerId="ADAL" clId="{C4EDBA46-C35C-418D-A3C1-C36F3EFBE1E7}" dt="2023-02-09T01:29:24.439" v="55" actId="2696"/>
        <pc:sldMkLst>
          <pc:docMk/>
          <pc:sldMk cId="0" sldId="631"/>
        </pc:sldMkLst>
      </pc:sldChg>
      <pc:sldChg chg="del">
        <pc:chgData name="Froduald Kabanza" userId="edf393d0-642b-4b9e-8c75-f62133241689" providerId="ADAL" clId="{C4EDBA46-C35C-418D-A3C1-C36F3EFBE1E7}" dt="2023-02-09T01:19:52.061" v="36" actId="2696"/>
        <pc:sldMkLst>
          <pc:docMk/>
          <pc:sldMk cId="0" sldId="663"/>
        </pc:sldMkLst>
      </pc:sldChg>
      <pc:sldChg chg="modSp mod">
        <pc:chgData name="Froduald Kabanza" userId="edf393d0-642b-4b9e-8c75-f62133241689" providerId="ADAL" clId="{C4EDBA46-C35C-418D-A3C1-C36F3EFBE1E7}" dt="2023-02-09T01:30:40.840" v="63" actId="20577"/>
        <pc:sldMkLst>
          <pc:docMk/>
          <pc:sldMk cId="0" sldId="674"/>
        </pc:sldMkLst>
        <pc:spChg chg="mod">
          <ac:chgData name="Froduald Kabanza" userId="edf393d0-642b-4b9e-8c75-f62133241689" providerId="ADAL" clId="{C4EDBA46-C35C-418D-A3C1-C36F3EFBE1E7}" dt="2023-02-09T01:30:40.840" v="63" actId="20577"/>
          <ac:spMkLst>
            <pc:docMk/>
            <pc:sldMk cId="0" sldId="674"/>
            <ac:spMk id="9" creationId="{00000000-0000-0000-0000-000000000000}"/>
          </ac:spMkLst>
        </pc:spChg>
      </pc:sldChg>
      <pc:sldChg chg="addSp modSp mod">
        <pc:chgData name="Froduald Kabanza" userId="edf393d0-642b-4b9e-8c75-f62133241689" providerId="ADAL" clId="{C4EDBA46-C35C-418D-A3C1-C36F3EFBE1E7}" dt="2023-02-09T01:18:11.571" v="29" actId="164"/>
        <pc:sldMkLst>
          <pc:docMk/>
          <pc:sldMk cId="0" sldId="680"/>
        </pc:sldMkLst>
        <pc:spChg chg="add mod">
          <ac:chgData name="Froduald Kabanza" userId="edf393d0-642b-4b9e-8c75-f62133241689" providerId="ADAL" clId="{C4EDBA46-C35C-418D-A3C1-C36F3EFBE1E7}" dt="2023-02-09T01:18:11.571" v="29" actId="164"/>
          <ac:spMkLst>
            <pc:docMk/>
            <pc:sldMk cId="0" sldId="680"/>
            <ac:spMk id="2" creationId="{C830BCAC-040C-07B0-F2F1-7CD5DD4A18CE}"/>
          </ac:spMkLst>
        </pc:spChg>
        <pc:spChg chg="add mod">
          <ac:chgData name="Froduald Kabanza" userId="edf393d0-642b-4b9e-8c75-f62133241689" providerId="ADAL" clId="{C4EDBA46-C35C-418D-A3C1-C36F3EFBE1E7}" dt="2023-02-09T01:18:11.571" v="29" actId="164"/>
          <ac:spMkLst>
            <pc:docMk/>
            <pc:sldMk cId="0" sldId="680"/>
            <ac:spMk id="5" creationId="{862781B2-6E62-5025-8699-F4DA53FA9B33}"/>
          </ac:spMkLst>
        </pc:spChg>
        <pc:spChg chg="add mod">
          <ac:chgData name="Froduald Kabanza" userId="edf393d0-642b-4b9e-8c75-f62133241689" providerId="ADAL" clId="{C4EDBA46-C35C-418D-A3C1-C36F3EFBE1E7}" dt="2023-02-09T01:18:11.571" v="29" actId="164"/>
          <ac:spMkLst>
            <pc:docMk/>
            <pc:sldMk cId="0" sldId="680"/>
            <ac:spMk id="6" creationId="{5ABECFD0-C216-E705-9284-3251361AF685}"/>
          </ac:spMkLst>
        </pc:spChg>
        <pc:spChg chg="mod">
          <ac:chgData name="Froduald Kabanza" userId="edf393d0-642b-4b9e-8c75-f62133241689" providerId="ADAL" clId="{C4EDBA46-C35C-418D-A3C1-C36F3EFBE1E7}" dt="2023-02-09T01:18:11.571" v="29" actId="164"/>
          <ac:spMkLst>
            <pc:docMk/>
            <pc:sldMk cId="0" sldId="680"/>
            <ac:spMk id="48132"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3"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4"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5"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6"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7"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8"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39"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44"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45"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46"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47"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48"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50" creationId="{00000000-0000-0000-0000-000000000000}"/>
          </ac:spMkLst>
        </pc:spChg>
        <pc:spChg chg="mod">
          <ac:chgData name="Froduald Kabanza" userId="edf393d0-642b-4b9e-8c75-f62133241689" providerId="ADAL" clId="{C4EDBA46-C35C-418D-A3C1-C36F3EFBE1E7}" dt="2023-02-09T01:18:11.571" v="29" actId="164"/>
          <ac:spMkLst>
            <pc:docMk/>
            <pc:sldMk cId="0" sldId="680"/>
            <ac:spMk id="48151" creationId="{00000000-0000-0000-0000-000000000000}"/>
          </ac:spMkLst>
        </pc:spChg>
        <pc:grpChg chg="add mod">
          <ac:chgData name="Froduald Kabanza" userId="edf393d0-642b-4b9e-8c75-f62133241689" providerId="ADAL" clId="{C4EDBA46-C35C-418D-A3C1-C36F3EFBE1E7}" dt="2023-02-09T01:18:11.571" v="29" actId="164"/>
          <ac:grpSpMkLst>
            <pc:docMk/>
            <pc:sldMk cId="0" sldId="680"/>
            <ac:grpSpMk id="7" creationId="{30D09759-0077-7CCC-BFBD-E9CE1E146A1C}"/>
          </ac:grpSpMkLst>
        </pc:grpChg>
        <pc:cxnChg chg="mod">
          <ac:chgData name="Froduald Kabanza" userId="edf393d0-642b-4b9e-8c75-f62133241689" providerId="ADAL" clId="{C4EDBA46-C35C-418D-A3C1-C36F3EFBE1E7}" dt="2023-02-09T01:18:11.571" v="29" actId="164"/>
          <ac:cxnSpMkLst>
            <pc:docMk/>
            <pc:sldMk cId="0" sldId="680"/>
            <ac:cxnSpMk id="48143" creationId="{00000000-0000-0000-0000-000000000000}"/>
          </ac:cxnSpMkLst>
        </pc:cxnChg>
        <pc:cxnChg chg="mod">
          <ac:chgData name="Froduald Kabanza" userId="edf393d0-642b-4b9e-8c75-f62133241689" providerId="ADAL" clId="{C4EDBA46-C35C-418D-A3C1-C36F3EFBE1E7}" dt="2023-02-09T01:18:11.571" v="29" actId="164"/>
          <ac:cxnSpMkLst>
            <pc:docMk/>
            <pc:sldMk cId="0" sldId="680"/>
            <ac:cxnSpMk id="48149" creationId="{00000000-0000-0000-0000-000000000000}"/>
          </ac:cxnSpMkLst>
        </pc:cxnChg>
      </pc:sldChg>
      <pc:sldChg chg="addSp delSp modSp mod">
        <pc:chgData name="Froduald Kabanza" userId="edf393d0-642b-4b9e-8c75-f62133241689" providerId="ADAL" clId="{C4EDBA46-C35C-418D-A3C1-C36F3EFBE1E7}" dt="2023-02-09T01:21:29.286" v="48" actId="478"/>
        <pc:sldMkLst>
          <pc:docMk/>
          <pc:sldMk cId="4220115903" sldId="706"/>
        </pc:sldMkLst>
        <pc:spChg chg="add del mod">
          <ac:chgData name="Froduald Kabanza" userId="edf393d0-642b-4b9e-8c75-f62133241689" providerId="ADAL" clId="{C4EDBA46-C35C-418D-A3C1-C36F3EFBE1E7}" dt="2023-02-09T01:20:53.004" v="40" actId="478"/>
          <ac:spMkLst>
            <pc:docMk/>
            <pc:sldMk cId="4220115903" sldId="706"/>
            <ac:spMk id="3" creationId="{4D77094B-ED12-A791-851D-CD09AC87DE5A}"/>
          </ac:spMkLst>
        </pc:spChg>
        <pc:spChg chg="mod">
          <ac:chgData name="Froduald Kabanza" userId="edf393d0-642b-4b9e-8c75-f62133241689" providerId="ADAL" clId="{C4EDBA46-C35C-418D-A3C1-C36F3EFBE1E7}" dt="2023-02-09T01:21:17.869" v="46" actId="1076"/>
          <ac:spMkLst>
            <pc:docMk/>
            <pc:sldMk cId="4220115903" sldId="706"/>
            <ac:spMk id="5" creationId="{1A608D24-C552-94FE-9F60-CBF0284E945C}"/>
          </ac:spMkLst>
        </pc:spChg>
        <pc:spChg chg="del">
          <ac:chgData name="Froduald Kabanza" userId="edf393d0-642b-4b9e-8c75-f62133241689" providerId="ADAL" clId="{C4EDBA46-C35C-418D-A3C1-C36F3EFBE1E7}" dt="2023-02-09T01:21:26.966" v="47" actId="478"/>
          <ac:spMkLst>
            <pc:docMk/>
            <pc:sldMk cId="4220115903" sldId="706"/>
            <ac:spMk id="6" creationId="{00000000-0000-0000-0000-000000000000}"/>
          </ac:spMkLst>
        </pc:spChg>
        <pc:spChg chg="del">
          <ac:chgData name="Froduald Kabanza" userId="edf393d0-642b-4b9e-8c75-f62133241689" providerId="ADAL" clId="{C4EDBA46-C35C-418D-A3C1-C36F3EFBE1E7}" dt="2023-02-09T01:21:29.286" v="48" actId="478"/>
          <ac:spMkLst>
            <pc:docMk/>
            <pc:sldMk cId="4220115903" sldId="706"/>
            <ac:spMk id="9" creationId="{00000000-0000-0000-0000-000000000000}"/>
          </ac:spMkLst>
        </pc:spChg>
        <pc:spChg chg="mod">
          <ac:chgData name="Froduald Kabanza" userId="edf393d0-642b-4b9e-8c75-f62133241689" providerId="ADAL" clId="{C4EDBA46-C35C-418D-A3C1-C36F3EFBE1E7}" dt="2023-02-09T01:21:17.869" v="46" actId="1076"/>
          <ac:spMkLst>
            <pc:docMk/>
            <pc:sldMk cId="4220115903" sldId="706"/>
            <ac:spMk id="10" creationId="{37FF7062-3C61-F262-C318-3A1050BF684C}"/>
          </ac:spMkLst>
        </pc:spChg>
        <pc:spChg chg="mod">
          <ac:chgData name="Froduald Kabanza" userId="edf393d0-642b-4b9e-8c75-f62133241689" providerId="ADAL" clId="{C4EDBA46-C35C-418D-A3C1-C36F3EFBE1E7}" dt="2023-02-09T01:21:17.869" v="46" actId="1076"/>
          <ac:spMkLst>
            <pc:docMk/>
            <pc:sldMk cId="4220115903" sldId="706"/>
            <ac:spMk id="11" creationId="{2104D577-AA16-185A-0EBD-D5279C3B1D0F}"/>
          </ac:spMkLst>
        </pc:spChg>
        <pc:spChg chg="mod">
          <ac:chgData name="Froduald Kabanza" userId="edf393d0-642b-4b9e-8c75-f62133241689" providerId="ADAL" clId="{C4EDBA46-C35C-418D-A3C1-C36F3EFBE1E7}" dt="2023-02-09T01:21:17.869" v="46" actId="1076"/>
          <ac:spMkLst>
            <pc:docMk/>
            <pc:sldMk cId="4220115903" sldId="706"/>
            <ac:spMk id="12" creationId="{6EDC88C3-C803-6D6A-CE44-7E2DA67912B8}"/>
          </ac:spMkLst>
        </pc:spChg>
        <pc:spChg chg="mod">
          <ac:chgData name="Froduald Kabanza" userId="edf393d0-642b-4b9e-8c75-f62133241689" providerId="ADAL" clId="{C4EDBA46-C35C-418D-A3C1-C36F3EFBE1E7}" dt="2023-02-09T01:21:17.869" v="46" actId="1076"/>
          <ac:spMkLst>
            <pc:docMk/>
            <pc:sldMk cId="4220115903" sldId="706"/>
            <ac:spMk id="13" creationId="{8E90ED56-6A40-7D61-8749-C694D9DEFA7D}"/>
          </ac:spMkLst>
        </pc:spChg>
        <pc:spChg chg="mod">
          <ac:chgData name="Froduald Kabanza" userId="edf393d0-642b-4b9e-8c75-f62133241689" providerId="ADAL" clId="{C4EDBA46-C35C-418D-A3C1-C36F3EFBE1E7}" dt="2023-02-09T01:21:17.869" v="46" actId="1076"/>
          <ac:spMkLst>
            <pc:docMk/>
            <pc:sldMk cId="4220115903" sldId="706"/>
            <ac:spMk id="14" creationId="{7853BD04-7385-7E82-6AB7-F605BBAE1F33}"/>
          </ac:spMkLst>
        </pc:spChg>
        <pc:spChg chg="mod">
          <ac:chgData name="Froduald Kabanza" userId="edf393d0-642b-4b9e-8c75-f62133241689" providerId="ADAL" clId="{C4EDBA46-C35C-418D-A3C1-C36F3EFBE1E7}" dt="2023-02-09T01:21:17.869" v="46" actId="1076"/>
          <ac:spMkLst>
            <pc:docMk/>
            <pc:sldMk cId="4220115903" sldId="706"/>
            <ac:spMk id="15" creationId="{EB33FFFE-CA94-1579-7B20-9C83060043CA}"/>
          </ac:spMkLst>
        </pc:spChg>
        <pc:spChg chg="mod">
          <ac:chgData name="Froduald Kabanza" userId="edf393d0-642b-4b9e-8c75-f62133241689" providerId="ADAL" clId="{C4EDBA46-C35C-418D-A3C1-C36F3EFBE1E7}" dt="2023-02-09T01:21:17.869" v="46" actId="1076"/>
          <ac:spMkLst>
            <pc:docMk/>
            <pc:sldMk cId="4220115903" sldId="706"/>
            <ac:spMk id="16" creationId="{E03F1907-2F46-D629-1F45-C6B47F1DC0CC}"/>
          </ac:spMkLst>
        </pc:spChg>
        <pc:spChg chg="mod">
          <ac:chgData name="Froduald Kabanza" userId="edf393d0-642b-4b9e-8c75-f62133241689" providerId="ADAL" clId="{C4EDBA46-C35C-418D-A3C1-C36F3EFBE1E7}" dt="2023-02-09T01:21:17.869" v="46" actId="1076"/>
          <ac:spMkLst>
            <pc:docMk/>
            <pc:sldMk cId="4220115903" sldId="706"/>
            <ac:spMk id="18" creationId="{ED1E968B-8AC7-5E11-4A5B-0D3187B2B9CC}"/>
          </ac:spMkLst>
        </pc:spChg>
        <pc:spChg chg="mod">
          <ac:chgData name="Froduald Kabanza" userId="edf393d0-642b-4b9e-8c75-f62133241689" providerId="ADAL" clId="{C4EDBA46-C35C-418D-A3C1-C36F3EFBE1E7}" dt="2023-02-09T01:21:17.869" v="46" actId="1076"/>
          <ac:spMkLst>
            <pc:docMk/>
            <pc:sldMk cId="4220115903" sldId="706"/>
            <ac:spMk id="19" creationId="{AC5A0969-D2DC-4638-6385-DA1357A75258}"/>
          </ac:spMkLst>
        </pc:spChg>
        <pc:spChg chg="mod">
          <ac:chgData name="Froduald Kabanza" userId="edf393d0-642b-4b9e-8c75-f62133241689" providerId="ADAL" clId="{C4EDBA46-C35C-418D-A3C1-C36F3EFBE1E7}" dt="2023-02-09T01:21:17.869" v="46" actId="1076"/>
          <ac:spMkLst>
            <pc:docMk/>
            <pc:sldMk cId="4220115903" sldId="706"/>
            <ac:spMk id="20" creationId="{7C15CF4C-B81C-4838-0D75-E15AF271A976}"/>
          </ac:spMkLst>
        </pc:spChg>
        <pc:spChg chg="mod">
          <ac:chgData name="Froduald Kabanza" userId="edf393d0-642b-4b9e-8c75-f62133241689" providerId="ADAL" clId="{C4EDBA46-C35C-418D-A3C1-C36F3EFBE1E7}" dt="2023-02-09T01:21:17.869" v="46" actId="1076"/>
          <ac:spMkLst>
            <pc:docMk/>
            <pc:sldMk cId="4220115903" sldId="706"/>
            <ac:spMk id="21" creationId="{D8261605-102C-B1C6-3489-A4A651F17FAA}"/>
          </ac:spMkLst>
        </pc:spChg>
        <pc:spChg chg="mod">
          <ac:chgData name="Froduald Kabanza" userId="edf393d0-642b-4b9e-8c75-f62133241689" providerId="ADAL" clId="{C4EDBA46-C35C-418D-A3C1-C36F3EFBE1E7}" dt="2023-02-09T01:21:17.869" v="46" actId="1076"/>
          <ac:spMkLst>
            <pc:docMk/>
            <pc:sldMk cId="4220115903" sldId="706"/>
            <ac:spMk id="22" creationId="{90B41A37-7ED9-8CDA-A6E5-E3CF6E666819}"/>
          </ac:spMkLst>
        </pc:spChg>
        <pc:spChg chg="mod">
          <ac:chgData name="Froduald Kabanza" userId="edf393d0-642b-4b9e-8c75-f62133241689" providerId="ADAL" clId="{C4EDBA46-C35C-418D-A3C1-C36F3EFBE1E7}" dt="2023-02-09T01:21:17.869" v="46" actId="1076"/>
          <ac:spMkLst>
            <pc:docMk/>
            <pc:sldMk cId="4220115903" sldId="706"/>
            <ac:spMk id="24" creationId="{BF014C32-6100-65D0-35AA-48EA2BD32556}"/>
          </ac:spMkLst>
        </pc:spChg>
        <pc:spChg chg="mod">
          <ac:chgData name="Froduald Kabanza" userId="edf393d0-642b-4b9e-8c75-f62133241689" providerId="ADAL" clId="{C4EDBA46-C35C-418D-A3C1-C36F3EFBE1E7}" dt="2023-02-09T01:21:17.869" v="46" actId="1076"/>
          <ac:spMkLst>
            <pc:docMk/>
            <pc:sldMk cId="4220115903" sldId="706"/>
            <ac:spMk id="25" creationId="{F51D1EFE-2524-AE65-CC3D-72B5764E5463}"/>
          </ac:spMkLst>
        </pc:spChg>
        <pc:spChg chg="mod">
          <ac:chgData name="Froduald Kabanza" userId="edf393d0-642b-4b9e-8c75-f62133241689" providerId="ADAL" clId="{C4EDBA46-C35C-418D-A3C1-C36F3EFBE1E7}" dt="2023-02-09T01:21:17.869" v="46" actId="1076"/>
          <ac:spMkLst>
            <pc:docMk/>
            <pc:sldMk cId="4220115903" sldId="706"/>
            <ac:spMk id="26" creationId="{510CD0AD-AC1E-1073-C786-37B0F5AD6674}"/>
          </ac:spMkLst>
        </pc:spChg>
        <pc:spChg chg="mod">
          <ac:chgData name="Froduald Kabanza" userId="edf393d0-642b-4b9e-8c75-f62133241689" providerId="ADAL" clId="{C4EDBA46-C35C-418D-A3C1-C36F3EFBE1E7}" dt="2023-02-09T01:21:17.869" v="46" actId="1076"/>
          <ac:spMkLst>
            <pc:docMk/>
            <pc:sldMk cId="4220115903" sldId="706"/>
            <ac:spMk id="27" creationId="{C328D563-F628-58BE-1A39-F5ADDB782427}"/>
          </ac:spMkLst>
        </pc:spChg>
        <pc:spChg chg="mod">
          <ac:chgData name="Froduald Kabanza" userId="edf393d0-642b-4b9e-8c75-f62133241689" providerId="ADAL" clId="{C4EDBA46-C35C-418D-A3C1-C36F3EFBE1E7}" dt="2023-02-09T01:21:17.869" v="46" actId="1076"/>
          <ac:spMkLst>
            <pc:docMk/>
            <pc:sldMk cId="4220115903" sldId="706"/>
            <ac:spMk id="28" creationId="{171AA35D-1BE1-39DA-66C5-E6798F4F56A8}"/>
          </ac:spMkLst>
        </pc:spChg>
        <pc:spChg chg="del">
          <ac:chgData name="Froduald Kabanza" userId="edf393d0-642b-4b9e-8c75-f62133241689" providerId="ADAL" clId="{C4EDBA46-C35C-418D-A3C1-C36F3EFBE1E7}" dt="2023-02-09T01:17:49.598" v="28" actId="478"/>
          <ac:spMkLst>
            <pc:docMk/>
            <pc:sldMk cId="4220115903" sldId="706"/>
            <ac:spMk id="66583" creationId="{00000000-0000-0000-0000-000000000000}"/>
          </ac:spMkLst>
        </pc:spChg>
        <pc:grpChg chg="del">
          <ac:chgData name="Froduald Kabanza" userId="edf393d0-642b-4b9e-8c75-f62133241689" providerId="ADAL" clId="{C4EDBA46-C35C-418D-A3C1-C36F3EFBE1E7}" dt="2023-02-09T01:17:49.598" v="28" actId="478"/>
          <ac:grpSpMkLst>
            <pc:docMk/>
            <pc:sldMk cId="4220115903" sldId="706"/>
            <ac:grpSpMk id="2" creationId="{00000000-0000-0000-0000-000000000000}"/>
          </ac:grpSpMkLst>
        </pc:grpChg>
        <pc:grpChg chg="add mod">
          <ac:chgData name="Froduald Kabanza" userId="edf393d0-642b-4b9e-8c75-f62133241689" providerId="ADAL" clId="{C4EDBA46-C35C-418D-A3C1-C36F3EFBE1E7}" dt="2023-02-09T01:21:17.869" v="46" actId="1076"/>
          <ac:grpSpMkLst>
            <pc:docMk/>
            <pc:sldMk cId="4220115903" sldId="706"/>
            <ac:grpSpMk id="4" creationId="{2F75F5C4-5C27-E284-84EE-BEF95E44AA35}"/>
          </ac:grpSpMkLst>
        </pc:grpChg>
        <pc:cxnChg chg="mod">
          <ac:chgData name="Froduald Kabanza" userId="edf393d0-642b-4b9e-8c75-f62133241689" providerId="ADAL" clId="{C4EDBA46-C35C-418D-A3C1-C36F3EFBE1E7}" dt="2023-02-09T01:21:17.869" v="46" actId="1076"/>
          <ac:cxnSpMkLst>
            <pc:docMk/>
            <pc:sldMk cId="4220115903" sldId="706"/>
            <ac:cxnSpMk id="17" creationId="{6557A005-124D-7AD9-8470-94BDAF2676F4}"/>
          </ac:cxnSpMkLst>
        </pc:cxnChg>
        <pc:cxnChg chg="mod">
          <ac:chgData name="Froduald Kabanza" userId="edf393d0-642b-4b9e-8c75-f62133241689" providerId="ADAL" clId="{C4EDBA46-C35C-418D-A3C1-C36F3EFBE1E7}" dt="2023-02-09T01:21:17.869" v="46" actId="1076"/>
          <ac:cxnSpMkLst>
            <pc:docMk/>
            <pc:sldMk cId="4220115903" sldId="706"/>
            <ac:cxnSpMk id="23" creationId="{AB50BD5B-FED3-C2BD-EF0B-5BBA15FE7CBB}"/>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19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5" name="Rectangle 3"/>
          <p:cNvSpPr>
            <a:spLocks noGrp="1" noRot="1" noChangeAspect="1" noChangeArrowheads="1" noTextEdit="1"/>
          </p:cNvSpPr>
          <p:nvPr>
            <p:ph type="sldImg" idx="2"/>
          </p:nvPr>
        </p:nvSpPr>
        <p:spPr bwMode="auto">
          <a:xfrm>
            <a:off x="1257300" y="720725"/>
            <a:ext cx="4800600" cy="3600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32553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 assumption that O is convex is too limited for most applications. Now suppose that O is a </a:t>
            </a:r>
            <a:r>
              <a:rPr lang="en-CA" altLang="en-US" dirty="0" err="1"/>
              <a:t>nonconvex</a:t>
            </a:r>
            <a:r>
              <a:rPr lang="en-CA" altLang="en-US" dirty="0"/>
              <a:t>, polygonal subset of W. In this</a:t>
            </a:r>
          </a:p>
          <a:p>
            <a:r>
              <a:rPr lang="en-CA" altLang="en-US" dirty="0"/>
              <a:t>case O can be expressed as a union of convex objects.</a:t>
            </a:r>
          </a:p>
          <a:p>
            <a:endParaRPr lang="en-CA" altLang="en-US" dirty="0"/>
          </a:p>
          <a:p>
            <a:r>
              <a:rPr lang="en-CA" altLang="en-US" dirty="0" err="1"/>
              <a:t>Cette</a:t>
            </a:r>
            <a:r>
              <a:rPr lang="en-CA" altLang="en-US" dirty="0"/>
              <a:t> </a:t>
            </a:r>
            <a:r>
              <a:rPr lang="en-CA" altLang="en-US" dirty="0" err="1"/>
              <a:t>représentation</a:t>
            </a:r>
            <a:r>
              <a:rPr lang="en-CA" altLang="en-US" dirty="0"/>
              <a:t> </a:t>
            </a:r>
            <a:r>
              <a:rPr lang="en-CA" altLang="en-US" dirty="0" err="1"/>
              <a:t>est</a:t>
            </a:r>
            <a:r>
              <a:rPr lang="en-CA" altLang="en-US" dirty="0"/>
              <a:t> </a:t>
            </a:r>
            <a:r>
              <a:rPr lang="en-CA" altLang="en-US" dirty="0" err="1"/>
              <a:t>utilisée</a:t>
            </a:r>
            <a:r>
              <a:rPr lang="en-CA" altLang="en-US" dirty="0"/>
              <a:t> entre </a:t>
            </a:r>
            <a:r>
              <a:rPr lang="en-CA" altLang="en-US" dirty="0" err="1"/>
              <a:t>autres</a:t>
            </a:r>
            <a:r>
              <a:rPr lang="en-CA" altLang="en-US" dirty="0"/>
              <a:t> par les packages de detection de collision I-COLLIDE</a:t>
            </a:r>
            <a:r>
              <a:rPr lang="en-CA" altLang="en-US" baseline="0" dirty="0"/>
              <a:t> et PQP</a:t>
            </a:r>
            <a:endParaRPr lang="en-CA"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Exemple de demi-espace: x + y + z &lt;= 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MPK utilise des triangles.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Exemple d’équation non-linéaire: x</a:t>
            </a:r>
            <a:r>
              <a:rPr lang="en-CA" altLang="en-US" baseline="30000"/>
              <a:t>2</a:t>
            </a:r>
            <a:r>
              <a:rPr lang="en-CA" altLang="en-US"/>
              <a:t> + y</a:t>
            </a:r>
            <a:r>
              <a:rPr lang="en-CA" altLang="en-US" baseline="30000"/>
              <a:t>2</a:t>
            </a:r>
            <a:r>
              <a:rPr lang="en-CA" altLang="en-US"/>
              <a:t> &lt;= 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en-US" noProof="0" dirty="0">
                <a:solidFill>
                  <a:schemeClr val="tx2"/>
                </a:solidFill>
              </a:rPr>
              <a:t>Il peut y avoir plusieurs cadres de référence (système de coordonnées):</a:t>
            </a:r>
          </a:p>
          <a:p>
            <a:pPr lvl="1"/>
            <a:r>
              <a:rPr lang="fr-CA" altLang="en-US" noProof="0" dirty="0">
                <a:solidFill>
                  <a:schemeClr val="tx2"/>
                </a:solidFill>
              </a:rPr>
              <a:t>Au moins un fixé sur le robot (</a:t>
            </a:r>
            <a:r>
              <a:rPr lang="fr-CA" altLang="en-US" i="1" noProof="0" dirty="0">
                <a:solidFill>
                  <a:schemeClr val="tx2"/>
                </a:solidFill>
              </a:rPr>
              <a:t>A</a:t>
            </a:r>
            <a:r>
              <a:rPr lang="fr-CA" altLang="en-US" noProof="0" dirty="0">
                <a:solidFill>
                  <a:schemeClr val="tx2"/>
                </a:solidFill>
              </a:rPr>
              <a:t>)</a:t>
            </a:r>
          </a:p>
          <a:p>
            <a:pPr lvl="1"/>
            <a:r>
              <a:rPr lang="fr-CA" altLang="en-US" noProof="0" dirty="0">
                <a:solidFill>
                  <a:schemeClr val="tx2"/>
                </a:solidFill>
              </a:rPr>
              <a:t>Au moins un fixé sur l’espace de travail (</a:t>
            </a:r>
            <a:r>
              <a:rPr lang="fr-CA" altLang="en-US" i="1" noProof="0" dirty="0">
                <a:solidFill>
                  <a:schemeClr val="tx2"/>
                </a:solidFill>
              </a:rPr>
              <a:t>W</a:t>
            </a:r>
            <a:r>
              <a:rPr lang="fr-CA" altLang="en-US" noProof="0" dirty="0">
                <a:solidFill>
                  <a:schemeClr val="tx2"/>
                </a:solidFill>
              </a:rPr>
              <a:t>).</a:t>
            </a:r>
          </a:p>
          <a:p>
            <a:endParaRPr lang="fr-CA" altLang="en-US" noProof="0" dirty="0"/>
          </a:p>
          <a:p>
            <a:endParaRPr lang="fr-CA" altLang="en-US" noProof="0" dirty="0"/>
          </a:p>
          <a:p>
            <a:r>
              <a:rPr lang="fr-CA" altLang="en-US" noProof="0" dirty="0"/>
              <a:t>N’importe laquelle des techniques de représentation et de transformation des entités vues précédemment  peut être utilisée pour représenter les obstacles et le robot. Nous utilisons la lettre O pour se référer aux régions occupées par les obstacles (un sous-ensemble de l’espace de travail W). La lettre A désigne le robot (un sous-ensemble de R2 or R3). </a:t>
            </a:r>
          </a:p>
          <a:p>
            <a:endParaRPr lang="fr-CA" altLang="en-US" noProof="0" dirty="0"/>
          </a:p>
          <a:p>
            <a:r>
              <a:rPr lang="fr-CA" altLang="en-US" noProof="0" dirty="0"/>
              <a:t>En général, O reste fixe dans l’espace de travail. Les problèmes de planification consistent à trouver une solution pour déplacer le robot A.</a:t>
            </a:r>
          </a:p>
          <a:p>
            <a:endParaRPr lang="fr-CA" altLang="en-US" noProof="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Rappel: </a:t>
            </a:r>
          </a:p>
          <a:p>
            <a:endParaRPr lang="en-CA" altLang="en-US"/>
          </a:p>
          <a:p>
            <a:r>
              <a:rPr lang="en-CA" altLang="en-US"/>
              <a:t>Boundary representation signifie représentation par les points en donnant les extrimités d’un objet.</a:t>
            </a:r>
          </a:p>
          <a:p>
            <a:endParaRPr lang="en-CA" altLang="en-US"/>
          </a:p>
          <a:p>
            <a:r>
              <a:rPr lang="en-CA" altLang="en-US"/>
              <a:t>Solid representation signifie représentation en donnant les équations des lignes ou des plans representant les surfaces de contact d’un objet.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a:ln/>
        </p:spPr>
      </p:sp>
      <p:sp>
        <p:nvSpPr>
          <p:cNvPr id="165891"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CA" dirty="0"/>
          </a:p>
          <a:p>
            <a:pPr marL="171450" indent="-171450">
              <a:buFontTx/>
              <a:buChar char="-"/>
              <a:defRPr/>
            </a:pPr>
            <a:r>
              <a:rPr lang="en-CA" dirty="0"/>
              <a:t>SO(3): angles </a:t>
            </a:r>
            <a:r>
              <a:rPr lang="en-CA" dirty="0" err="1"/>
              <a:t>d’Euler</a:t>
            </a:r>
            <a:r>
              <a:rPr lang="en-CA" dirty="0"/>
              <a:t> (</a:t>
            </a:r>
            <a:r>
              <a:rPr lang="en-CA" i="1" dirty="0"/>
              <a:t>yaw, pitch &amp; roll</a:t>
            </a:r>
            <a:r>
              <a:rPr lang="en-CA" dirty="0"/>
              <a:t>) </a:t>
            </a:r>
            <a:r>
              <a:rPr lang="en-CA" dirty="0" err="1"/>
              <a:t>vs</a:t>
            </a:r>
            <a:r>
              <a:rPr lang="en-CA" dirty="0"/>
              <a:t> quaternions (p. 149). Beaucoup </a:t>
            </a:r>
            <a:r>
              <a:rPr lang="en-CA" dirty="0" err="1"/>
              <a:t>moins</a:t>
            </a:r>
            <a:r>
              <a:rPr lang="en-CA" dirty="0"/>
              <a:t> </a:t>
            </a:r>
            <a:r>
              <a:rPr lang="en-CA" dirty="0" err="1"/>
              <a:t>d’opérations</a:t>
            </a:r>
            <a:r>
              <a:rPr lang="en-CA" dirty="0"/>
              <a:t> </a:t>
            </a:r>
            <a:r>
              <a:rPr lang="en-CA" dirty="0" err="1"/>
              <a:t>arithmétiques</a:t>
            </a:r>
            <a:r>
              <a:rPr lang="en-CA" dirty="0"/>
              <a:t> </a:t>
            </a:r>
            <a:r>
              <a:rPr lang="en-CA" dirty="0" err="1"/>
              <a:t>nécessaires</a:t>
            </a:r>
            <a:r>
              <a:rPr lang="en-CA" dirty="0"/>
              <a:t> en </a:t>
            </a:r>
            <a:r>
              <a:rPr lang="en-CA" dirty="0" err="1"/>
              <a:t>utilisant</a:t>
            </a:r>
            <a:r>
              <a:rPr lang="en-CA" dirty="0"/>
              <a:t> des quaternions par rapport aux matrices de rotation.</a:t>
            </a:r>
          </a:p>
          <a:p>
            <a:pPr marL="171450" indent="-171450">
              <a:buFontTx/>
              <a:buChar char="-"/>
              <a:defRPr/>
            </a:pPr>
            <a:endParaRPr lang="en-CA" dirty="0"/>
          </a:p>
          <a:p>
            <a:pPr marL="171450" indent="-171450">
              <a:buFontTx/>
              <a:buChar char="-"/>
              <a:defRPr/>
            </a:pPr>
            <a:r>
              <a:rPr lang="en-CA" dirty="0" err="1"/>
              <a:t>N’importe</a:t>
            </a:r>
            <a:r>
              <a:rPr lang="en-CA" dirty="0"/>
              <a:t> </a:t>
            </a:r>
            <a:r>
              <a:rPr lang="en-CA" dirty="0" err="1"/>
              <a:t>quelle</a:t>
            </a:r>
            <a:r>
              <a:rPr lang="en-CA" dirty="0"/>
              <a:t> rotation </a:t>
            </a:r>
            <a:r>
              <a:rPr lang="en-CA" dirty="0" err="1"/>
              <a:t>dans</a:t>
            </a:r>
            <a:r>
              <a:rPr lang="en-CA" dirty="0"/>
              <a:t> </a:t>
            </a:r>
            <a:r>
              <a:rPr lang="en-CA" dirty="0" err="1"/>
              <a:t>l’espace</a:t>
            </a:r>
            <a:r>
              <a:rPr lang="en-CA" dirty="0"/>
              <a:t> à </a:t>
            </a:r>
            <a:r>
              <a:rPr lang="en-CA" dirty="0" err="1"/>
              <a:t>trois</a:t>
            </a:r>
            <a:r>
              <a:rPr lang="en-CA" dirty="0"/>
              <a:t> dimension </a:t>
            </a:r>
            <a:r>
              <a:rPr lang="en-CA" dirty="0" err="1"/>
              <a:t>peut</a:t>
            </a:r>
            <a:r>
              <a:rPr lang="en-CA" dirty="0"/>
              <a:t> </a:t>
            </a:r>
            <a:r>
              <a:rPr lang="en-CA" dirty="0" err="1"/>
              <a:t>être</a:t>
            </a:r>
            <a:r>
              <a:rPr lang="en-CA" dirty="0"/>
              <a:t> </a:t>
            </a:r>
            <a:r>
              <a:rPr lang="en-CA" dirty="0" err="1"/>
              <a:t>représentée</a:t>
            </a:r>
            <a:r>
              <a:rPr lang="en-CA" dirty="0"/>
              <a:t> par </a:t>
            </a:r>
            <a:r>
              <a:rPr lang="en-CA" dirty="0" err="1"/>
              <a:t>une</a:t>
            </a:r>
            <a:r>
              <a:rPr lang="en-CA" dirty="0"/>
              <a:t> </a:t>
            </a:r>
            <a:r>
              <a:rPr lang="en-CA" dirty="0" err="1"/>
              <a:t>séquence</a:t>
            </a:r>
            <a:r>
              <a:rPr lang="en-CA" dirty="0"/>
              <a:t> de yaw, pitch, roll (c-à-d., de rotation sur </a:t>
            </a:r>
            <a:r>
              <a:rPr lang="en-CA" dirty="0" err="1"/>
              <a:t>l’un</a:t>
            </a:r>
            <a:r>
              <a:rPr lang="en-CA" dirty="0"/>
              <a:t> </a:t>
            </a:r>
            <a:r>
              <a:rPr lang="en-CA" dirty="0" err="1"/>
              <a:t>ou</a:t>
            </a:r>
            <a:r>
              <a:rPr lang="en-CA" dirty="0"/>
              <a:t> </a:t>
            </a:r>
            <a:r>
              <a:rPr lang="en-CA" dirty="0" err="1"/>
              <a:t>l’autre</a:t>
            </a:r>
            <a:r>
              <a:rPr lang="en-CA" dirty="0"/>
              <a:t> des 3 axes).</a:t>
            </a:r>
          </a:p>
          <a:p>
            <a:pPr marL="171450" indent="-171450">
              <a:buFontTx/>
              <a:buChar char="-"/>
              <a:defRPr/>
            </a:pPr>
            <a:endParaRPr lang="en-CA" dirty="0"/>
          </a:p>
          <a:p>
            <a:pPr marL="0" indent="0">
              <a:buFontTx/>
              <a:buNone/>
              <a:defRPr/>
            </a:pPr>
            <a:r>
              <a:rPr lang="en-CA" dirty="0" err="1"/>
              <a:t>Tirés</a:t>
            </a:r>
            <a:r>
              <a:rPr lang="en-CA" dirty="0"/>
              <a:t> de </a:t>
            </a:r>
            <a:r>
              <a:rPr lang="en-CA" dirty="0" err="1"/>
              <a:t>l’aviation</a:t>
            </a:r>
            <a:r>
              <a:rPr lang="en-CA" dirty="0"/>
              <a:t>….</a:t>
            </a:r>
          </a:p>
          <a:p>
            <a:pPr marL="171450" indent="-171450">
              <a:buFontTx/>
              <a:buChar char="-"/>
              <a:defRPr/>
            </a:pPr>
            <a:endParaRPr lang="en-CA"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dirty="0"/>
              <a:t>A </a:t>
            </a:r>
            <a:r>
              <a:rPr lang="en-CA" i="1" dirty="0"/>
              <a:t>yaw</a:t>
            </a:r>
            <a:r>
              <a:rPr lang="en-CA" dirty="0"/>
              <a:t> is a </a:t>
            </a:r>
            <a:r>
              <a:rPr lang="en-CA" dirty="0" err="1"/>
              <a:t>counterclockwise</a:t>
            </a:r>
            <a:r>
              <a:rPr lang="en-CA" dirty="0"/>
              <a:t> rotation of about the z-axis</a:t>
            </a:r>
          </a:p>
          <a:p>
            <a:pPr marL="171450" indent="-171450">
              <a:buFontTx/>
              <a:buChar char="-"/>
              <a:defRPr/>
            </a:pPr>
            <a:r>
              <a:rPr lang="en-CA" dirty="0"/>
              <a:t>A </a:t>
            </a:r>
            <a:r>
              <a:rPr lang="en-CA" i="1" dirty="0"/>
              <a:t>pitch</a:t>
            </a:r>
            <a:r>
              <a:rPr lang="en-CA" dirty="0"/>
              <a:t> is a </a:t>
            </a:r>
            <a:r>
              <a:rPr lang="en-CA" dirty="0" err="1"/>
              <a:t>counterclockwise</a:t>
            </a:r>
            <a:r>
              <a:rPr lang="en-CA" dirty="0"/>
              <a:t> rotation of about the y-axis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dirty="0"/>
              <a:t>A </a:t>
            </a:r>
            <a:r>
              <a:rPr lang="en-CA" i="1" dirty="0"/>
              <a:t>roll</a:t>
            </a:r>
            <a:r>
              <a:rPr lang="en-CA" dirty="0"/>
              <a:t> is a </a:t>
            </a:r>
            <a:r>
              <a:rPr lang="en-CA" dirty="0" err="1"/>
              <a:t>counterclockwise</a:t>
            </a:r>
            <a:r>
              <a:rPr lang="en-CA" dirty="0"/>
              <a:t> rotation of about the x–axis</a:t>
            </a:r>
          </a:p>
          <a:p>
            <a:pPr marL="171450" indent="-171450">
              <a:buFontTx/>
              <a:buChar char="-"/>
              <a:defRPr/>
            </a:pPr>
            <a:endParaRPr lang="en-CA" dirty="0"/>
          </a:p>
          <a:p>
            <a:pPr marL="171450" indent="-171450">
              <a:buFontTx/>
              <a:buChar char="-"/>
              <a:defRPr/>
            </a:pPr>
            <a:endParaRPr lang="en-CA" dirty="0"/>
          </a:p>
          <a:p>
            <a:pPr>
              <a:defRPr/>
            </a:pPr>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err="1"/>
              <a:t>Chaîne</a:t>
            </a:r>
            <a:r>
              <a:rPr lang="en-CA" altLang="en-US" dirty="0"/>
              <a:t> </a:t>
            </a:r>
            <a:r>
              <a:rPr lang="en-CA" altLang="en-US" dirty="0" err="1"/>
              <a:t>cinématique</a:t>
            </a:r>
            <a:r>
              <a:rPr lang="en-CA" altLang="en-US" dirty="0"/>
              <a:t> (</a:t>
            </a:r>
            <a:r>
              <a:rPr lang="en-CA" altLang="en-US" dirty="0" err="1"/>
              <a:t>appelé</a:t>
            </a:r>
            <a:r>
              <a:rPr lang="en-CA" altLang="en-US" dirty="0"/>
              <a:t> </a:t>
            </a:r>
            <a:r>
              <a:rPr lang="en-CA" altLang="en-US" dirty="0" err="1"/>
              <a:t>aussi</a:t>
            </a:r>
            <a:r>
              <a:rPr lang="en-CA" altLang="en-US" dirty="0"/>
              <a:t> corps </a:t>
            </a:r>
            <a:r>
              <a:rPr lang="en-CA" altLang="en-US" dirty="0" err="1"/>
              <a:t>articulé</a:t>
            </a:r>
            <a:r>
              <a:rPr lang="en-CA" altLang="en-US" dirty="0"/>
              <a:t>).</a:t>
            </a:r>
          </a:p>
          <a:p>
            <a:endParaRPr lang="en-CA" altLang="en-US" dirty="0"/>
          </a:p>
          <a:p>
            <a:r>
              <a:rPr lang="en-CA" altLang="en-US" dirty="0" err="1"/>
              <a:t>En</a:t>
            </a:r>
            <a:r>
              <a:rPr lang="en-CA" altLang="en-US" dirty="0"/>
              <a:t> </a:t>
            </a:r>
            <a:r>
              <a:rPr lang="en-CA" altLang="en-US" dirty="0" err="1"/>
              <a:t>particulier</a:t>
            </a:r>
            <a:r>
              <a:rPr lang="en-CA" altLang="en-US" dirty="0"/>
              <a:t>:</a:t>
            </a:r>
          </a:p>
          <a:p>
            <a:pPr>
              <a:buFontTx/>
              <a:buChar char="-"/>
            </a:pPr>
            <a:r>
              <a:rPr lang="en-CA" altLang="en-US" dirty="0"/>
              <a:t> Joint </a:t>
            </a:r>
            <a:r>
              <a:rPr lang="en-CA" altLang="en-US" dirty="0" err="1"/>
              <a:t>en</a:t>
            </a:r>
            <a:r>
              <a:rPr lang="en-CA" altLang="en-US" dirty="0"/>
              <a:t> translation = articulation </a:t>
            </a:r>
            <a:r>
              <a:rPr lang="en-CA" altLang="en-US" dirty="0" err="1"/>
              <a:t>prismatique</a:t>
            </a:r>
            <a:r>
              <a:rPr lang="en-CA" altLang="en-US" dirty="0"/>
              <a:t> (</a:t>
            </a:r>
            <a:r>
              <a:rPr lang="en-CA" altLang="en-US" i="1" dirty="0"/>
              <a:t>prismatic joint</a:t>
            </a:r>
            <a:r>
              <a:rPr lang="en-CA" altLang="en-US" dirty="0"/>
              <a:t>)</a:t>
            </a:r>
          </a:p>
          <a:p>
            <a:pPr>
              <a:buFontTx/>
              <a:buChar char="-"/>
            </a:pPr>
            <a:r>
              <a:rPr lang="en-CA" altLang="en-US" dirty="0"/>
              <a:t> Joint </a:t>
            </a:r>
            <a:r>
              <a:rPr lang="en-CA" altLang="en-US" dirty="0" err="1"/>
              <a:t>en</a:t>
            </a:r>
            <a:r>
              <a:rPr lang="en-CA" altLang="en-US" dirty="0"/>
              <a:t> rotation = articulation </a:t>
            </a:r>
            <a:r>
              <a:rPr lang="en-CA" altLang="en-US" dirty="0" err="1"/>
              <a:t>rotoïde</a:t>
            </a:r>
            <a:r>
              <a:rPr lang="en-CA" altLang="en-US" dirty="0"/>
              <a:t> (</a:t>
            </a:r>
            <a:r>
              <a:rPr lang="en-CA" altLang="en-US" i="1" dirty="0"/>
              <a:t>revolute joint</a:t>
            </a:r>
            <a:r>
              <a:rPr lang="en-CA" altLang="en-US" dirty="0"/>
              <a:t>)</a:t>
            </a:r>
          </a:p>
          <a:p>
            <a:endParaRPr lang="en-CA" altLang="en-US" dirty="0"/>
          </a:p>
          <a:p>
            <a:r>
              <a:rPr lang="en-CA" altLang="en-US" dirty="0" err="1"/>
              <a:t>Voir</a:t>
            </a:r>
            <a:r>
              <a:rPr lang="en-CA" altLang="en-US" dirty="0"/>
              <a:t> p.105 pour </a:t>
            </a:r>
            <a:r>
              <a:rPr lang="en-CA" altLang="en-US" dirty="0" err="1"/>
              <a:t>l’ensemble</a:t>
            </a:r>
            <a:r>
              <a:rPr lang="en-CA" altLang="en-US" dirty="0"/>
              <a:t> des types de joints.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p:cNvSpPr>
            <a:spLocks noGrp="1" noRot="1" noChangeAspect="1" noTextEdit="1"/>
          </p:cNvSpPr>
          <p:nvPr>
            <p:ph type="sldImg"/>
          </p:nvPr>
        </p:nvSpPr>
        <p:spPr>
          <a:ln/>
        </p:spPr>
      </p:sp>
      <p:sp>
        <p:nvSpPr>
          <p:cNvPr id="16896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Les transformations </a:t>
            </a:r>
            <a:r>
              <a:rPr lang="en-CA" altLang="en-US" dirty="0" err="1"/>
              <a:t>géométriques</a:t>
            </a:r>
            <a:r>
              <a:rPr lang="en-CA" altLang="en-US" dirty="0"/>
              <a:t> </a:t>
            </a:r>
            <a:r>
              <a:rPr lang="en-CA" altLang="en-US" dirty="0" err="1"/>
              <a:t>sont</a:t>
            </a:r>
            <a:r>
              <a:rPr lang="en-CA" altLang="en-US" dirty="0"/>
              <a:t> </a:t>
            </a:r>
            <a:r>
              <a:rPr lang="en-CA" altLang="en-US" dirty="0" err="1"/>
              <a:t>particulièrement</a:t>
            </a:r>
            <a:r>
              <a:rPr lang="en-CA" altLang="en-US" dirty="0"/>
              <a:t> </a:t>
            </a:r>
            <a:r>
              <a:rPr lang="en-CA" altLang="en-US" dirty="0" err="1"/>
              <a:t>utilisées</a:t>
            </a:r>
            <a:r>
              <a:rPr lang="en-CA" altLang="en-US" dirty="0"/>
              <a:t> pour transformer des </a:t>
            </a:r>
            <a:r>
              <a:rPr lang="en-CA" altLang="en-US" dirty="0" err="1"/>
              <a:t>coordonnées</a:t>
            </a:r>
            <a:r>
              <a:rPr lang="en-CA" altLang="en-US" dirty="0"/>
              <a:t> de </a:t>
            </a:r>
            <a:r>
              <a:rPr lang="en-CA" altLang="en-US" dirty="0" err="1"/>
              <a:t>chaînes</a:t>
            </a:r>
            <a:r>
              <a:rPr lang="en-CA" altLang="en-US" dirty="0"/>
              <a:t> </a:t>
            </a:r>
            <a:r>
              <a:rPr lang="en-CA" altLang="en-US" dirty="0" err="1"/>
              <a:t>cinématiques</a:t>
            </a:r>
            <a:r>
              <a:rPr lang="en-CA" altLang="en-US" dirty="0"/>
              <a:t> </a:t>
            </a:r>
            <a:r>
              <a:rPr lang="en-CA" altLang="en-US" dirty="0" err="1"/>
              <a:t>dans</a:t>
            </a:r>
            <a:r>
              <a:rPr lang="en-CA" altLang="en-US" dirty="0"/>
              <a:t> le cadre de </a:t>
            </a:r>
            <a:r>
              <a:rPr lang="en-CA" altLang="en-US" dirty="0" err="1"/>
              <a:t>référence</a:t>
            </a:r>
            <a:r>
              <a:rPr lang="en-CA" altLang="en-US" dirty="0"/>
              <a:t> global.</a:t>
            </a:r>
          </a:p>
          <a:p>
            <a:endParaRPr lang="en-CA" altLang="en-US" dirty="0"/>
          </a:p>
          <a:p>
            <a:r>
              <a:rPr lang="en-CA" altLang="en-US" dirty="0"/>
              <a:t>Par </a:t>
            </a:r>
            <a:r>
              <a:rPr lang="en-CA" altLang="en-US" dirty="0" err="1"/>
              <a:t>exemple</a:t>
            </a:r>
            <a:r>
              <a:rPr lang="en-CA" altLang="en-US" dirty="0"/>
              <a:t>, transformer la main </a:t>
            </a:r>
            <a:r>
              <a:rPr lang="en-CA" altLang="en-US" dirty="0" err="1"/>
              <a:t>droite</a:t>
            </a:r>
            <a:r>
              <a:rPr lang="en-CA" altLang="en-US" dirty="0"/>
              <a:t> du robot (</a:t>
            </a:r>
            <a:r>
              <a:rPr lang="en-CA" altLang="en-US" dirty="0" err="1"/>
              <a:t>dans</a:t>
            </a:r>
            <a:r>
              <a:rPr lang="en-CA" altLang="en-US" dirty="0"/>
              <a:t> le cadre de </a:t>
            </a:r>
            <a:r>
              <a:rPr lang="en-CA" altLang="en-US" dirty="0" err="1"/>
              <a:t>référence</a:t>
            </a:r>
            <a:r>
              <a:rPr lang="en-CA" altLang="en-US" dirty="0"/>
              <a:t> du robot) </a:t>
            </a:r>
            <a:r>
              <a:rPr lang="en-CA" altLang="en-US" dirty="0" err="1"/>
              <a:t>en</a:t>
            </a:r>
            <a:r>
              <a:rPr lang="en-CA" altLang="en-US" dirty="0"/>
              <a:t> </a:t>
            </a:r>
            <a:r>
              <a:rPr lang="en-CA" altLang="en-US" dirty="0" err="1"/>
              <a:t>coordonnées</a:t>
            </a:r>
            <a:r>
              <a:rPr lang="en-CA" altLang="en-US" dirty="0"/>
              <a:t> </a:t>
            </a:r>
            <a:r>
              <a:rPr lang="en-CA" altLang="en-US" dirty="0" err="1"/>
              <a:t>absolues</a:t>
            </a:r>
            <a:r>
              <a:rPr lang="en-CA" altLang="en-US" dirty="0"/>
              <a:t> </a:t>
            </a:r>
            <a:r>
              <a:rPr lang="en-CA" altLang="en-US" dirty="0" err="1"/>
              <a:t>dans</a:t>
            </a:r>
            <a:r>
              <a:rPr lang="en-CA" altLang="en-US" dirty="0"/>
              <a:t> le cadre de </a:t>
            </a:r>
            <a:r>
              <a:rPr lang="en-CA" altLang="en-US" dirty="0" err="1"/>
              <a:t>référence</a:t>
            </a:r>
            <a:r>
              <a:rPr lang="en-CA" altLang="en-US" dirty="0"/>
              <a:t> global.</a:t>
            </a:r>
          </a:p>
          <a:p>
            <a:endParaRPr lang="fr-CA"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Normalement,</a:t>
            </a:r>
            <a:r>
              <a:rPr lang="fr-CA" baseline="0" noProof="0" dirty="0"/>
              <a:t> le modèle inclut la configuration initiale et la configuration finale</a:t>
            </a:r>
          </a:p>
          <a:p>
            <a:endParaRPr lang="fr-CA" baseline="0" noProof="0" dirty="0"/>
          </a:p>
          <a:p>
            <a:r>
              <a:rPr lang="fr-CA" baseline="0" noProof="0" dirty="0"/>
              <a:t>Un modèle représente les actions, les capteurs, l’état initial et le but d’un agent.  Ici les actions primitives correspondent au contrôle des joints du robot. Pour les décrire correctement avec leurs effets, on a besoin de décrire la géométrie du robot. Le reste (de la description des effets) ce sont les transformations algébriques qui s’en chargent. Les effets qui nous intéressent sont de prédire si le robot serait en collision avec les obstacles pour une action donnée. Avec les transformations géométriques ont peut le simuler et le savoir.</a:t>
            </a:r>
          </a:p>
          <a:p>
            <a:endParaRPr lang="fr-CA" baseline="0" noProof="0" dirty="0"/>
          </a:p>
          <a:p>
            <a:r>
              <a:rPr lang="fr-CA" baseline="0" noProof="0" dirty="0"/>
              <a:t>Ici, la modélisation des capteurs revient à donner la géométrie des obstacles (modèle 2D ou 3D selon les applications).</a:t>
            </a:r>
            <a:endParaRPr lang="fr-CA" noProof="0" dirty="0"/>
          </a:p>
        </p:txBody>
      </p:sp>
    </p:spTree>
    <p:extLst>
      <p:ext uri="{BB962C8B-B14F-4D97-AF65-F5344CB8AC3E}">
        <p14:creationId xmlns:p14="http://schemas.microsoft.com/office/powerpoint/2010/main" val="344467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e l'image des diapositives 1"/>
          <p:cNvSpPr>
            <a:spLocks noGrp="1" noRot="1" noChangeAspect="1" noTextEdit="1"/>
          </p:cNvSpPr>
          <p:nvPr>
            <p:ph type="sldImg"/>
          </p:nvPr>
        </p:nvSpPr>
        <p:spPr>
          <a:ln/>
        </p:spPr>
      </p:sp>
      <p:sp>
        <p:nvSpPr>
          <p:cNvPr id="18432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Un “</a:t>
            </a:r>
            <a:r>
              <a:rPr lang="en-CA" altLang="en-US" dirty="0" err="1"/>
              <a:t>effecteur</a:t>
            </a:r>
            <a:r>
              <a:rPr lang="en-CA" altLang="en-US" dirty="0"/>
              <a:t> terminal” </a:t>
            </a:r>
            <a:r>
              <a:rPr lang="en-CA" altLang="en-US" dirty="0" err="1"/>
              <a:t>est</a:t>
            </a:r>
            <a:r>
              <a:rPr lang="en-CA" altLang="en-US" dirty="0"/>
              <a:t> </a:t>
            </a:r>
            <a:r>
              <a:rPr lang="en-CA" altLang="en-US" dirty="0" err="1"/>
              <a:t>souvent</a:t>
            </a:r>
            <a:r>
              <a:rPr lang="en-CA" altLang="en-US" dirty="0"/>
              <a:t> le bout des bras.</a:t>
            </a:r>
          </a:p>
          <a:p>
            <a:endParaRPr lang="en-CA" altLang="en-US" dirty="0"/>
          </a:p>
          <a:p>
            <a:r>
              <a:rPr lang="en-CA" altLang="en-US" dirty="0"/>
              <a:t>Il </a:t>
            </a:r>
            <a:r>
              <a:rPr lang="en-CA" altLang="en-US" dirty="0" err="1"/>
              <a:t>peut</a:t>
            </a:r>
            <a:r>
              <a:rPr lang="en-CA" altLang="en-US" dirty="0"/>
              <a:t> y </a:t>
            </a:r>
            <a:r>
              <a:rPr lang="en-CA" altLang="en-US" dirty="0" err="1"/>
              <a:t>avoir</a:t>
            </a:r>
            <a:r>
              <a:rPr lang="en-CA" altLang="en-US" dirty="0"/>
              <a:t> </a:t>
            </a:r>
            <a:r>
              <a:rPr lang="en-CA" altLang="en-US" dirty="0" err="1"/>
              <a:t>plusieurs</a:t>
            </a:r>
            <a:r>
              <a:rPr lang="en-CA" altLang="en-US" dirty="0"/>
              <a:t> </a:t>
            </a:r>
            <a:r>
              <a:rPr lang="en-CA" altLang="en-US" dirty="0" err="1"/>
              <a:t>effecteurs</a:t>
            </a:r>
            <a:r>
              <a:rPr lang="en-CA" altLang="en-US" dirty="0"/>
              <a:t> </a:t>
            </a:r>
            <a:r>
              <a:rPr lang="en-CA" altLang="en-US" dirty="0" err="1"/>
              <a:t>terminaux</a:t>
            </a:r>
            <a:r>
              <a:rPr lang="en-CA" altLang="en-US" dirty="0"/>
              <a:t> </a:t>
            </a:r>
            <a:r>
              <a:rPr lang="en-CA" altLang="en-US" dirty="0" err="1"/>
              <a:t>dans</a:t>
            </a:r>
            <a:r>
              <a:rPr lang="en-CA" altLang="en-US" dirty="0"/>
              <a:t> </a:t>
            </a:r>
            <a:r>
              <a:rPr lang="en-CA" altLang="en-US" dirty="0" err="1"/>
              <a:t>une</a:t>
            </a:r>
            <a:r>
              <a:rPr lang="en-CA" altLang="en-US" dirty="0"/>
              <a:t> </a:t>
            </a:r>
            <a:r>
              <a:rPr lang="en-CA" altLang="en-US" dirty="0" err="1"/>
              <a:t>chaîne</a:t>
            </a:r>
            <a:r>
              <a:rPr lang="en-CA" altLang="en-US" dirty="0"/>
              <a:t> </a:t>
            </a:r>
            <a:r>
              <a:rPr lang="en-CA" altLang="en-US" dirty="0" err="1"/>
              <a:t>cinématique</a:t>
            </a:r>
            <a:r>
              <a:rPr lang="en-CA" altLang="en-US" dirty="0"/>
              <a:t>; la </a:t>
            </a:r>
            <a:r>
              <a:rPr lang="en-CA" altLang="en-US" dirty="0" err="1"/>
              <a:t>matrice</a:t>
            </a:r>
            <a:r>
              <a:rPr lang="en-CA" altLang="en-US" dirty="0"/>
              <a:t> </a:t>
            </a:r>
            <a:r>
              <a:rPr lang="en-CA" altLang="en-US" dirty="0" err="1"/>
              <a:t>jacobienne</a:t>
            </a:r>
            <a:r>
              <a:rPr lang="en-CA" altLang="en-US" dirty="0"/>
              <a:t> </a:t>
            </a:r>
            <a:r>
              <a:rPr lang="en-CA" altLang="en-US" dirty="0" err="1"/>
              <a:t>donne</a:t>
            </a:r>
            <a:r>
              <a:rPr lang="en-CA" altLang="en-US" dirty="0"/>
              <a:t> les </a:t>
            </a:r>
            <a:r>
              <a:rPr lang="en-CA" altLang="en-US" dirty="0" err="1"/>
              <a:t>dérivées</a:t>
            </a:r>
            <a:r>
              <a:rPr lang="en-CA" altLang="en-US" dirty="0"/>
              <a:t> des </a:t>
            </a:r>
            <a:r>
              <a:rPr lang="en-CA" altLang="en-US" dirty="0" err="1"/>
              <a:t>valeurs</a:t>
            </a:r>
            <a:r>
              <a:rPr lang="en-CA" altLang="en-US" dirty="0"/>
              <a:t> des joints </a:t>
            </a:r>
            <a:r>
              <a:rPr lang="en-CA" altLang="en-US" dirty="0" err="1"/>
              <a:t>en</a:t>
            </a:r>
            <a:r>
              <a:rPr lang="en-CA" altLang="en-US" dirty="0"/>
              <a:t> </a:t>
            </a:r>
            <a:r>
              <a:rPr lang="en-CA" altLang="en-US" dirty="0" err="1"/>
              <a:t>fonction</a:t>
            </a:r>
            <a:r>
              <a:rPr lang="en-CA" altLang="en-US" dirty="0"/>
              <a:t> de la position des </a:t>
            </a:r>
            <a:r>
              <a:rPr lang="en-CA" altLang="en-US" dirty="0" err="1"/>
              <a:t>effecteurs</a:t>
            </a:r>
            <a:r>
              <a:rPr lang="en-CA" altLang="en-US" dirty="0"/>
              <a:t> </a:t>
            </a:r>
            <a:r>
              <a:rPr lang="en-CA" altLang="en-US" dirty="0" err="1"/>
              <a:t>terminaux</a:t>
            </a:r>
            <a:r>
              <a:rPr lang="en-CA" altLang="en-US" dirty="0"/>
              <a:t>.</a:t>
            </a:r>
          </a:p>
          <a:p>
            <a:endParaRPr lang="en-CA" altLang="en-US" dirty="0"/>
          </a:p>
          <a:p>
            <a:r>
              <a:rPr lang="en-CA" altLang="en-US" dirty="0"/>
              <a:t>Les </a:t>
            </a:r>
            <a:r>
              <a:rPr lang="en-CA" altLang="en-US" dirty="0" err="1"/>
              <a:t>différents</a:t>
            </a:r>
            <a:r>
              <a:rPr lang="en-CA" altLang="en-US" dirty="0"/>
              <a:t> joints ne </a:t>
            </a:r>
            <a:r>
              <a:rPr lang="en-CA" altLang="en-US" dirty="0" err="1"/>
              <a:t>doivent</a:t>
            </a:r>
            <a:r>
              <a:rPr lang="en-CA" altLang="en-US" dirty="0"/>
              <a:t> pas </a:t>
            </a:r>
            <a:r>
              <a:rPr lang="en-CA" altLang="en-US" dirty="0" err="1"/>
              <a:t>être</a:t>
            </a:r>
            <a:r>
              <a:rPr lang="en-CA" altLang="en-US" dirty="0"/>
              <a:t> </a:t>
            </a:r>
            <a:r>
              <a:rPr lang="en-CA" altLang="en-US" dirty="0" err="1"/>
              <a:t>en</a:t>
            </a:r>
            <a:r>
              <a:rPr lang="en-CA" altLang="en-US" dirty="0"/>
              <a:t> collision les </a:t>
            </a:r>
            <a:r>
              <a:rPr lang="en-CA" altLang="en-US" dirty="0" err="1"/>
              <a:t>uns</a:t>
            </a:r>
            <a:r>
              <a:rPr lang="en-CA" altLang="en-US" dirty="0"/>
              <a:t> avec les </a:t>
            </a:r>
            <a:r>
              <a:rPr lang="en-CA" altLang="en-US" dirty="0" err="1"/>
              <a:t>autres</a:t>
            </a:r>
            <a:r>
              <a:rPr lang="en-CA" altLang="en-US" dirty="0"/>
              <a:t>; </a:t>
            </a:r>
            <a:r>
              <a:rPr lang="en-CA" altLang="en-US" dirty="0" err="1"/>
              <a:t>ceci</a:t>
            </a:r>
            <a:r>
              <a:rPr lang="en-CA" altLang="en-US" dirty="0"/>
              <a:t> </a:t>
            </a:r>
            <a:r>
              <a:rPr lang="en-CA" altLang="en-US" dirty="0" err="1"/>
              <a:t>limite</a:t>
            </a:r>
            <a:r>
              <a:rPr lang="en-CA" altLang="en-US" dirty="0"/>
              <a:t> les configurations </a:t>
            </a:r>
            <a:r>
              <a:rPr lang="en-CA" altLang="en-US" dirty="0" err="1"/>
              <a:t>possibles</a:t>
            </a:r>
            <a:r>
              <a:rPr lang="en-CA" altLang="en-US" dirty="0"/>
              <a:t> de la </a:t>
            </a:r>
            <a:r>
              <a:rPr lang="en-CA" altLang="en-US" dirty="0" err="1"/>
              <a:t>chaîne</a:t>
            </a:r>
            <a:r>
              <a:rPr lang="en-CA" altLang="en-US" dirty="0"/>
              <a:t> </a:t>
            </a:r>
            <a:r>
              <a:rPr lang="en-CA" altLang="en-US" dirty="0" err="1"/>
              <a:t>cinématique</a:t>
            </a:r>
            <a:r>
              <a:rPr lang="en-CA" altLang="en-US" dirty="0"/>
              <a:t>.</a:t>
            </a:r>
            <a:endParaRPr lang="fr-CA"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p:cNvSpPr>
            <a:spLocks noGrp="1" noRot="1" noChangeAspect="1" noTextEdit="1"/>
          </p:cNvSpPr>
          <p:nvPr>
            <p:ph type="sldImg"/>
          </p:nvPr>
        </p:nvSpPr>
        <p:spPr>
          <a:ln/>
        </p:spPr>
      </p:sp>
      <p:sp>
        <p:nvSpPr>
          <p:cNvPr id="171011"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i="1"/>
              <a:t>Configuration space</a:t>
            </a:r>
            <a:r>
              <a:rPr lang="en-CA" altLang="en-US"/>
              <a:t> est souvent abbrégé à </a:t>
            </a:r>
            <a:r>
              <a:rPr lang="en-CA" altLang="en-US" i="1"/>
              <a:t>C-space</a:t>
            </a:r>
            <a:r>
              <a:rPr lang="en-CA" altLang="en-US"/>
              <a:t> dans le livre de référence.</a:t>
            </a:r>
          </a:p>
          <a:p>
            <a:endParaRPr lang="en-CA" altLang="en-US"/>
          </a:p>
          <a:p>
            <a:r>
              <a:rPr lang="en-CA" altLang="en-US" sz="1000" i="1"/>
              <a:t>C</a:t>
            </a:r>
            <a:r>
              <a:rPr lang="en-CA" altLang="en-US" sz="1000" i="1" baseline="-25000"/>
              <a:t>free</a:t>
            </a:r>
            <a:r>
              <a:rPr lang="en-CA" altLang="en-US" sz="1000" i="1"/>
              <a:t> et C</a:t>
            </a:r>
            <a:r>
              <a:rPr lang="en-CA" altLang="en-US" sz="1000" i="1" baseline="-25000"/>
              <a:t>obs</a:t>
            </a:r>
            <a:r>
              <a:rPr lang="en-CA" altLang="en-US" sz="1000" i="1"/>
              <a:t> </a:t>
            </a:r>
            <a:r>
              <a:rPr lang="en-CA" altLang="en-US" sz="1000"/>
              <a:t>sont des sous-ensembles de l’espace de configuration (qui peut être R</a:t>
            </a:r>
            <a:r>
              <a:rPr lang="en-CA" altLang="en-US" sz="1000" baseline="30000"/>
              <a:t>2</a:t>
            </a:r>
            <a:r>
              <a:rPr lang="en-CA" altLang="en-US" sz="1000"/>
              <a:t>, SO(2), etc)</a:t>
            </a:r>
          </a:p>
          <a:p>
            <a:endParaRPr lang="en-CA" altLang="en-US"/>
          </a:p>
          <a:p>
            <a:r>
              <a:rPr lang="en-CA" altLang="en-US"/>
              <a:t>Cas particulier point-robot: C = W (l’espace de configuration mappe directement sur le monde 2D ou 3D)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b="0" i="0" kern="1200" dirty="0">
                <a:solidFill>
                  <a:schemeClr val="tx1"/>
                </a:solidFill>
                <a:effectLst/>
                <a:latin typeface="Arial" charset="0"/>
                <a:ea typeface="+mn-ea"/>
                <a:cs typeface="+mn-cs"/>
              </a:rPr>
              <a:t>In mechanics, the </a:t>
            </a:r>
            <a:r>
              <a:rPr lang="en-CA" sz="1200" b="1" i="0" kern="1200" dirty="0">
                <a:solidFill>
                  <a:schemeClr val="tx1"/>
                </a:solidFill>
                <a:effectLst/>
                <a:latin typeface="Arial" charset="0"/>
                <a:ea typeface="+mn-ea"/>
                <a:cs typeface="+mn-cs"/>
              </a:rPr>
              <a:t>degree of freedom</a:t>
            </a:r>
            <a:r>
              <a:rPr lang="en-CA" sz="1200" b="0" i="0" kern="1200" dirty="0">
                <a:solidFill>
                  <a:schemeClr val="tx1"/>
                </a:solidFill>
                <a:effectLst/>
                <a:latin typeface="Arial" charset="0"/>
                <a:ea typeface="+mn-ea"/>
                <a:cs typeface="+mn-cs"/>
              </a:rPr>
              <a:t> (DOF) of a mechanical system is the number of independent parameters that define its </a:t>
            </a:r>
            <a:r>
              <a:rPr lang="en-CA" sz="1200" b="1" i="0" kern="1200" dirty="0">
                <a:solidFill>
                  <a:schemeClr val="tx1"/>
                </a:solidFill>
                <a:effectLst/>
                <a:latin typeface="Arial" charset="0"/>
                <a:ea typeface="+mn-ea"/>
                <a:cs typeface="+mn-cs"/>
              </a:rPr>
              <a:t>configuration</a:t>
            </a:r>
          </a:p>
          <a:p>
            <a:endParaRPr lang="en-CA" altLang="en-US" sz="1200" b="1" i="0" kern="1200" dirty="0">
              <a:solidFill>
                <a:schemeClr val="tx1"/>
              </a:solidFill>
              <a:effectLst/>
              <a:latin typeface="Arial" charset="0"/>
              <a:ea typeface="+mn-ea"/>
              <a:cs typeface="+mn-cs"/>
            </a:endParaRPr>
          </a:p>
          <a:p>
            <a:endParaRPr lang="en-CA"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076441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e l'image des diapositives 1"/>
          <p:cNvSpPr>
            <a:spLocks noGrp="1" noRot="1" noChangeAspect="1" noTextEdit="1"/>
          </p:cNvSpPr>
          <p:nvPr>
            <p:ph type="sldImg"/>
          </p:nvPr>
        </p:nvSpPr>
        <p:spPr>
          <a:ln/>
        </p:spPr>
      </p:sp>
      <p:sp>
        <p:nvSpPr>
          <p:cNvPr id="18739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a:p>
        </p:txBody>
      </p:sp>
    </p:spTree>
    <p:extLst>
      <p:ext uri="{BB962C8B-B14F-4D97-AF65-F5344CB8AC3E}">
        <p14:creationId xmlns:p14="http://schemas.microsoft.com/office/powerpoint/2010/main" val="392385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ce réservé de l'image des diapositives 1"/>
          <p:cNvSpPr>
            <a:spLocks noGrp="1" noRot="1" noChangeAspect="1" noTextEdit="1"/>
          </p:cNvSpPr>
          <p:nvPr>
            <p:ph type="sldImg"/>
          </p:nvPr>
        </p:nvSpPr>
        <p:spPr>
          <a:ln/>
        </p:spPr>
      </p:sp>
      <p:sp>
        <p:nvSpPr>
          <p:cNvPr id="188419"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Les </a:t>
            </a:r>
            <a:r>
              <a:rPr lang="en-CA" altLang="en-US" dirty="0" err="1"/>
              <a:t>approches</a:t>
            </a:r>
            <a:r>
              <a:rPr lang="en-CA" altLang="en-US" dirty="0"/>
              <a:t> par </a:t>
            </a:r>
            <a:r>
              <a:rPr lang="en-CA" altLang="en-US" dirty="0" err="1"/>
              <a:t>décomposition</a:t>
            </a:r>
            <a:r>
              <a:rPr lang="en-CA" altLang="en-US" dirty="0"/>
              <a:t> font </a:t>
            </a:r>
            <a:r>
              <a:rPr lang="en-CA" altLang="en-US" dirty="0" err="1"/>
              <a:t>partie</a:t>
            </a:r>
            <a:r>
              <a:rPr lang="en-CA" altLang="en-US" baseline="0" dirty="0"/>
              <a:t> </a:t>
            </a:r>
            <a:r>
              <a:rPr lang="en-CA" altLang="en-US" dirty="0"/>
              <a:t>des a</a:t>
            </a:r>
            <a:r>
              <a:rPr lang="fr-CA" altLang="en-US" dirty="0" err="1"/>
              <a:t>pproches</a:t>
            </a:r>
            <a:r>
              <a:rPr lang="fr-CA" altLang="en-US" dirty="0"/>
              <a:t> « exactes », car elles ne s’appuient pas sur des approximations de l’environnement continu. Il existe aussi des approches</a:t>
            </a:r>
            <a:r>
              <a:rPr lang="fr-CA" altLang="en-US" baseline="0" dirty="0"/>
              <a:t> analytiques (non couvertes ici).</a:t>
            </a:r>
            <a:endParaRPr lang="fr-CA"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Page 254:</a:t>
            </a:r>
          </a:p>
          <a:p>
            <a:r>
              <a:rPr lang="en-CA" altLang="en-US" dirty="0"/>
              <a:t>The decomposition is defined as follows. Let P denote the set of vertices used to define C</a:t>
            </a:r>
            <a:r>
              <a:rPr lang="en-CA" altLang="en-US" baseline="-25000" dirty="0"/>
              <a:t>obs</a:t>
            </a:r>
            <a:r>
              <a:rPr lang="en-CA" altLang="en-US" dirty="0"/>
              <a:t>. At every p ∈ P, try to extend rays upward and downward through </a:t>
            </a:r>
            <a:r>
              <a:rPr lang="en-CA" altLang="en-US" dirty="0" err="1"/>
              <a:t>C</a:t>
            </a:r>
            <a:r>
              <a:rPr lang="en-CA" altLang="en-US" baseline="-25000" dirty="0" err="1"/>
              <a:t>free</a:t>
            </a:r>
            <a:r>
              <a:rPr lang="en-CA" altLang="en-US" dirty="0"/>
              <a:t>, until C</a:t>
            </a:r>
            <a:r>
              <a:rPr lang="en-CA" altLang="en-US" baseline="-25000" dirty="0"/>
              <a:t>obs</a:t>
            </a:r>
            <a:r>
              <a:rPr lang="en-CA" altLang="en-US" dirty="0"/>
              <a:t> is hit. There are four possible cases, as shown in Figure 6.2, depending on whether or not it is possible to extend in each of the two directions. If </a:t>
            </a:r>
            <a:r>
              <a:rPr lang="en-CA" altLang="en-US" dirty="0" err="1"/>
              <a:t>C</a:t>
            </a:r>
            <a:r>
              <a:rPr lang="en-CA" altLang="en-US" baseline="-25000" dirty="0" err="1"/>
              <a:t>free</a:t>
            </a:r>
            <a:r>
              <a:rPr lang="en-CA" altLang="en-US" dirty="0"/>
              <a:t> is partitioned according to these rays, then a vertical decomposition results.</a:t>
            </a:r>
          </a:p>
          <a:p>
            <a:endParaRPr lang="en-CA"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kern="0" dirty="0" err="1">
                <a:solidFill>
                  <a:schemeClr val="tx1"/>
                </a:solidFill>
                <a:latin typeface="Arial" charset="0"/>
                <a:ea typeface="+mn-ea"/>
                <a:cs typeface="+mn-cs"/>
              </a:rPr>
              <a:t>Ligne</a:t>
            </a:r>
            <a:r>
              <a:rPr lang="en-CA" sz="1200" kern="0" dirty="0">
                <a:solidFill>
                  <a:schemeClr val="tx1"/>
                </a:solidFill>
                <a:latin typeface="Arial" charset="0"/>
                <a:ea typeface="+mn-ea"/>
                <a:cs typeface="+mn-cs"/>
              </a:rPr>
              <a:t> de </a:t>
            </a:r>
            <a:r>
              <a:rPr lang="en-CA" sz="1200" kern="0" dirty="0" err="1">
                <a:solidFill>
                  <a:schemeClr val="tx1"/>
                </a:solidFill>
                <a:latin typeface="Arial" charset="0"/>
                <a:ea typeface="+mn-ea"/>
                <a:cs typeface="+mn-cs"/>
              </a:rPr>
              <a:t>balayage</a:t>
            </a:r>
            <a:r>
              <a:rPr lang="en-CA" sz="1200" kern="0" dirty="0">
                <a:solidFill>
                  <a:schemeClr val="tx1"/>
                </a:solidFill>
                <a:latin typeface="Arial" charset="0"/>
                <a:ea typeface="+mn-ea"/>
                <a:cs typeface="+mn-cs"/>
              </a:rPr>
              <a:t> (</a:t>
            </a:r>
            <a:r>
              <a:rPr lang="en-CA" sz="1200" i="1" kern="0" dirty="0">
                <a:solidFill>
                  <a:schemeClr val="tx1"/>
                </a:solidFill>
                <a:latin typeface="Arial" charset="0"/>
                <a:ea typeface="+mn-ea"/>
                <a:cs typeface="+mn-cs"/>
              </a:rPr>
              <a:t>plane sweep</a:t>
            </a:r>
            <a:r>
              <a:rPr lang="en-CA" sz="1200" kern="0" dirty="0">
                <a:solidFill>
                  <a:schemeClr val="tx1"/>
                </a:solidFill>
                <a:latin typeface="Arial" charset="0"/>
                <a:ea typeface="+mn-ea"/>
                <a:cs typeface="+mn-cs"/>
              </a:rPr>
              <a:t>)</a:t>
            </a:r>
          </a:p>
          <a:p>
            <a:endParaRPr lang="en-CA" altLang="en-US" dirty="0"/>
          </a:p>
          <a:p>
            <a:r>
              <a:rPr lang="en-CA" altLang="en-US" dirty="0" err="1"/>
              <a:t>Hypothèse</a:t>
            </a:r>
            <a:r>
              <a:rPr lang="en-CA" altLang="en-US" dirty="0"/>
              <a:t> de “position </a:t>
            </a:r>
            <a:r>
              <a:rPr lang="en-CA" altLang="en-US" dirty="0" err="1"/>
              <a:t>générale</a:t>
            </a:r>
            <a:r>
              <a:rPr lang="en-CA" altLang="en-US" dirty="0"/>
              <a:t>” (</a:t>
            </a:r>
            <a:r>
              <a:rPr lang="en-CA" altLang="en-US" i="1" dirty="0"/>
              <a:t>general position</a:t>
            </a:r>
            <a:r>
              <a:rPr lang="en-CA" altLang="en-US" dirty="0"/>
              <a:t>) </a:t>
            </a:r>
            <a:r>
              <a:rPr lang="en-CA" altLang="en-US" dirty="0" err="1"/>
              <a:t>requise</a:t>
            </a:r>
            <a:r>
              <a:rPr lang="en-CA" altLang="en-US" dirty="0"/>
              <a:t>: </a:t>
            </a:r>
            <a:r>
              <a:rPr lang="en-CA" altLang="en-US" dirty="0" err="1"/>
              <a:t>aucune</a:t>
            </a:r>
            <a:r>
              <a:rPr lang="en-CA" altLang="en-US" dirty="0"/>
              <a:t> </a:t>
            </a:r>
            <a:r>
              <a:rPr lang="en-CA" altLang="en-US" dirty="0" err="1"/>
              <a:t>paire</a:t>
            </a:r>
            <a:r>
              <a:rPr lang="en-CA" altLang="en-US" dirty="0"/>
              <a:t> de </a:t>
            </a:r>
            <a:r>
              <a:rPr lang="en-CA" altLang="en-US" dirty="0" err="1"/>
              <a:t>sommets</a:t>
            </a:r>
            <a:r>
              <a:rPr lang="en-CA" altLang="en-US" dirty="0"/>
              <a:t> </a:t>
            </a:r>
            <a:r>
              <a:rPr lang="en-CA" altLang="en-US" dirty="0" err="1"/>
              <a:t>sur</a:t>
            </a:r>
            <a:r>
              <a:rPr lang="en-CA" altLang="en-US" dirty="0"/>
              <a:t> la </a:t>
            </a:r>
            <a:r>
              <a:rPr lang="en-CA" altLang="en-US" dirty="0" err="1"/>
              <a:t>même</a:t>
            </a:r>
            <a:r>
              <a:rPr lang="en-CA" altLang="en-US" dirty="0"/>
              <a:t> </a:t>
            </a:r>
            <a:r>
              <a:rPr lang="en-CA" altLang="en-US" dirty="0" err="1"/>
              <a:t>ligne</a:t>
            </a:r>
            <a:r>
              <a:rPr lang="en-CA" altLang="en-US" dirty="0"/>
              <a:t> </a:t>
            </a:r>
            <a:r>
              <a:rPr lang="en-CA" altLang="en-US" dirty="0" err="1"/>
              <a:t>verticale</a:t>
            </a:r>
            <a:r>
              <a:rPr lang="en-CA" altLang="en-US" dirty="0"/>
              <a:t>. Il </a:t>
            </a:r>
            <a:r>
              <a:rPr lang="en-CA" altLang="en-US" dirty="0" err="1"/>
              <a:t>s’agit</a:t>
            </a:r>
            <a:r>
              <a:rPr lang="en-CA" altLang="en-US" dirty="0"/>
              <a:t> </a:t>
            </a:r>
            <a:r>
              <a:rPr lang="en-CA" altLang="en-US" dirty="0" err="1"/>
              <a:t>d’une</a:t>
            </a:r>
            <a:r>
              <a:rPr lang="en-CA" altLang="en-US" dirty="0"/>
              <a:t> </a:t>
            </a:r>
            <a:r>
              <a:rPr lang="en-CA" altLang="en-US" dirty="0" err="1"/>
              <a:t>hypothèse</a:t>
            </a:r>
            <a:r>
              <a:rPr lang="en-CA" altLang="en-US" dirty="0"/>
              <a:t> </a:t>
            </a:r>
            <a:r>
              <a:rPr lang="en-CA" altLang="en-US" dirty="0" err="1"/>
              <a:t>frustrante</a:t>
            </a:r>
            <a:r>
              <a:rPr lang="en-CA" altLang="en-US" dirty="0"/>
              <a:t> en </a:t>
            </a:r>
            <a:r>
              <a:rPr lang="en-CA" altLang="en-US" dirty="0" err="1"/>
              <a:t>pratique</a:t>
            </a:r>
            <a:r>
              <a:rPr lang="en-CA" altLang="en-US" dirty="0"/>
              <a:t>.</a:t>
            </a:r>
          </a:p>
          <a:p>
            <a:endParaRPr lang="en-CA" altLang="en-US" dirty="0"/>
          </a:p>
          <a:p>
            <a:pPr marL="442913" indent="-442913" eaLnBrk="1" hangingPunct="1"/>
            <a:r>
              <a:rPr lang="en-CA" altLang="en-US" sz="2800" dirty="0" err="1"/>
              <a:t>Contraintes</a:t>
            </a:r>
            <a:endParaRPr lang="en-CA" altLang="en-US" sz="2800" dirty="0"/>
          </a:p>
          <a:p>
            <a:pPr marL="842963" lvl="1" indent="-442913" eaLnBrk="1" hangingPunct="1"/>
            <a:r>
              <a:rPr lang="en-CA" altLang="en-US" i="1" dirty="0">
                <a:solidFill>
                  <a:srgbClr val="A50021"/>
                </a:solidFill>
              </a:rPr>
              <a:t>W</a:t>
            </a:r>
            <a:r>
              <a:rPr lang="en-CA" altLang="en-US" dirty="0"/>
              <a:t> = R</a:t>
            </a:r>
            <a:r>
              <a:rPr lang="en-CA" altLang="en-US" baseline="30000" dirty="0"/>
              <a:t>2</a:t>
            </a:r>
          </a:p>
          <a:p>
            <a:pPr marL="842963" lvl="1" indent="-442913" eaLnBrk="1" hangingPunct="1"/>
            <a:r>
              <a:rPr lang="en-CA" altLang="en-US" i="1" dirty="0">
                <a:solidFill>
                  <a:srgbClr val="A50021"/>
                </a:solidFill>
              </a:rPr>
              <a:t>O</a:t>
            </a:r>
            <a:r>
              <a:rPr lang="en-CA" altLang="en-US" dirty="0"/>
              <a:t> </a:t>
            </a:r>
            <a:r>
              <a:rPr lang="en-CA" altLang="en-US" dirty="0" err="1"/>
              <a:t>sont</a:t>
            </a:r>
            <a:r>
              <a:rPr lang="en-CA" altLang="en-US" dirty="0"/>
              <a:t> </a:t>
            </a:r>
            <a:r>
              <a:rPr lang="en-CA" altLang="en-US" dirty="0" err="1"/>
              <a:t>polygonaux</a:t>
            </a:r>
            <a:endParaRPr lang="en-CA" altLang="en-US" dirty="0"/>
          </a:p>
          <a:p>
            <a:pPr marL="842963" lvl="1" indent="-442913" eaLnBrk="1" hangingPunct="1"/>
            <a:r>
              <a:rPr lang="en-CA" altLang="en-US" i="1" dirty="0">
                <a:solidFill>
                  <a:srgbClr val="A50021"/>
                </a:solidFill>
              </a:rPr>
              <a:t>A</a:t>
            </a:r>
            <a:r>
              <a:rPr lang="en-CA" altLang="en-US" dirty="0"/>
              <a:t> </a:t>
            </a:r>
            <a:r>
              <a:rPr lang="en-CA" altLang="en-US" dirty="0" err="1"/>
              <a:t>est</a:t>
            </a:r>
            <a:r>
              <a:rPr lang="en-CA" altLang="en-US" dirty="0"/>
              <a:t> polygonal</a:t>
            </a:r>
          </a:p>
          <a:p>
            <a:pPr marL="442913" indent="-442913" eaLnBrk="1" hangingPunct="1"/>
            <a:r>
              <a:rPr lang="en-CA" altLang="en-US" sz="2800" dirty="0" err="1"/>
              <a:t>Chaque</a:t>
            </a:r>
            <a:r>
              <a:rPr lang="en-CA" altLang="en-US" sz="2800" dirty="0"/>
              <a:t> cellule </a:t>
            </a:r>
            <a:r>
              <a:rPr lang="en-CA" altLang="en-US" sz="2800" dirty="0" err="1"/>
              <a:t>résultante</a:t>
            </a:r>
            <a:r>
              <a:rPr lang="en-CA" altLang="en-US" sz="2800" dirty="0"/>
              <a:t> </a:t>
            </a:r>
            <a:r>
              <a:rPr lang="en-CA" altLang="en-US" sz="2800" dirty="0" err="1"/>
              <a:t>est</a:t>
            </a:r>
            <a:r>
              <a:rPr lang="en-CA" altLang="en-US" sz="2800" dirty="0"/>
              <a:t> un </a:t>
            </a:r>
            <a:r>
              <a:rPr lang="en-CA" altLang="en-US" sz="2800" dirty="0" err="1"/>
              <a:t>trapèze</a:t>
            </a:r>
            <a:r>
              <a:rPr lang="en-CA" altLang="en-US" sz="2800" dirty="0"/>
              <a:t> </a:t>
            </a:r>
            <a:r>
              <a:rPr lang="en-CA" altLang="en-US" sz="2800" dirty="0" err="1"/>
              <a:t>ou</a:t>
            </a:r>
            <a:r>
              <a:rPr lang="en-CA" altLang="en-US" sz="2800" dirty="0"/>
              <a:t> un triangle (</a:t>
            </a:r>
            <a:r>
              <a:rPr lang="en-CA" altLang="en-US" sz="2800" dirty="0" err="1"/>
              <a:t>trapèze</a:t>
            </a:r>
            <a:r>
              <a:rPr lang="en-CA" altLang="en-US" sz="2800" dirty="0"/>
              <a:t> </a:t>
            </a:r>
            <a:r>
              <a:rPr lang="en-CA" altLang="en-US" sz="2800" dirty="0" err="1"/>
              <a:t>dégénéré</a:t>
            </a:r>
            <a:r>
              <a:rPr lang="en-CA" altLang="en-US" sz="2800" dirty="0"/>
              <a:t>)</a:t>
            </a:r>
          </a:p>
          <a:p>
            <a:endParaRPr lang="en-CA" altLang="en-US" dirty="0"/>
          </a:p>
          <a:p>
            <a:r>
              <a:rPr lang="en-CA" altLang="en-US" dirty="0" err="1"/>
              <a:t>Comme</a:t>
            </a:r>
            <a:r>
              <a:rPr lang="en-CA" altLang="en-US" dirty="0"/>
              <a:t> </a:t>
            </a:r>
            <a:r>
              <a:rPr lang="en-CA" altLang="en-US" i="1" dirty="0"/>
              <a:t>O</a:t>
            </a:r>
            <a:r>
              <a:rPr lang="en-CA" altLang="en-US" dirty="0"/>
              <a:t> et </a:t>
            </a:r>
            <a:r>
              <a:rPr lang="en-CA" altLang="en-US" i="1" dirty="0"/>
              <a:t>A</a:t>
            </a:r>
            <a:r>
              <a:rPr lang="en-CA" altLang="en-US" dirty="0"/>
              <a:t> </a:t>
            </a:r>
            <a:r>
              <a:rPr lang="en-CA" altLang="en-US" dirty="0" err="1"/>
              <a:t>sont</a:t>
            </a:r>
            <a:r>
              <a:rPr lang="en-CA" altLang="en-US" dirty="0"/>
              <a:t> </a:t>
            </a:r>
            <a:r>
              <a:rPr lang="en-CA" altLang="en-US" dirty="0" err="1"/>
              <a:t>polygonaux</a:t>
            </a:r>
            <a:r>
              <a:rPr lang="en-CA" altLang="en-US" dirty="0"/>
              <a:t>, </a:t>
            </a:r>
            <a:r>
              <a:rPr lang="en-CA" altLang="en-US" i="1" dirty="0"/>
              <a:t>C</a:t>
            </a:r>
            <a:r>
              <a:rPr lang="en-CA" altLang="en-US" i="1" baseline="-25000" dirty="0"/>
              <a:t>obs</a:t>
            </a:r>
            <a:r>
              <a:rPr lang="en-CA" altLang="en-US" dirty="0"/>
              <a:t> </a:t>
            </a:r>
            <a:r>
              <a:rPr lang="en-CA" altLang="en-US" dirty="0" err="1"/>
              <a:t>l’est</a:t>
            </a:r>
            <a:r>
              <a:rPr lang="en-CA" altLang="en-US" dirty="0"/>
              <a:t> </a:t>
            </a:r>
            <a:r>
              <a:rPr lang="en-CA" altLang="en-US" dirty="0" err="1"/>
              <a:t>aussi</a:t>
            </a:r>
            <a:r>
              <a:rPr lang="en-CA" altLang="en-US" dirty="0"/>
              <a:t>.</a:t>
            </a:r>
          </a:p>
          <a:p>
            <a:endParaRPr lang="en-CA" altLang="en-US" dirty="0"/>
          </a:p>
          <a:p>
            <a:r>
              <a:rPr lang="en-CA" altLang="en-US" dirty="0"/>
              <a:t>La </a:t>
            </a:r>
            <a:r>
              <a:rPr lang="en-CA" altLang="en-US" dirty="0" err="1"/>
              <a:t>décomposition</a:t>
            </a:r>
            <a:r>
              <a:rPr lang="en-CA" altLang="en-US" dirty="0"/>
              <a:t> </a:t>
            </a:r>
            <a:r>
              <a:rPr lang="en-CA" altLang="en-US" dirty="0" err="1"/>
              <a:t>verticale</a:t>
            </a:r>
            <a:r>
              <a:rPr lang="en-CA" altLang="en-US" dirty="0"/>
              <a:t> (vertical cell decomposition) </a:t>
            </a:r>
            <a:r>
              <a:rPr lang="en-CA" altLang="en-US" dirty="0" err="1"/>
              <a:t>est</a:t>
            </a:r>
            <a:r>
              <a:rPr lang="en-CA" altLang="en-US" dirty="0"/>
              <a:t> </a:t>
            </a:r>
            <a:r>
              <a:rPr lang="en-CA" altLang="en-US" dirty="0" err="1"/>
              <a:t>aussi</a:t>
            </a:r>
            <a:r>
              <a:rPr lang="en-CA" altLang="en-US" dirty="0"/>
              <a:t> </a:t>
            </a:r>
            <a:r>
              <a:rPr lang="en-CA" altLang="en-US" dirty="0" err="1"/>
              <a:t>appelée</a:t>
            </a:r>
            <a:r>
              <a:rPr lang="en-CA" altLang="en-US" dirty="0"/>
              <a:t> </a:t>
            </a:r>
            <a:r>
              <a:rPr lang="en-CA" altLang="en-US" dirty="0" err="1"/>
              <a:t>décomposition</a:t>
            </a:r>
            <a:r>
              <a:rPr lang="en-CA" altLang="en-US" dirty="0"/>
              <a:t> en cellules </a:t>
            </a:r>
            <a:r>
              <a:rPr lang="en-CA" altLang="en-US" dirty="0" err="1"/>
              <a:t>trapézoïdales</a:t>
            </a:r>
            <a:r>
              <a:rPr lang="en-CA" altLang="en-US" dirty="0"/>
              <a:t> (trapezoidal decomposition). </a:t>
            </a:r>
          </a:p>
          <a:p>
            <a:endParaRPr lang="en-CA" altLang="en-US" dirty="0"/>
          </a:p>
          <a:p>
            <a:r>
              <a:rPr lang="en-CA" altLang="en-US" dirty="0" err="1"/>
              <a:t>Remarquez</a:t>
            </a:r>
            <a:r>
              <a:rPr lang="en-CA" altLang="en-US" dirty="0"/>
              <a:t> </a:t>
            </a:r>
            <a:r>
              <a:rPr lang="en-CA" altLang="en-US" dirty="0" err="1"/>
              <a:t>que</a:t>
            </a:r>
            <a:r>
              <a:rPr lang="en-CA" altLang="en-US" dirty="0"/>
              <a:t> </a:t>
            </a:r>
            <a:r>
              <a:rPr lang="en-CA" altLang="en-US" dirty="0" err="1"/>
              <a:t>l’espace</a:t>
            </a:r>
            <a:r>
              <a:rPr lang="en-CA" altLang="en-US" dirty="0"/>
              <a:t> en </a:t>
            </a:r>
            <a:r>
              <a:rPr lang="en-CA" altLang="en-US" dirty="0" err="1"/>
              <a:t>couleur</a:t>
            </a:r>
            <a:r>
              <a:rPr lang="en-CA" altLang="en-US" dirty="0"/>
              <a:t> </a:t>
            </a:r>
            <a:r>
              <a:rPr lang="en-CA" altLang="en-US" dirty="0" err="1"/>
              <a:t>dans</a:t>
            </a:r>
            <a:r>
              <a:rPr lang="en-CA" altLang="en-US" dirty="0"/>
              <a:t> les illustrations correspond à </a:t>
            </a:r>
            <a:r>
              <a:rPr lang="en-CA" altLang="en-US" i="1" dirty="0"/>
              <a:t>C</a:t>
            </a:r>
            <a:r>
              <a:rPr lang="en-CA" altLang="en-US" i="1" baseline="-25000" dirty="0"/>
              <a:t>obs</a:t>
            </a:r>
            <a:r>
              <a:rPr lang="en-CA" altLang="en-US" dirty="0"/>
              <a:t> et non pas à </a:t>
            </a:r>
            <a:r>
              <a:rPr lang="en-CA" altLang="en-US" i="1" dirty="0"/>
              <a:t>O</a:t>
            </a:r>
            <a:r>
              <a:rPr lang="en-CA" altLang="en-US" dirty="0"/>
              <a:t>. </a:t>
            </a:r>
            <a:r>
              <a:rPr lang="en-CA" altLang="en-US" dirty="0" err="1"/>
              <a:t>Cela</a:t>
            </a:r>
            <a:r>
              <a:rPr lang="en-CA" altLang="en-US" dirty="0"/>
              <a:t> </a:t>
            </a:r>
            <a:r>
              <a:rPr lang="en-CA" altLang="en-US" dirty="0" err="1"/>
              <a:t>signifie</a:t>
            </a:r>
            <a:r>
              <a:rPr lang="en-CA" altLang="en-US" dirty="0"/>
              <a:t> </a:t>
            </a:r>
            <a:r>
              <a:rPr lang="en-CA" altLang="en-US" dirty="0" err="1"/>
              <a:t>que</a:t>
            </a:r>
            <a:r>
              <a:rPr lang="en-CA" altLang="en-US" dirty="0"/>
              <a:t> les obstacles </a:t>
            </a:r>
            <a:r>
              <a:rPr lang="en-CA" altLang="en-US" dirty="0" err="1"/>
              <a:t>d’origine</a:t>
            </a:r>
            <a:r>
              <a:rPr lang="en-CA" altLang="en-US" dirty="0"/>
              <a:t> </a:t>
            </a:r>
            <a:r>
              <a:rPr lang="en-CA" altLang="en-US" dirty="0" err="1"/>
              <a:t>ont</a:t>
            </a:r>
            <a:r>
              <a:rPr lang="en-CA" altLang="en-US" dirty="0"/>
              <a:t> </a:t>
            </a:r>
            <a:r>
              <a:rPr lang="en-CA" altLang="en-US" dirty="0" err="1"/>
              <a:t>été</a:t>
            </a:r>
            <a:r>
              <a:rPr lang="en-CA" altLang="en-US" dirty="0"/>
              <a:t> </a:t>
            </a:r>
            <a:r>
              <a:rPr lang="en-CA" altLang="en-US" dirty="0" err="1"/>
              <a:t>élargis</a:t>
            </a:r>
            <a:r>
              <a:rPr lang="en-CA" altLang="en-US" dirty="0"/>
              <a:t> de </a:t>
            </a:r>
            <a:r>
              <a:rPr lang="en-CA" altLang="en-US" dirty="0" err="1"/>
              <a:t>façon</a:t>
            </a:r>
            <a:r>
              <a:rPr lang="en-CA" altLang="en-US" dirty="0"/>
              <a:t> à </a:t>
            </a:r>
            <a:r>
              <a:rPr lang="en-CA" altLang="en-US" dirty="0" err="1"/>
              <a:t>considérer</a:t>
            </a:r>
            <a:r>
              <a:rPr lang="en-CA" altLang="en-US" dirty="0"/>
              <a:t> la dimension du robot (</a:t>
            </a:r>
            <a:r>
              <a:rPr lang="en-CA" altLang="en-US" dirty="0" err="1"/>
              <a:t>si</a:t>
            </a:r>
            <a:r>
              <a:rPr lang="en-CA" altLang="en-US" dirty="0"/>
              <a:t> le robot </a:t>
            </a:r>
            <a:r>
              <a:rPr lang="en-CA" altLang="en-US" dirty="0" err="1"/>
              <a:t>est</a:t>
            </a:r>
            <a:r>
              <a:rPr lang="en-CA" altLang="en-US" dirty="0"/>
              <a:t> un point </a:t>
            </a:r>
            <a:r>
              <a:rPr lang="en-CA" altLang="en-US" dirty="0" err="1"/>
              <a:t>seulement</a:t>
            </a:r>
            <a:r>
              <a:rPr lang="en-CA" altLang="en-US" dirty="0"/>
              <a:t>, </a:t>
            </a:r>
            <a:r>
              <a:rPr lang="en-CA" altLang="en-US" dirty="0" err="1"/>
              <a:t>alors</a:t>
            </a:r>
            <a:r>
              <a:rPr lang="en-CA" altLang="en-US" dirty="0"/>
              <a:t> </a:t>
            </a:r>
            <a:r>
              <a:rPr lang="en-CA" altLang="en-US" i="1" dirty="0"/>
              <a:t>C</a:t>
            </a:r>
            <a:r>
              <a:rPr lang="en-CA" altLang="en-US" i="1" baseline="-25000" dirty="0"/>
              <a:t>obs</a:t>
            </a:r>
            <a:r>
              <a:rPr lang="en-CA" altLang="en-US" i="1" dirty="0"/>
              <a:t> = O</a:t>
            </a:r>
            <a:r>
              <a:rPr lang="en-CA" altLang="en-US" dirty="0"/>
              <a:t>)</a:t>
            </a:r>
            <a:r>
              <a:rPr lang="en-CA" altLang="en-US" i="1" dirty="0"/>
              <a:t>.</a:t>
            </a:r>
            <a:r>
              <a:rPr lang="en-CA" altLang="en-US" dirty="0"/>
              <a:t> “</a:t>
            </a:r>
            <a:r>
              <a:rPr lang="en-CA" altLang="en-US" dirty="0" err="1"/>
              <a:t>Élargir</a:t>
            </a:r>
            <a:r>
              <a:rPr lang="en-CA" altLang="en-US" dirty="0"/>
              <a:t>” les obstacles </a:t>
            </a:r>
            <a:r>
              <a:rPr lang="en-CA" altLang="en-US" dirty="0" err="1"/>
              <a:t>quand</a:t>
            </a:r>
            <a:r>
              <a:rPr lang="en-CA" altLang="en-US" dirty="0"/>
              <a:t> le robot </a:t>
            </a:r>
            <a:r>
              <a:rPr lang="en-CA" altLang="en-US" dirty="0" err="1"/>
              <a:t>est</a:t>
            </a:r>
            <a:r>
              <a:rPr lang="en-CA" altLang="en-US" dirty="0"/>
              <a:t> capable de rotation </a:t>
            </a:r>
            <a:r>
              <a:rPr lang="en-CA" altLang="en-US" dirty="0" err="1"/>
              <a:t>donnerait</a:t>
            </a:r>
            <a:r>
              <a:rPr lang="en-CA" altLang="en-US" dirty="0"/>
              <a:t> des “</a:t>
            </a:r>
            <a:r>
              <a:rPr lang="en-CA" altLang="en-US" dirty="0" err="1"/>
              <a:t>courbures</a:t>
            </a:r>
            <a:r>
              <a:rPr lang="en-CA" altLang="en-US" dirty="0"/>
              <a:t>” </a:t>
            </a:r>
            <a:r>
              <a:rPr lang="en-CA" altLang="en-US" dirty="0" err="1"/>
              <a:t>dans</a:t>
            </a:r>
            <a:r>
              <a:rPr lang="en-CA" altLang="en-US" dirty="0"/>
              <a:t> les configurations </a:t>
            </a:r>
            <a:r>
              <a:rPr lang="en-CA" altLang="en-US" i="1" dirty="0"/>
              <a:t>C</a:t>
            </a:r>
            <a:r>
              <a:rPr lang="en-CA" altLang="en-US" i="1" baseline="-25000" dirty="0"/>
              <a:t>obs</a:t>
            </a:r>
            <a:r>
              <a:rPr lang="en-CA" altLang="en-US" dirty="0"/>
              <a:t>, </a:t>
            </a:r>
            <a:r>
              <a:rPr lang="en-CA" altLang="en-US" dirty="0" err="1"/>
              <a:t>ce</a:t>
            </a:r>
            <a:r>
              <a:rPr lang="en-CA" altLang="en-US" dirty="0"/>
              <a:t> qui en </a:t>
            </a:r>
            <a:r>
              <a:rPr lang="en-CA" altLang="en-US" dirty="0" err="1"/>
              <a:t>général</a:t>
            </a:r>
            <a:r>
              <a:rPr lang="en-CA" altLang="en-US" dirty="0"/>
              <a:t> ne </a:t>
            </a:r>
            <a:r>
              <a:rPr lang="en-CA" altLang="en-US" dirty="0" err="1"/>
              <a:t>garantierait</a:t>
            </a:r>
            <a:r>
              <a:rPr lang="en-CA" altLang="en-US" dirty="0"/>
              <a:t> plus la </a:t>
            </a:r>
            <a:r>
              <a:rPr lang="en-CA" altLang="en-US" dirty="0" err="1"/>
              <a:t>propriété</a:t>
            </a:r>
            <a:r>
              <a:rPr lang="en-CA" altLang="en-US" dirty="0"/>
              <a:t> de </a:t>
            </a:r>
            <a:r>
              <a:rPr lang="en-CA" altLang="en-US" dirty="0" err="1"/>
              <a:t>connectivité</a:t>
            </a:r>
            <a:r>
              <a:rPr lang="en-CA" altLang="en-US" dirty="0"/>
              <a:t> </a:t>
            </a:r>
            <a:r>
              <a:rPr lang="en-CA" altLang="en-US" dirty="0" err="1"/>
              <a:t>triviale</a:t>
            </a:r>
            <a:r>
              <a:rPr lang="en-CA" altLang="en-US" dirty="0"/>
              <a:t> des points à </a:t>
            </a:r>
            <a:r>
              <a:rPr lang="en-CA" altLang="en-US" dirty="0" err="1"/>
              <a:t>l’intérieur</a:t>
            </a:r>
            <a:r>
              <a:rPr lang="en-CA" altLang="en-US" dirty="0"/>
              <a:t> des cellules.</a:t>
            </a:r>
            <a:endParaRPr lang="fr-CA" altLang="en-US" i="1" dirty="0"/>
          </a:p>
          <a:p>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C’est une approche de planification par recherche dans un</a:t>
            </a:r>
            <a:r>
              <a:rPr lang="fr-CA" baseline="0" noProof="0" dirty="0"/>
              <a:t> espace d’états. </a:t>
            </a:r>
          </a:p>
          <a:p>
            <a:endParaRPr lang="fr-CA" baseline="0" noProof="0" dirty="0"/>
          </a:p>
          <a:p>
            <a:r>
              <a:rPr lang="fr-CA" baseline="0" noProof="0" dirty="0"/>
              <a:t>On transforme le modèle géométrique </a:t>
            </a:r>
            <a:r>
              <a:rPr lang="fr-CA" b="1" baseline="0" noProof="0" dirty="0"/>
              <a:t>continu</a:t>
            </a:r>
            <a:r>
              <a:rPr lang="fr-CA" baseline="0" noProof="0" dirty="0"/>
              <a:t> (du robot et de l’espace de travail) en graphe.</a:t>
            </a:r>
          </a:p>
          <a:p>
            <a:endParaRPr lang="fr-CA" baseline="0" noProof="0" dirty="0"/>
          </a:p>
          <a:p>
            <a:r>
              <a:rPr lang="fr-CA" baseline="0" noProof="0" dirty="0"/>
              <a:t>Parfois le plan retourné peut être sujet à du post-traitement, comme le lissage (</a:t>
            </a:r>
            <a:r>
              <a:rPr lang="fr-CA" baseline="0" noProof="0" dirty="0" err="1"/>
              <a:t>smoothing</a:t>
            </a:r>
            <a:r>
              <a:rPr lang="fr-CA" baseline="0" noProof="0" dirty="0"/>
              <a:t>) ou la résolution de contraintes dynamiques qui ne peuvent pas être efficacement traitées par uniquement par le modèle discret.</a:t>
            </a:r>
          </a:p>
        </p:txBody>
      </p:sp>
    </p:spTree>
    <p:extLst>
      <p:ext uri="{BB962C8B-B14F-4D97-AF65-F5344CB8AC3E}">
        <p14:creationId xmlns:p14="http://schemas.microsoft.com/office/powerpoint/2010/main" val="1387217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e l'image des diapositives 1"/>
          <p:cNvSpPr>
            <a:spLocks noGrp="1" noRot="1" noChangeAspect="1" noTextEdit="1"/>
          </p:cNvSpPr>
          <p:nvPr>
            <p:ph type="sldImg"/>
          </p:nvPr>
        </p:nvSpPr>
        <p:spPr>
          <a:ln/>
        </p:spPr>
      </p:sp>
      <p:sp>
        <p:nvSpPr>
          <p:cNvPr id="190467"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Les </a:t>
            </a:r>
            <a:r>
              <a:rPr lang="en-CA" altLang="en-US" dirty="0" err="1"/>
              <a:t>propriétés</a:t>
            </a:r>
            <a:r>
              <a:rPr lang="en-CA" altLang="en-US" dirty="0"/>
              <a:t> 1 et 2 </a:t>
            </a:r>
            <a:r>
              <a:rPr lang="en-CA" altLang="en-US" dirty="0" err="1"/>
              <a:t>permettent</a:t>
            </a:r>
            <a:r>
              <a:rPr lang="en-CA" altLang="en-US" dirty="0"/>
              <a:t> de </a:t>
            </a:r>
            <a:r>
              <a:rPr lang="en-CA" altLang="en-US" dirty="0" err="1"/>
              <a:t>garantir</a:t>
            </a:r>
            <a:r>
              <a:rPr lang="en-CA" altLang="en-US" dirty="0"/>
              <a:t> la </a:t>
            </a:r>
            <a:r>
              <a:rPr lang="en-CA" altLang="en-US" dirty="0" err="1"/>
              <a:t>complétude</a:t>
            </a:r>
            <a:r>
              <a:rPr lang="en-CA" altLang="en-US" dirty="0"/>
              <a:t> de </a:t>
            </a:r>
            <a:r>
              <a:rPr lang="en-CA" altLang="en-US" dirty="0" err="1"/>
              <a:t>l’approche</a:t>
            </a:r>
            <a:r>
              <a:rPr lang="en-CA" altLang="en-US" dirty="0"/>
              <a:t>; </a:t>
            </a:r>
            <a:r>
              <a:rPr lang="en-CA" altLang="en-US" dirty="0" err="1"/>
              <a:t>comme</a:t>
            </a:r>
            <a:r>
              <a:rPr lang="en-CA" altLang="en-US" dirty="0"/>
              <a:t> le roadmap capture la </a:t>
            </a:r>
            <a:r>
              <a:rPr lang="en-CA" altLang="en-US" dirty="0" err="1"/>
              <a:t>topologie</a:t>
            </a:r>
            <a:r>
              <a:rPr lang="en-CA" altLang="en-US" dirty="0"/>
              <a:t> </a:t>
            </a:r>
            <a:r>
              <a:rPr lang="en-CA" altLang="en-US" dirty="0" err="1"/>
              <a:t>entière</a:t>
            </a:r>
            <a:r>
              <a:rPr lang="en-CA" altLang="en-US" dirty="0"/>
              <a:t> de </a:t>
            </a:r>
            <a:r>
              <a:rPr lang="en-CA" altLang="en-US" dirty="0" err="1"/>
              <a:t>l’espace</a:t>
            </a:r>
            <a:r>
              <a:rPr lang="en-CA" altLang="en-US" dirty="0"/>
              <a:t> d’état, </a:t>
            </a:r>
            <a:r>
              <a:rPr lang="en-CA" altLang="en-US" dirty="0" err="1"/>
              <a:t>une</a:t>
            </a:r>
            <a:r>
              <a:rPr lang="en-CA" altLang="en-US" dirty="0"/>
              <a:t> simple </a:t>
            </a:r>
            <a:r>
              <a:rPr lang="en-CA" altLang="en-US" dirty="0" err="1"/>
              <a:t>recherche</a:t>
            </a:r>
            <a:r>
              <a:rPr lang="en-CA" altLang="en-US" dirty="0"/>
              <a:t> de </a:t>
            </a:r>
            <a:r>
              <a:rPr lang="en-CA" altLang="en-US" dirty="0" err="1"/>
              <a:t>graphe</a:t>
            </a:r>
            <a:r>
              <a:rPr lang="en-CA" altLang="en-US" dirty="0"/>
              <a:t> </a:t>
            </a:r>
            <a:r>
              <a:rPr lang="en-CA" altLang="en-US" dirty="0" err="1"/>
              <a:t>permet</a:t>
            </a:r>
            <a:r>
              <a:rPr lang="en-CA" altLang="en-US" dirty="0"/>
              <a:t> de </a:t>
            </a:r>
            <a:r>
              <a:rPr lang="en-CA" altLang="en-US" dirty="0" err="1"/>
              <a:t>conclure</a:t>
            </a:r>
            <a:r>
              <a:rPr lang="en-CA" altLang="en-US" dirty="0"/>
              <a:t> à </a:t>
            </a:r>
            <a:r>
              <a:rPr lang="en-CA" altLang="en-US" dirty="0" err="1"/>
              <a:t>l’existence</a:t>
            </a:r>
            <a:r>
              <a:rPr lang="en-CA" altLang="en-US" dirty="0"/>
              <a:t> </a:t>
            </a:r>
            <a:r>
              <a:rPr lang="en-CA" altLang="en-US" dirty="0" err="1"/>
              <a:t>ou</a:t>
            </a:r>
            <a:r>
              <a:rPr lang="en-CA" altLang="en-US" dirty="0"/>
              <a:t> </a:t>
            </a:r>
            <a:r>
              <a:rPr lang="en-CA" altLang="en-US" dirty="0" err="1"/>
              <a:t>l’absence</a:t>
            </a:r>
            <a:r>
              <a:rPr lang="en-CA" altLang="en-US" dirty="0"/>
              <a:t> de solution.</a:t>
            </a:r>
            <a:endParaRPr lang="fr-CA" altLang="en-US" dirty="0"/>
          </a:p>
          <a:p>
            <a:endParaRPr lang="fr-CA"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err="1"/>
              <a:t>Décompose</a:t>
            </a:r>
            <a:r>
              <a:rPr lang="en-CA" altLang="en-US" baseline="0" dirty="0"/>
              <a:t> les </a:t>
            </a:r>
            <a:r>
              <a:rPr lang="en-CA" altLang="en-US" baseline="0" dirty="0" err="1"/>
              <a:t>Cfree</a:t>
            </a:r>
            <a:r>
              <a:rPr lang="en-CA" altLang="en-US" baseline="0" dirty="0"/>
              <a:t> </a:t>
            </a:r>
            <a:r>
              <a:rPr lang="en-CA" altLang="en-US" baseline="0" dirty="0" err="1"/>
              <a:t>en</a:t>
            </a:r>
            <a:r>
              <a:rPr lang="en-CA" altLang="en-US" baseline="0" dirty="0"/>
              <a:t> </a:t>
            </a:r>
            <a:r>
              <a:rPr lang="en-CA" altLang="en-US" baseline="0" dirty="0" err="1"/>
              <a:t>formes</a:t>
            </a:r>
            <a:r>
              <a:rPr lang="en-CA" altLang="en-US" baseline="0" dirty="0"/>
              <a:t> </a:t>
            </a:r>
            <a:r>
              <a:rPr lang="en-CA" altLang="en-US" baseline="0" dirty="0" err="1"/>
              <a:t>convems</a:t>
            </a:r>
            <a:r>
              <a:rPr lang="en-CA" altLang="en-US" baseline="0" dirty="0"/>
              <a:t> simples</a:t>
            </a:r>
            <a:endParaRPr lang="en-CA" altLang="en-US" dirty="0"/>
          </a:p>
          <a:p>
            <a:endParaRPr lang="en-CA" altLang="en-US" dirty="0"/>
          </a:p>
          <a:p>
            <a:r>
              <a:rPr lang="en-CA" altLang="en-US" dirty="0" err="1"/>
              <a:t>Mêmes</a:t>
            </a:r>
            <a:r>
              <a:rPr lang="en-CA" altLang="en-US" dirty="0"/>
              <a:t> </a:t>
            </a:r>
            <a:r>
              <a:rPr lang="en-CA" altLang="en-US" dirty="0" err="1"/>
              <a:t>contraintes</a:t>
            </a:r>
            <a:r>
              <a:rPr lang="en-CA" altLang="en-US" dirty="0"/>
              <a:t> que </a:t>
            </a:r>
            <a:r>
              <a:rPr lang="en-CA" altLang="en-US" dirty="0" err="1"/>
              <a:t>l’algorithme</a:t>
            </a:r>
            <a:r>
              <a:rPr lang="en-CA" altLang="en-US" dirty="0"/>
              <a:t> de </a:t>
            </a:r>
            <a:r>
              <a:rPr lang="en-CA" altLang="en-US" dirty="0" err="1"/>
              <a:t>décomposition</a:t>
            </a:r>
            <a:r>
              <a:rPr lang="en-CA" altLang="en-US" dirty="0"/>
              <a:t> </a:t>
            </a:r>
            <a:r>
              <a:rPr lang="en-CA" altLang="en-US" dirty="0" err="1"/>
              <a:t>verticale</a:t>
            </a:r>
            <a:r>
              <a:rPr lang="en-CA" altLang="en-US" dirty="0"/>
              <a:t> 2D.</a:t>
            </a:r>
          </a:p>
          <a:p>
            <a:endParaRPr lang="en-CA" altLang="en-US" dirty="0"/>
          </a:p>
          <a:p>
            <a:r>
              <a:rPr lang="en-CA" altLang="en-US" dirty="0" err="1"/>
              <a:t>Algorithmes</a:t>
            </a:r>
            <a:r>
              <a:rPr lang="en-CA" altLang="en-US" dirty="0"/>
              <a:t> de triangulation </a:t>
            </a:r>
            <a:r>
              <a:rPr lang="en-CA" altLang="en-US" dirty="0" err="1"/>
              <a:t>sont</a:t>
            </a:r>
            <a:r>
              <a:rPr lang="en-CA" altLang="en-US" dirty="0"/>
              <a:t> beaucoup </a:t>
            </a:r>
            <a:r>
              <a:rPr lang="en-CA" altLang="en-US" dirty="0" err="1"/>
              <a:t>utilisés</a:t>
            </a:r>
            <a:r>
              <a:rPr lang="en-CA" altLang="en-US" dirty="0"/>
              <a:t> </a:t>
            </a:r>
            <a:r>
              <a:rPr lang="en-CA" altLang="en-US" dirty="0" err="1"/>
              <a:t>en</a:t>
            </a:r>
            <a:r>
              <a:rPr lang="en-CA" altLang="en-US" dirty="0"/>
              <a:t> reconstruction de surfaces (par </a:t>
            </a:r>
            <a:r>
              <a:rPr lang="en-CA" altLang="en-US" dirty="0" err="1"/>
              <a:t>exemple</a:t>
            </a:r>
            <a:r>
              <a:rPr lang="en-CA" altLang="en-US" dirty="0"/>
              <a:t> </a:t>
            </a:r>
            <a:r>
              <a:rPr lang="en-CA" altLang="en-US" dirty="0" err="1"/>
              <a:t>en</a:t>
            </a:r>
            <a:r>
              <a:rPr lang="en-CA" altLang="en-US" dirty="0"/>
              <a:t> reconstruction 3D à </a:t>
            </a:r>
            <a:r>
              <a:rPr lang="en-CA" altLang="en-US" dirty="0" err="1"/>
              <a:t>partir</a:t>
            </a:r>
            <a:r>
              <a:rPr lang="en-CA" altLang="en-US" dirty="0"/>
              <a:t> de multiples points de </a:t>
            </a:r>
            <a:r>
              <a:rPr lang="en-CA" altLang="en-US" dirty="0" err="1"/>
              <a:t>vue</a:t>
            </a:r>
            <a:r>
              <a:rPr lang="en-CA" altLang="en-US" dirty="0"/>
              <a:t>).</a:t>
            </a:r>
          </a:p>
          <a:p>
            <a:endParaRPr lang="en-CA" altLang="en-US" dirty="0"/>
          </a:p>
          <a:p>
            <a:r>
              <a:rPr lang="en-CA" altLang="en-US" dirty="0"/>
              <a:t>Ex: triangulation de Delaunay pour </a:t>
            </a:r>
            <a:r>
              <a:rPr lang="en-CA" altLang="en-US" dirty="0" err="1"/>
              <a:t>maximiser</a:t>
            </a:r>
            <a:r>
              <a:rPr lang="en-CA" altLang="en-US" dirty="0"/>
              <a:t> le plus petit angle (</a:t>
            </a:r>
            <a:r>
              <a:rPr lang="en-CA" altLang="en-US" dirty="0" err="1"/>
              <a:t>éviter</a:t>
            </a:r>
            <a:r>
              <a:rPr lang="en-CA" altLang="en-US" dirty="0"/>
              <a:t> les triangles “</a:t>
            </a:r>
            <a:r>
              <a:rPr lang="en-CA" altLang="en-US" dirty="0" err="1"/>
              <a:t>rabougris</a:t>
            </a:r>
            <a:r>
              <a:rPr lang="en-CA" altLang="en-US" dirty="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Pas utilisables pour les problèmes avec des primitives non-linéaires telles que ceux incluant des rotations.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P.286</a:t>
            </a:r>
          </a:p>
          <a:p>
            <a:endParaRPr lang="en-CA" altLang="en-US" dirty="0"/>
          </a:p>
          <a:p>
            <a:r>
              <a:rPr lang="en-CA" altLang="en-US" dirty="0" err="1"/>
              <a:t>Algorithme</a:t>
            </a:r>
            <a:r>
              <a:rPr lang="en-CA" altLang="en-US" dirty="0"/>
              <a:t> </a:t>
            </a:r>
            <a:r>
              <a:rPr lang="en-CA" altLang="en-US" dirty="0" err="1"/>
              <a:t>tiré</a:t>
            </a:r>
            <a:r>
              <a:rPr lang="en-CA" altLang="en-US" dirty="0"/>
              <a:t> de la </a:t>
            </a:r>
            <a:r>
              <a:rPr lang="en-CA" altLang="en-US" dirty="0" err="1"/>
              <a:t>géométrie</a:t>
            </a:r>
            <a:r>
              <a:rPr lang="en-CA" altLang="en-US" dirty="0"/>
              <a:t> </a:t>
            </a:r>
            <a:r>
              <a:rPr lang="en-CA" altLang="en-US" dirty="0" err="1"/>
              <a:t>algébrique</a:t>
            </a:r>
            <a:r>
              <a:rPr lang="en-CA" altLang="en-US" dirty="0"/>
              <a:t> </a:t>
            </a:r>
            <a:r>
              <a:rPr lang="en-CA" altLang="en-US" dirty="0" err="1"/>
              <a:t>computationnelle</a:t>
            </a:r>
            <a:endParaRPr lang="en-CA"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Graphe</a:t>
            </a:r>
            <a:r>
              <a:rPr lang="en-CA" dirty="0"/>
              <a:t> </a:t>
            </a:r>
            <a:r>
              <a:rPr lang="en-CA" dirty="0" err="1"/>
              <a:t>obtenu</a:t>
            </a:r>
            <a:r>
              <a:rPr lang="en-CA" dirty="0"/>
              <a:t> </a:t>
            </a:r>
            <a:r>
              <a:rPr lang="en-CA" dirty="0" err="1"/>
              <a:t>en</a:t>
            </a:r>
            <a:r>
              <a:rPr lang="en-CA" dirty="0"/>
              <a:t> </a:t>
            </a:r>
            <a:r>
              <a:rPr lang="en-CA" dirty="0" err="1"/>
              <a:t>connectant</a:t>
            </a:r>
            <a:r>
              <a:rPr lang="en-CA" baseline="0" dirty="0"/>
              <a:t> les </a:t>
            </a:r>
            <a:r>
              <a:rPr lang="en-CA" baseline="0" dirty="0" err="1"/>
              <a:t>extremités</a:t>
            </a:r>
            <a:r>
              <a:rPr lang="en-CA" baseline="0" dirty="0"/>
              <a:t> qui </a:t>
            </a:r>
            <a:r>
              <a:rPr lang="en-CA" baseline="0" dirty="0" err="1"/>
              <a:t>sont</a:t>
            </a:r>
            <a:r>
              <a:rPr lang="en-CA" baseline="0" dirty="0"/>
              <a:t> </a:t>
            </a:r>
            <a:r>
              <a:rPr lang="en-CA" baseline="0" dirty="0" err="1"/>
              <a:t>mutuellement</a:t>
            </a:r>
            <a:r>
              <a:rPr lang="en-CA" baseline="0" dirty="0"/>
              <a:t> “</a:t>
            </a:r>
            <a:r>
              <a:rPr lang="en-CA" baseline="0" dirty="0" err="1"/>
              <a:t>visibles</a:t>
            </a:r>
            <a:r>
              <a:rPr lang="en-CA" baseline="0" dirty="0"/>
              <a:t>” (</a:t>
            </a:r>
            <a:r>
              <a:rPr lang="en-CA" baseline="0" dirty="0" err="1"/>
              <a:t>atteignables</a:t>
            </a:r>
            <a:r>
              <a:rPr lang="en-CA" baseline="0" dirty="0"/>
              <a:t> sans collision).</a:t>
            </a:r>
            <a:endParaRPr lang="fr-CA" dirty="0"/>
          </a:p>
        </p:txBody>
      </p:sp>
    </p:spTree>
    <p:extLst>
      <p:ext uri="{BB962C8B-B14F-4D97-AF65-F5344CB8AC3E}">
        <p14:creationId xmlns:p14="http://schemas.microsoft.com/office/powerpoint/2010/main" val="940066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Problème typique: bâtir un supermarché le plus loin possible des autres.</a:t>
            </a:r>
          </a:p>
          <a:p>
            <a:endParaRPr lang="en-CA" altLang="en-US"/>
          </a:p>
          <a:p>
            <a:r>
              <a:rPr lang="en-CA" altLang="en-US"/>
              <a:t>http://www.cs.columbia.edu/~pblaer/projects/path_planner/applet.html</a:t>
            </a:r>
          </a:p>
          <a:p>
            <a:endParaRPr lang="en-CA"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a:p>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Path-planning</a:t>
            </a:r>
            <a:r>
              <a:rPr lang="en-CA" baseline="0" dirty="0"/>
              <a:t> vs motion-planning</a:t>
            </a:r>
            <a:endParaRPr lang="en-CA" dirty="0"/>
          </a:p>
        </p:txBody>
      </p:sp>
    </p:spTree>
    <p:extLst>
      <p:ext uri="{BB962C8B-B14F-4D97-AF65-F5344CB8AC3E}">
        <p14:creationId xmlns:p14="http://schemas.microsoft.com/office/powerpoint/2010/main" val="1201735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336746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e l'image des diapositives 1"/>
          <p:cNvSpPr>
            <a:spLocks noGrp="1" noRot="1" noChangeAspect="1" noTextEdit="1"/>
          </p:cNvSpPr>
          <p:nvPr>
            <p:ph type="sldImg"/>
          </p:nvPr>
        </p:nvSpPr>
        <p:spPr>
          <a:ln/>
        </p:spPr>
      </p:sp>
      <p:sp>
        <p:nvSpPr>
          <p:cNvPr id="18944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a:t>
            </a:r>
            <a:r>
              <a:rPr lang="en-CA" baseline="0" dirty="0"/>
              <a:t> : Le roadmap</a:t>
            </a:r>
          </a:p>
          <a:p>
            <a:r>
              <a:rPr lang="en-CA" baseline="0" dirty="0"/>
              <a:t>S: Les </a:t>
            </a:r>
            <a:r>
              <a:rPr lang="en-CA" baseline="0" dirty="0" err="1"/>
              <a:t>états</a:t>
            </a:r>
            <a:r>
              <a:rPr lang="en-CA" baseline="0" dirty="0"/>
              <a:t> du roadmap</a:t>
            </a:r>
          </a:p>
          <a:p>
            <a:r>
              <a:rPr lang="en-CA" baseline="0" dirty="0"/>
              <a:t>alpha : sequence des </a:t>
            </a:r>
            <a:r>
              <a:rPr lang="en-CA" baseline="0" dirty="0" err="1"/>
              <a:t>échantillons</a:t>
            </a:r>
            <a:r>
              <a:rPr lang="en-CA" baseline="0" dirty="0"/>
              <a:t> </a:t>
            </a:r>
            <a:r>
              <a:rPr lang="en-CA" baseline="0" dirty="0" err="1"/>
              <a:t>dans</a:t>
            </a:r>
            <a:r>
              <a:rPr lang="en-CA" baseline="0" dirty="0"/>
              <a:t> </a:t>
            </a:r>
            <a:r>
              <a:rPr lang="en-CA" baseline="0" dirty="0" err="1"/>
              <a:t>C_free</a:t>
            </a:r>
            <a:r>
              <a:rPr lang="en-CA" baseline="0" dirty="0"/>
              <a:t> </a:t>
            </a:r>
          </a:p>
          <a:p>
            <a:r>
              <a:rPr lang="en-CA" baseline="0" dirty="0"/>
              <a:t>alpha (</a:t>
            </a:r>
            <a:r>
              <a:rPr lang="en-CA" baseline="0" dirty="0" err="1"/>
              <a:t>i</a:t>
            </a:r>
            <a:r>
              <a:rPr lang="en-CA" baseline="0" dirty="0"/>
              <a:t>) : </a:t>
            </a:r>
            <a:r>
              <a:rPr lang="en-CA" baseline="0" dirty="0" err="1"/>
              <a:t>échantillon</a:t>
            </a:r>
            <a:r>
              <a:rPr lang="en-CA" baseline="0" dirty="0"/>
              <a:t> à </a:t>
            </a:r>
            <a:r>
              <a:rPr lang="en-CA" baseline="0" dirty="0" err="1"/>
              <a:t>l’étape</a:t>
            </a:r>
            <a:r>
              <a:rPr lang="en-CA" baseline="0" dirty="0"/>
              <a:t> </a:t>
            </a:r>
            <a:r>
              <a:rPr lang="en-CA" baseline="0" dirty="0" err="1"/>
              <a:t>i</a:t>
            </a:r>
            <a:endParaRPr lang="en-CA" baseline="0" dirty="0"/>
          </a:p>
          <a:p>
            <a:endParaRPr lang="fr-CA" dirty="0"/>
          </a:p>
        </p:txBody>
      </p:sp>
    </p:spTree>
    <p:extLst>
      <p:ext uri="{BB962C8B-B14F-4D97-AF65-F5344CB8AC3E}">
        <p14:creationId xmlns:p14="http://schemas.microsoft.com/office/powerpoint/2010/main" val="3611447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a:t>
            </a:r>
            <a:r>
              <a:rPr lang="en-CA" baseline="0" dirty="0"/>
              <a:t> : Le roadmap</a:t>
            </a:r>
          </a:p>
          <a:p>
            <a:r>
              <a:rPr lang="en-CA" baseline="0" dirty="0"/>
              <a:t>S: Les </a:t>
            </a:r>
            <a:r>
              <a:rPr lang="en-CA" baseline="0" dirty="0" err="1"/>
              <a:t>états</a:t>
            </a:r>
            <a:r>
              <a:rPr lang="en-CA" baseline="0" dirty="0"/>
              <a:t> du roadmap</a:t>
            </a:r>
          </a:p>
          <a:p>
            <a:r>
              <a:rPr lang="en-CA" baseline="0" dirty="0"/>
              <a:t>alpha : sequence des </a:t>
            </a:r>
            <a:r>
              <a:rPr lang="en-CA" baseline="0" dirty="0" err="1"/>
              <a:t>échantillons</a:t>
            </a:r>
            <a:r>
              <a:rPr lang="en-CA" baseline="0" dirty="0"/>
              <a:t> </a:t>
            </a:r>
            <a:r>
              <a:rPr lang="en-CA" baseline="0" dirty="0" err="1"/>
              <a:t>dans</a:t>
            </a:r>
            <a:r>
              <a:rPr lang="en-CA" baseline="0" dirty="0"/>
              <a:t> </a:t>
            </a:r>
            <a:r>
              <a:rPr lang="en-CA" baseline="0" dirty="0" err="1"/>
              <a:t>C_free</a:t>
            </a:r>
            <a:r>
              <a:rPr lang="en-CA" baseline="0" dirty="0"/>
              <a:t> </a:t>
            </a:r>
          </a:p>
          <a:p>
            <a:r>
              <a:rPr lang="en-CA" baseline="0" dirty="0"/>
              <a:t>alpha (</a:t>
            </a:r>
            <a:r>
              <a:rPr lang="en-CA" baseline="0" dirty="0" err="1"/>
              <a:t>i</a:t>
            </a:r>
            <a:r>
              <a:rPr lang="en-CA" baseline="0" dirty="0"/>
              <a:t>) : </a:t>
            </a:r>
            <a:r>
              <a:rPr lang="en-CA" baseline="0" dirty="0" err="1"/>
              <a:t>échantillon</a:t>
            </a:r>
            <a:r>
              <a:rPr lang="en-CA" baseline="0" dirty="0"/>
              <a:t> à </a:t>
            </a:r>
            <a:r>
              <a:rPr lang="en-CA" baseline="0" dirty="0" err="1"/>
              <a:t>l’étape</a:t>
            </a:r>
            <a:r>
              <a:rPr lang="en-CA" baseline="0" dirty="0"/>
              <a:t> </a:t>
            </a:r>
            <a:r>
              <a:rPr lang="en-CA" baseline="0" dirty="0" err="1"/>
              <a:t>i</a:t>
            </a:r>
            <a:endParaRPr lang="en-CA" baseline="0" dirty="0"/>
          </a:p>
          <a:p>
            <a:endParaRPr lang="fr-CA" dirty="0"/>
          </a:p>
        </p:txBody>
      </p:sp>
    </p:spTree>
    <p:extLst>
      <p:ext uri="{BB962C8B-B14F-4D97-AF65-F5344CB8AC3E}">
        <p14:creationId xmlns:p14="http://schemas.microsoft.com/office/powerpoint/2010/main" val="3000351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Figure</a:t>
            </a:r>
            <a:r>
              <a:rPr lang="en-CA" baseline="0" dirty="0"/>
              <a:t> 5.18. If the nearest point in S lies in an edge, then the edge is split into two, and a new vertex is inserted into G.</a:t>
            </a:r>
          </a:p>
          <a:p>
            <a:endParaRPr lang="en-CA" baseline="0" dirty="0"/>
          </a:p>
          <a:p>
            <a:r>
              <a:rPr lang="en-CA" baseline="0" dirty="0"/>
              <a:t>The edge splitting is handled in Line 3 by the method NEARST edge</a:t>
            </a:r>
            <a:endParaRPr lang="fr-CA" dirty="0"/>
          </a:p>
        </p:txBody>
      </p:sp>
    </p:spTree>
    <p:extLst>
      <p:ext uri="{BB962C8B-B14F-4D97-AF65-F5344CB8AC3E}">
        <p14:creationId xmlns:p14="http://schemas.microsoft.com/office/powerpoint/2010/main" val="343344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Figure 5.20: If there is an obstacle, the</a:t>
            </a:r>
            <a:r>
              <a:rPr lang="en-CA" baseline="0" dirty="0"/>
              <a:t> edge travels up to the obstacle boundary, as far as allowed by the collision detection algorithm</a:t>
            </a:r>
          </a:p>
          <a:p>
            <a:endParaRPr lang="en-CA" baseline="0" dirty="0"/>
          </a:p>
          <a:p>
            <a:r>
              <a:rPr lang="en-CA" baseline="0" dirty="0"/>
              <a:t>This is handled by Line 4. This is where collision detection is handled. </a:t>
            </a:r>
            <a:endParaRPr lang="fr-CA" dirty="0"/>
          </a:p>
        </p:txBody>
      </p:sp>
    </p:spTree>
    <p:extLst>
      <p:ext uri="{BB962C8B-B14F-4D97-AF65-F5344CB8AC3E}">
        <p14:creationId xmlns:p14="http://schemas.microsoft.com/office/powerpoint/2010/main" val="3568728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87224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59063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fr-CA" altLang="en-US"/>
              <a:t>Biais de Voronoï</a:t>
            </a:r>
          </a:p>
          <a:p>
            <a:pPr lvl="1" eaLnBrk="1" hangingPunct="1"/>
            <a:r>
              <a:rPr lang="fr-CA" altLang="en-US"/>
              <a:t>Les points les plus isolés ont plus de chance d’être étendus</a:t>
            </a:r>
          </a:p>
          <a:p>
            <a:pPr lvl="1" eaLnBrk="1" hangingPunct="1"/>
            <a:r>
              <a:rPr lang="fr-CA" altLang="en-US"/>
              <a:t>Proportionnellement à la taille de leur cellule de Voronoï</a:t>
            </a:r>
          </a:p>
          <a:p>
            <a:endParaRPr lang="en-CA"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On vérifie les collisions à la fin (</a:t>
            </a:r>
            <a:r>
              <a:rPr lang="en-CA" altLang="en-US" i="1"/>
              <a:t>lazy collision checking</a:t>
            </a:r>
            <a:r>
              <a:rPr lang="en-CA" altLang="en-US"/>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https://www.youtube.com/watch?v=Mezx29eBbNk </a:t>
            </a:r>
          </a:p>
        </p:txBody>
      </p:sp>
    </p:spTree>
    <p:extLst>
      <p:ext uri="{BB962C8B-B14F-4D97-AF65-F5344CB8AC3E}">
        <p14:creationId xmlns:p14="http://schemas.microsoft.com/office/powerpoint/2010/main" val="1383768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e l'image des diapositives 1"/>
          <p:cNvSpPr>
            <a:spLocks noGrp="1" noRot="1" noChangeAspect="1" noTextEdit="1"/>
          </p:cNvSpPr>
          <p:nvPr>
            <p:ph type="sldImg"/>
          </p:nvPr>
        </p:nvSpPr>
        <p:spPr>
          <a:ln/>
        </p:spPr>
      </p:sp>
      <p:sp>
        <p:nvSpPr>
          <p:cNvPr id="205827"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Les approches par décomposition sont aussi désignées comme des a</a:t>
            </a:r>
            <a:r>
              <a:rPr lang="fr-CA" altLang="en-US"/>
              <a:t>pproches « exactes », car elles ne s’appuient pas sur des approximations de l’environnement continu.</a:t>
            </a:r>
          </a:p>
          <a:p>
            <a:r>
              <a:rPr lang="en-CA" altLang="en-US"/>
              <a:t>Rappel: la complétude réfère à l’attribut d’un algorithme de trouver éventuellement une solution si elle existe, ou de correctement identifier l’absence de solution.</a:t>
            </a:r>
            <a:endParaRPr lang="fr-CA"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ce réservé de l'image des diapositives 1"/>
          <p:cNvSpPr>
            <a:spLocks noGrp="1" noRot="1" noChangeAspect="1" noTextEdit="1"/>
          </p:cNvSpPr>
          <p:nvPr>
            <p:ph type="sldImg"/>
          </p:nvPr>
        </p:nvSpPr>
        <p:spPr>
          <a:ln/>
        </p:spPr>
      </p:sp>
      <p:sp>
        <p:nvSpPr>
          <p:cNvPr id="206851"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CA" altLang="en-US"/>
              <a:t>Une notion de distance entre les états est typiquement nécessaire pour déterminer le plus proche voisin d’un point par rapport à un </a:t>
            </a:r>
            <a:r>
              <a:rPr lang="fr-CA" altLang="en-US" i="1"/>
              <a:t>roadmap</a:t>
            </a:r>
            <a:r>
              <a:rPr lang="fr-CA" altLang="en-US"/>
              <a:t>.</a:t>
            </a:r>
          </a:p>
          <a:p>
            <a:endParaRPr lang="fr-CA" altLang="en-US"/>
          </a:p>
          <a:p>
            <a:r>
              <a:rPr lang="fr-CA" altLang="en-US"/>
              <a:t>Pseudo-métriques: métriques telles la consommation d’énergie, le temps de parcours, etc. qui ne respectent pas nécessairement les contraintes ici.</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e l'image des diapositives 1"/>
          <p:cNvSpPr>
            <a:spLocks noGrp="1" noRot="1" noChangeAspect="1" noTextEdit="1"/>
          </p:cNvSpPr>
          <p:nvPr>
            <p:ph type="sldImg"/>
          </p:nvPr>
        </p:nvSpPr>
        <p:spPr>
          <a:ln/>
        </p:spPr>
      </p:sp>
      <p:sp>
        <p:nvSpPr>
          <p:cNvPr id="20787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ce réservé de l'image des diapositives 1"/>
          <p:cNvSpPr>
            <a:spLocks noGrp="1" noRot="1" noChangeAspect="1" noTextEdit="1"/>
          </p:cNvSpPr>
          <p:nvPr>
            <p:ph type="sldImg"/>
          </p:nvPr>
        </p:nvSpPr>
        <p:spPr>
          <a:ln/>
        </p:spPr>
      </p:sp>
      <p:sp>
        <p:nvSpPr>
          <p:cNvPr id="208899"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CA" altLang="en-US" sz="1000"/>
              <a:t>Les poids c</a:t>
            </a:r>
            <a:r>
              <a:rPr lang="fr-CA" altLang="en-US" sz="1000" baseline="-25000"/>
              <a:t>1</a:t>
            </a:r>
            <a:r>
              <a:rPr lang="fr-CA" altLang="en-US" sz="1000"/>
              <a:t> et c</a:t>
            </a:r>
            <a:r>
              <a:rPr lang="fr-CA" altLang="en-US" sz="1000" baseline="-25000"/>
              <a:t>2</a:t>
            </a:r>
            <a:r>
              <a:rPr lang="fr-CA" altLang="en-US" sz="1000"/>
              <a:t> doivent être &gt;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Il </a:t>
            </a:r>
            <a:r>
              <a:rPr lang="en-CA" altLang="en-US" dirty="0" err="1"/>
              <a:t>existe</a:t>
            </a:r>
            <a:r>
              <a:rPr lang="en-CA" altLang="en-US" dirty="0"/>
              <a:t> </a:t>
            </a:r>
            <a:r>
              <a:rPr lang="en-CA" altLang="en-US" dirty="0" err="1"/>
              <a:t>d’autres</a:t>
            </a:r>
            <a:r>
              <a:rPr lang="en-CA" altLang="en-US" baseline="0" dirty="0"/>
              <a:t> </a:t>
            </a:r>
            <a:r>
              <a:rPr lang="en-CA" altLang="en-US" baseline="0" dirty="0" err="1"/>
              <a:t>outils</a:t>
            </a:r>
            <a:r>
              <a:rPr lang="en-CA" altLang="en-US" baseline="0" dirty="0"/>
              <a:t> de detection de collision de </a:t>
            </a:r>
            <a:r>
              <a:rPr lang="en-CA" altLang="en-US" baseline="0" dirty="0" err="1"/>
              <a:t>domaine</a:t>
            </a:r>
            <a:r>
              <a:rPr lang="en-CA" altLang="en-US" baseline="0" dirty="0"/>
              <a:t> </a:t>
            </a:r>
            <a:r>
              <a:rPr lang="en-CA" altLang="en-US" baseline="0" dirty="0" err="1"/>
              <a:t>publique</a:t>
            </a:r>
            <a:r>
              <a:rPr lang="en-CA" altLang="en-US" baseline="0" dirty="0"/>
              <a:t>. Par </a:t>
            </a:r>
            <a:r>
              <a:rPr lang="en-CA" altLang="en-US" baseline="0" dirty="0" err="1"/>
              <a:t>exemple</a:t>
            </a:r>
            <a:r>
              <a:rPr lang="en-CA" altLang="en-US" baseline="0" dirty="0"/>
              <a:t>, I-COLLIDE.</a:t>
            </a:r>
          </a:p>
          <a:p>
            <a:endParaRPr lang="en-CA" altLang="en-US" baseline="0" dirty="0"/>
          </a:p>
          <a:p>
            <a:r>
              <a:rPr lang="en-CA" altLang="en-US" baseline="0" dirty="0"/>
              <a:t>FCL : Flexible Collision Library</a:t>
            </a:r>
          </a:p>
          <a:p>
            <a:r>
              <a:rPr lang="en-CA" altLang="en-US" baseline="0" dirty="0"/>
              <a:t>PQP : </a:t>
            </a:r>
            <a:r>
              <a:rPr lang="en-CA" altLang="en-US" baseline="0" dirty="0" err="1"/>
              <a:t>Prximity</a:t>
            </a:r>
            <a:r>
              <a:rPr lang="en-CA" altLang="en-US" baseline="0" dirty="0"/>
              <a:t> Query Package</a:t>
            </a:r>
            <a:endParaRPr lang="fr-CA" altLang="en-US" dirty="0"/>
          </a:p>
        </p:txBody>
      </p:sp>
    </p:spTree>
    <p:extLst>
      <p:ext uri="{BB962C8B-B14F-4D97-AF65-F5344CB8AC3E}">
        <p14:creationId xmlns:p14="http://schemas.microsoft.com/office/powerpoint/2010/main" val="2252746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e l'image des diapositives 1"/>
          <p:cNvSpPr>
            <a:spLocks noGrp="1" noRot="1" noChangeAspect="1" noTextEdit="1"/>
          </p:cNvSpPr>
          <p:nvPr>
            <p:ph type="sldImg"/>
          </p:nvPr>
        </p:nvSpPr>
        <p:spPr>
          <a:ln/>
        </p:spPr>
      </p:sp>
      <p:sp>
        <p:nvSpPr>
          <p:cNvPr id="20992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CA" altLang="en-US" sz="1000"/>
              <a:t>3. Local Planning Method: s’assurer que le chemin ne cause pas de collision. Si une collision est détectée, on peut conserver la partie valide du chemin plutôt que l’ignorer complètement.</a:t>
            </a:r>
          </a:p>
          <a:p>
            <a:endParaRPr lang="fr-CA" altLang="en-US" sz="1000"/>
          </a:p>
          <a:p>
            <a:r>
              <a:rPr lang="fr-CA" altLang="en-US" sz="1000"/>
              <a:t>5. Check for a Solution: la métrique utilisée pour trouver le meilleur chemin peut être différente de celle utilisée dans l’algorithme (e.g. la métrique utilisée pour trouver le plus proche voisin dans l’espace).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CA" altLang="en-US">
                <a:solidFill>
                  <a:srgbClr val="FF0000"/>
                </a:solidFill>
              </a:rPr>
              <a:t>Distribution déterministe: </a:t>
            </a:r>
            <a:r>
              <a:rPr lang="en-CA" altLang="en-US" i="1">
                <a:solidFill>
                  <a:srgbClr val="FF0000"/>
                </a:solidFill>
              </a:rPr>
              <a:t>Low-dispersion</a:t>
            </a:r>
            <a:r>
              <a:rPr lang="en-CA" altLang="en-US">
                <a:solidFill>
                  <a:srgbClr val="FF0000"/>
                </a:solidFill>
              </a:rPr>
              <a:t> cherchant à maximiser la dispersion des échantillons dans l’environnement (pour couvrir le plus de zone possible)</a:t>
            </a:r>
            <a:endParaRPr lang="en-CA" altLang="en-US" i="1">
              <a:solidFill>
                <a:srgbClr val="FF0000"/>
              </a:solidFill>
            </a:endParaRPr>
          </a:p>
          <a:p>
            <a:pPr eaLnBrk="1" hangingPunct="1"/>
            <a:endParaRPr lang="en-CA" altLang="en-US" i="1">
              <a:solidFill>
                <a:srgbClr val="FF0000"/>
              </a:solidFill>
            </a:endParaRPr>
          </a:p>
          <a:p>
            <a:pPr eaLnBrk="1" hangingPunct="1"/>
            <a:r>
              <a:rPr lang="en-CA" altLang="en-US">
                <a:solidFill>
                  <a:srgbClr val="FF0000"/>
                </a:solidFill>
              </a:rPr>
              <a:t>Distribution déterministe: </a:t>
            </a:r>
            <a:r>
              <a:rPr lang="en-CA" altLang="en-US" i="1">
                <a:solidFill>
                  <a:srgbClr val="FF0000"/>
                </a:solidFill>
              </a:rPr>
              <a:t>Low-discrepancy </a:t>
            </a:r>
            <a:r>
              <a:rPr lang="en-CA" altLang="en-US">
                <a:solidFill>
                  <a:srgbClr val="FF0000"/>
                </a:solidFill>
              </a:rPr>
              <a:t>cherchant à éviter les échantillons alignés</a:t>
            </a:r>
          </a:p>
          <a:p>
            <a:pPr eaLnBrk="1" hangingPunct="1"/>
            <a:endParaRPr lang="en-CA" altLang="en-US">
              <a:solidFill>
                <a:srgbClr val="FF0000"/>
              </a:solidFill>
            </a:endParaRPr>
          </a:p>
          <a:p>
            <a:pPr eaLnBrk="1" hangingPunct="1"/>
            <a:r>
              <a:rPr lang="en-CA" altLang="en-US">
                <a:solidFill>
                  <a:srgbClr val="FF0000"/>
                </a:solidFill>
              </a:rPr>
              <a:t>Difficulté potentielle: échantillonnage dans SE(3), doit-on échantillonner chaque angle d’Euler indépendamment (biais lorsque plusieurs combinaisons d’angles représentent la même transformation)?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CA" altLang="en-US"/>
              <a:t>Échantillonnage préférentiel </a:t>
            </a:r>
            <a:r>
              <a:rPr lang="fr-CA" altLang="en-US" i="1"/>
              <a:t>(preference sampling) </a:t>
            </a:r>
            <a:r>
              <a:rPr lang="fr-CA" altLang="en-US"/>
              <a:t>pour orienter l’échantillonnage vers différents attributs de l’espace d’états (par exemple, les portes étroites).</a:t>
            </a:r>
            <a:endParaRPr lang="en-CA"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Espace réservé de l'image des diapositives 1"/>
          <p:cNvSpPr>
            <a:spLocks noGrp="1" noRot="1" noChangeAspect="1" noTextEdit="1"/>
          </p:cNvSpPr>
          <p:nvPr>
            <p:ph type="sldImg"/>
          </p:nvPr>
        </p:nvSpPr>
        <p:spPr>
          <a:ln/>
        </p:spPr>
      </p:sp>
      <p:sp>
        <p:nvSpPr>
          <p:cNvPr id="22016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fr-CA"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On entend “vélocités” au sens de “dérivées instantanées des variables d’état par rapport au temps”.</a:t>
            </a:r>
          </a:p>
          <a:p>
            <a:endParaRPr lang="en-CA" altLang="en-US"/>
          </a:p>
          <a:p>
            <a:r>
              <a:rPr lang="en-CA" altLang="en-US"/>
              <a:t>Les exemples précédents traitaient de transitions géométriques seulement.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CA" dirty="0" err="1"/>
              <a:t>Implicites</a:t>
            </a:r>
            <a:r>
              <a:rPr lang="en-CA" dirty="0"/>
              <a:t>: les </a:t>
            </a:r>
            <a:r>
              <a:rPr lang="en-CA" dirty="0" err="1"/>
              <a:t>contraintes</a:t>
            </a:r>
            <a:r>
              <a:rPr lang="en-CA" baseline="0" dirty="0"/>
              <a:t> portent </a:t>
            </a:r>
            <a:r>
              <a:rPr lang="en-CA" baseline="0" dirty="0" err="1"/>
              <a:t>directement</a:t>
            </a:r>
            <a:r>
              <a:rPr lang="en-CA" baseline="0" dirty="0"/>
              <a:t> sur la </a:t>
            </a:r>
            <a:r>
              <a:rPr lang="en-CA" baseline="0" dirty="0" err="1"/>
              <a:t>vitesse</a:t>
            </a:r>
            <a:r>
              <a:rPr lang="en-CA" baseline="0" dirty="0"/>
              <a:t>; plus </a:t>
            </a:r>
            <a:r>
              <a:rPr lang="en-CA" baseline="0" dirty="0" err="1"/>
              <a:t>générale</a:t>
            </a:r>
            <a:r>
              <a:rPr lang="en-CA" baseline="0" dirty="0"/>
              <a:t> </a:t>
            </a:r>
            <a:r>
              <a:rPr lang="en-CA" baseline="0" dirty="0" err="1"/>
              <a:t>mais</a:t>
            </a:r>
            <a:r>
              <a:rPr lang="en-CA" baseline="0" dirty="0"/>
              <a:t> </a:t>
            </a:r>
            <a:r>
              <a:rPr lang="en-CA" baseline="0" dirty="0" err="1"/>
              <a:t>moins</a:t>
            </a:r>
            <a:r>
              <a:rPr lang="en-CA" baseline="0" dirty="0"/>
              <a:t> </a:t>
            </a:r>
            <a:r>
              <a:rPr lang="en-CA" baseline="0" dirty="0" err="1"/>
              <a:t>pratique</a:t>
            </a:r>
            <a:r>
              <a:rPr lang="en-CA" baseline="0" dirty="0"/>
              <a:t> (</a:t>
            </a:r>
            <a:r>
              <a:rPr lang="en-CA" baseline="0" dirty="0" err="1"/>
              <a:t>peut</a:t>
            </a:r>
            <a:r>
              <a:rPr lang="en-CA" baseline="0" dirty="0"/>
              <a:t> </a:t>
            </a:r>
            <a:r>
              <a:rPr lang="en-CA" baseline="0" dirty="0" err="1"/>
              <a:t>conduire</a:t>
            </a:r>
            <a:r>
              <a:rPr lang="en-CA" baseline="0" dirty="0"/>
              <a:t> à des </a:t>
            </a:r>
            <a:r>
              <a:rPr lang="en-CA" baseline="0" dirty="0" err="1"/>
              <a:t>contraintes</a:t>
            </a:r>
            <a:r>
              <a:rPr lang="en-CA" baseline="0" dirty="0"/>
              <a:t> </a:t>
            </a:r>
            <a:r>
              <a:rPr lang="en-CA" baseline="0" dirty="0" err="1"/>
              <a:t>infaisables</a:t>
            </a:r>
            <a:r>
              <a:rPr lang="en-CA" baseline="0" dirty="0"/>
              <a:t>)</a:t>
            </a:r>
          </a:p>
          <a:p>
            <a:pPr>
              <a:defRPr/>
            </a:pPr>
            <a:endParaRPr lang="en-CA" baseline="0" dirty="0"/>
          </a:p>
          <a:p>
            <a:pPr>
              <a:defRPr/>
            </a:pPr>
            <a:r>
              <a:rPr lang="en-CA" baseline="0" dirty="0"/>
              <a:t>Parametric: les </a:t>
            </a:r>
            <a:r>
              <a:rPr lang="en-CA" baseline="0" dirty="0" err="1"/>
              <a:t>contraintes</a:t>
            </a:r>
            <a:r>
              <a:rPr lang="en-CA" baseline="0" dirty="0"/>
              <a:t> portent sur les actions; plus </a:t>
            </a:r>
            <a:r>
              <a:rPr lang="en-CA" baseline="0" dirty="0" err="1"/>
              <a:t>pratique</a:t>
            </a:r>
            <a:r>
              <a:rPr lang="en-CA" baseline="0" dirty="0"/>
              <a:t> (</a:t>
            </a:r>
            <a:r>
              <a:rPr lang="en-CA" baseline="0" dirty="0" err="1"/>
              <a:t>donne</a:t>
            </a:r>
            <a:r>
              <a:rPr lang="en-CA" baseline="0" dirty="0"/>
              <a:t> </a:t>
            </a:r>
            <a:r>
              <a:rPr lang="en-CA" baseline="0" dirty="0" err="1"/>
              <a:t>directement</a:t>
            </a:r>
            <a:r>
              <a:rPr lang="en-CA" baseline="0" dirty="0"/>
              <a:t> les actions </a:t>
            </a:r>
            <a:r>
              <a:rPr lang="en-CA" baseline="0" dirty="0" err="1"/>
              <a:t>faisables</a:t>
            </a:r>
            <a:r>
              <a:rPr lang="en-CA" baseline="0" dirty="0"/>
              <a:t>)</a:t>
            </a:r>
            <a:endParaRPr lang="en-CA" dirty="0"/>
          </a:p>
          <a:p>
            <a:pPr>
              <a:defRPr/>
            </a:pPr>
            <a:endParaRPr lang="en-CA" dirty="0"/>
          </a:p>
          <a:p>
            <a:pPr>
              <a:defRPr/>
            </a:pPr>
            <a:endParaRPr lang="en-CA" dirty="0"/>
          </a:p>
          <a:p>
            <a:pPr>
              <a:defRPr/>
            </a:pPr>
            <a:r>
              <a:rPr lang="en-CA" dirty="0"/>
              <a:t>On </a:t>
            </a:r>
            <a:r>
              <a:rPr lang="en-CA" dirty="0" err="1"/>
              <a:t>va</a:t>
            </a:r>
            <a:r>
              <a:rPr lang="en-CA" dirty="0"/>
              <a:t> utiliser </a:t>
            </a:r>
            <a:r>
              <a:rPr lang="en-CA" dirty="0" err="1"/>
              <a:t>seulement</a:t>
            </a:r>
            <a:r>
              <a:rPr lang="en-CA" dirty="0"/>
              <a:t> la </a:t>
            </a:r>
            <a:r>
              <a:rPr lang="en-CA" dirty="0" err="1"/>
              <a:t>représentation</a:t>
            </a:r>
            <a:r>
              <a:rPr lang="en-CA" dirty="0"/>
              <a:t> </a:t>
            </a:r>
            <a:r>
              <a:rPr lang="en-CA" dirty="0" err="1"/>
              <a:t>paramétrique</a:t>
            </a:r>
            <a:r>
              <a:rPr lang="en-CA" dirty="0"/>
              <a:t> des </a:t>
            </a:r>
            <a:r>
              <a:rPr lang="en-CA" dirty="0" err="1"/>
              <a:t>contraintes</a:t>
            </a:r>
            <a:r>
              <a:rPr lang="en-CA" dirty="0"/>
              <a:t>.</a:t>
            </a:r>
          </a:p>
          <a:p>
            <a:pPr>
              <a:defRPr/>
            </a:pPr>
            <a:endParaRPr lang="en-CA" dirty="0"/>
          </a:p>
          <a:p>
            <a:pPr>
              <a:defRPr/>
            </a:pPr>
            <a:r>
              <a:rPr lang="en-CA" dirty="0"/>
              <a:t>Actions:</a:t>
            </a:r>
          </a:p>
          <a:p>
            <a:pPr>
              <a:defRPr/>
            </a:pPr>
            <a:endParaRPr lang="en-CA" dirty="0"/>
          </a:p>
          <a:p>
            <a:pPr marL="171450" indent="-171450">
              <a:buFontTx/>
              <a:buChar char="-"/>
              <a:defRPr/>
            </a:pPr>
            <a:r>
              <a:rPr lang="en-CA" dirty="0"/>
              <a:t>Volant (rotation)</a:t>
            </a:r>
          </a:p>
          <a:p>
            <a:pPr marL="171450" indent="-171450">
              <a:buFontTx/>
              <a:buChar char="-"/>
              <a:defRPr/>
            </a:pPr>
            <a:r>
              <a:rPr lang="en-CA" dirty="0" err="1"/>
              <a:t>Accélarateur</a:t>
            </a:r>
            <a:r>
              <a:rPr lang="en-CA" dirty="0"/>
              <a:t> (</a:t>
            </a:r>
            <a:r>
              <a:rPr lang="en-CA" dirty="0" err="1"/>
              <a:t>vitesse</a:t>
            </a:r>
            <a:r>
              <a:rPr lang="en-CA" dirty="0"/>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P.723 Plusieurs autres cas sont décrits: tricycle, </a:t>
            </a:r>
            <a:r>
              <a:rPr lang="en-CA" altLang="en-US" i="1"/>
              <a:t>differential drive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P.723 Plusieurs autres cas sont décrits: tricycle, </a:t>
            </a:r>
            <a:r>
              <a:rPr lang="en-CA" altLang="en-US" i="1"/>
              <a:t>differential drive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en-US" dirty="0"/>
              <a:t>L’espace de travail (</a:t>
            </a:r>
            <a:r>
              <a:rPr lang="fr-CA" altLang="en-US" i="1" dirty="0" err="1"/>
              <a:t>working</a:t>
            </a:r>
            <a:r>
              <a:rPr lang="fr-CA" altLang="en-US" i="1" dirty="0"/>
              <a:t> </a:t>
            </a:r>
            <a:r>
              <a:rPr lang="fr-CA" altLang="en-US" i="1" dirty="0" err="1"/>
              <a:t>space</a:t>
            </a:r>
            <a:r>
              <a:rPr lang="fr-CA" altLang="en-US" dirty="0"/>
              <a:t>) est souvent noté </a:t>
            </a:r>
            <a:r>
              <a:rPr lang="fr-CA" altLang="en-US" i="1" dirty="0"/>
              <a:t>W</a:t>
            </a:r>
            <a:r>
              <a:rPr lang="fr-CA" altLang="en-US" dirty="0"/>
              <a:t> (</a:t>
            </a:r>
            <a:r>
              <a:rPr lang="fr-CA" altLang="en-US" i="1" dirty="0"/>
              <a:t>world</a:t>
            </a:r>
            <a:r>
              <a:rPr lang="fr-CA" altLang="en-US" dirty="0"/>
              <a:t>). </a:t>
            </a:r>
          </a:p>
          <a:p>
            <a:endParaRPr lang="fr-CA" altLang="en-US" dirty="0"/>
          </a:p>
          <a:p>
            <a:r>
              <a:rPr lang="fr-CA" altLang="en-US" dirty="0"/>
              <a:t>W peut être modélisé en:</a:t>
            </a:r>
          </a:p>
          <a:p>
            <a:pPr lvl="1"/>
            <a:r>
              <a:rPr lang="fr-CA" altLang="en-US" dirty="0"/>
              <a:t>2D</a:t>
            </a:r>
          </a:p>
          <a:p>
            <a:pPr lvl="1"/>
            <a:r>
              <a:rPr lang="fr-CA" altLang="en-US" dirty="0"/>
              <a:t>3D</a:t>
            </a:r>
          </a:p>
          <a:p>
            <a:pPr lvl="1"/>
            <a:r>
              <a:rPr lang="fr-CA" altLang="en-US" dirty="0"/>
              <a:t>Autres dimensions (rare).</a:t>
            </a:r>
          </a:p>
          <a:p>
            <a:pPr lvl="1"/>
            <a:endParaRPr lang="fr-CA" altLang="en-US" dirty="0"/>
          </a:p>
          <a:p>
            <a:r>
              <a:rPr lang="fr-CA" altLang="en-US" dirty="0"/>
              <a:t>2 types d’objets dans </a:t>
            </a:r>
            <a:r>
              <a:rPr lang="fr-CA" altLang="en-US" i="1" dirty="0"/>
              <a:t>W </a:t>
            </a:r>
            <a:r>
              <a:rPr lang="fr-CA" altLang="en-US" dirty="0"/>
              <a:t>et qui sont modélisés géométriquement.</a:t>
            </a:r>
          </a:p>
          <a:p>
            <a:endParaRPr lang="fr-CA" altLang="en-US" dirty="0"/>
          </a:p>
          <a:p>
            <a:pPr lvl="1"/>
            <a:r>
              <a:rPr lang="fr-CA" altLang="en-US" dirty="0"/>
              <a:t>Obstacles: </a:t>
            </a:r>
            <a:r>
              <a:rPr lang="fr-CA" altLang="en-US" i="1" dirty="0"/>
              <a:t>O</a:t>
            </a:r>
          </a:p>
          <a:p>
            <a:pPr lvl="2"/>
            <a:r>
              <a:rPr lang="fr-CA" altLang="en-US" dirty="0"/>
              <a:t>Objets occupés en « permanence »: ex., murs, chaises</a:t>
            </a:r>
          </a:p>
          <a:p>
            <a:pPr lvl="2"/>
            <a:endParaRPr lang="fr-CA" altLang="en-US" dirty="0"/>
          </a:p>
          <a:p>
            <a:pPr lvl="1"/>
            <a:r>
              <a:rPr lang="fr-CA" altLang="en-US" dirty="0"/>
              <a:t>Robot: </a:t>
            </a:r>
            <a:r>
              <a:rPr lang="fr-CA" altLang="en-US" i="1" dirty="0"/>
              <a:t>A</a:t>
            </a:r>
          </a:p>
          <a:p>
            <a:pPr lvl="2"/>
            <a:r>
              <a:rPr lang="fr-CA" altLang="en-US" dirty="0"/>
              <a:t>Objet modélisé par un plan/trajectoire de déplacement.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Phase Space: p. 735</a:t>
            </a:r>
          </a:p>
          <a:p>
            <a:endParaRPr lang="en-CA" altLang="en-US" dirty="0"/>
          </a:p>
          <a:p>
            <a:r>
              <a:rPr lang="en-CA" altLang="en-US" dirty="0"/>
              <a:t>Le </a:t>
            </a:r>
            <a:r>
              <a:rPr lang="en-CA" altLang="en-US" dirty="0" err="1"/>
              <a:t>modèle</a:t>
            </a:r>
            <a:r>
              <a:rPr lang="en-CA" altLang="en-US" dirty="0"/>
              <a:t> </a:t>
            </a:r>
            <a:r>
              <a:rPr lang="en-CA" altLang="en-US" dirty="0" err="1"/>
              <a:t>dynamique</a:t>
            </a:r>
            <a:r>
              <a:rPr lang="en-CA" altLang="en-US" dirty="0"/>
              <a:t> </a:t>
            </a:r>
            <a:r>
              <a:rPr lang="en-CA" altLang="en-US" dirty="0" err="1"/>
              <a:t>d’une</a:t>
            </a:r>
            <a:r>
              <a:rPr lang="en-CA" altLang="en-US" dirty="0"/>
              <a:t> </a:t>
            </a:r>
            <a:r>
              <a:rPr lang="en-CA" altLang="en-US" dirty="0" err="1"/>
              <a:t>voiture</a:t>
            </a:r>
            <a:r>
              <a:rPr lang="en-CA" altLang="en-US" dirty="0"/>
              <a:t> </a:t>
            </a:r>
            <a:r>
              <a:rPr lang="en-CA" altLang="en-US" dirty="0" err="1"/>
              <a:t>n’est</a:t>
            </a:r>
            <a:r>
              <a:rPr lang="en-CA" altLang="en-US" dirty="0"/>
              <a:t> pas </a:t>
            </a:r>
            <a:r>
              <a:rPr lang="en-CA" altLang="en-US" dirty="0" err="1"/>
              <a:t>dans</a:t>
            </a:r>
            <a:r>
              <a:rPr lang="en-CA" altLang="en-US" dirty="0"/>
              <a:t> le livre. Par </a:t>
            </a:r>
            <a:r>
              <a:rPr lang="en-CA" altLang="en-US" dirty="0" err="1"/>
              <a:t>contre</a:t>
            </a:r>
            <a:r>
              <a:rPr lang="en-CA" altLang="en-US" dirty="0"/>
              <a:t> on y </a:t>
            </a:r>
            <a:r>
              <a:rPr lang="en-CA" altLang="en-US" dirty="0" err="1"/>
              <a:t>retrouve</a:t>
            </a:r>
            <a:r>
              <a:rPr lang="en-CA" altLang="en-US" dirty="0"/>
              <a:t> un continuous-steering car (</a:t>
            </a:r>
            <a:r>
              <a:rPr lang="en-CA" altLang="en-US" dirty="0" err="1"/>
              <a:t>accélération</a:t>
            </a:r>
            <a:r>
              <a:rPr lang="en-CA" altLang="en-US" dirty="0"/>
              <a:t> de </a:t>
            </a:r>
            <a:r>
              <a:rPr lang="en-CA" altLang="en-US" dirty="0" err="1"/>
              <a:t>changement</a:t>
            </a:r>
            <a:r>
              <a:rPr lang="en-CA" altLang="en-US" dirty="0"/>
              <a:t> </a:t>
            </a:r>
            <a:r>
              <a:rPr lang="en-CA" altLang="en-US" dirty="0" err="1"/>
              <a:t>d’angle</a:t>
            </a:r>
            <a:r>
              <a:rPr lang="en-CA" altLang="en-US" dirty="0"/>
              <a:t> du </a:t>
            </a:r>
            <a:r>
              <a:rPr lang="en-CA" altLang="en-US" dirty="0" err="1"/>
              <a:t>volant</a:t>
            </a:r>
            <a:r>
              <a:rPr lang="en-CA" altLang="en-US" dirty="0"/>
              <a:t>.)</a:t>
            </a:r>
            <a:endParaRPr lang="en-CA" altLang="en-US" i="1"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Phase Space: p. 735</a:t>
            </a:r>
          </a:p>
          <a:p>
            <a:endParaRPr lang="en-CA" altLang="en-US" dirty="0"/>
          </a:p>
          <a:p>
            <a:r>
              <a:rPr lang="en-CA" altLang="en-US" dirty="0"/>
              <a:t>Le </a:t>
            </a:r>
            <a:r>
              <a:rPr lang="en-CA" altLang="en-US" dirty="0" err="1"/>
              <a:t>modèle</a:t>
            </a:r>
            <a:r>
              <a:rPr lang="en-CA" altLang="en-US" dirty="0"/>
              <a:t> </a:t>
            </a:r>
            <a:r>
              <a:rPr lang="en-CA" altLang="en-US" dirty="0" err="1"/>
              <a:t>dynamique</a:t>
            </a:r>
            <a:r>
              <a:rPr lang="en-CA" altLang="en-US" dirty="0"/>
              <a:t> </a:t>
            </a:r>
            <a:r>
              <a:rPr lang="en-CA" altLang="en-US" dirty="0" err="1"/>
              <a:t>d’une</a:t>
            </a:r>
            <a:r>
              <a:rPr lang="en-CA" altLang="en-US" dirty="0"/>
              <a:t> </a:t>
            </a:r>
            <a:r>
              <a:rPr lang="en-CA" altLang="en-US" dirty="0" err="1"/>
              <a:t>voiture</a:t>
            </a:r>
            <a:r>
              <a:rPr lang="en-CA" altLang="en-US" dirty="0"/>
              <a:t> </a:t>
            </a:r>
            <a:r>
              <a:rPr lang="en-CA" altLang="en-US" dirty="0" err="1"/>
              <a:t>n’est</a:t>
            </a:r>
            <a:r>
              <a:rPr lang="en-CA" altLang="en-US" dirty="0"/>
              <a:t> pas </a:t>
            </a:r>
            <a:r>
              <a:rPr lang="en-CA" altLang="en-US" dirty="0" err="1"/>
              <a:t>dans</a:t>
            </a:r>
            <a:r>
              <a:rPr lang="en-CA" altLang="en-US" dirty="0"/>
              <a:t> le </a:t>
            </a:r>
            <a:r>
              <a:rPr lang="en-CA" altLang="en-US" dirty="0" err="1"/>
              <a:t>livre</a:t>
            </a:r>
            <a:r>
              <a:rPr lang="en-CA" altLang="en-US" dirty="0"/>
              <a:t>. Par </a:t>
            </a:r>
            <a:r>
              <a:rPr lang="en-CA" altLang="en-US" dirty="0" err="1"/>
              <a:t>contre</a:t>
            </a:r>
            <a:r>
              <a:rPr lang="en-CA" altLang="en-US" dirty="0"/>
              <a:t> on y </a:t>
            </a:r>
            <a:r>
              <a:rPr lang="en-CA" altLang="en-US" dirty="0" err="1"/>
              <a:t>retrouve</a:t>
            </a:r>
            <a:r>
              <a:rPr lang="en-CA" altLang="en-US" dirty="0"/>
              <a:t> un continuous-steering car (</a:t>
            </a:r>
            <a:r>
              <a:rPr lang="en-CA" altLang="en-US" dirty="0" err="1"/>
              <a:t>accélération</a:t>
            </a:r>
            <a:r>
              <a:rPr lang="en-CA" altLang="en-US" dirty="0"/>
              <a:t> de </a:t>
            </a:r>
            <a:r>
              <a:rPr lang="en-CA" altLang="en-US" dirty="0" err="1"/>
              <a:t>changement</a:t>
            </a:r>
            <a:r>
              <a:rPr lang="en-CA" altLang="en-US" dirty="0"/>
              <a:t> </a:t>
            </a:r>
            <a:r>
              <a:rPr lang="en-CA" altLang="en-US" dirty="0" err="1"/>
              <a:t>d’angle</a:t>
            </a:r>
            <a:r>
              <a:rPr lang="en-CA" altLang="en-US" dirty="0"/>
              <a:t> du </a:t>
            </a:r>
            <a:r>
              <a:rPr lang="en-CA" altLang="en-US" dirty="0" err="1"/>
              <a:t>volant</a:t>
            </a:r>
            <a:r>
              <a:rPr lang="en-CA" altLang="en-US" dirty="0"/>
              <a:t>.)</a:t>
            </a:r>
            <a:endParaRPr lang="en-CA" altLang="en-US" i="1"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Phase Space: p. 735</a:t>
            </a:r>
          </a:p>
          <a:p>
            <a:endParaRPr lang="en-CA" altLang="en-US"/>
          </a:p>
          <a:p>
            <a:r>
              <a:rPr lang="en-CA" altLang="en-US"/>
              <a:t>Le modèle dynamique d’une voiture n’est pas dans le livre. Par contre on y retrouve un continuous-steering car (accélération de changement d’angle du volant.)</a:t>
            </a:r>
            <a:endParaRPr lang="en-CA" altLang="en-US" i="1"/>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a:t>P.789</a:t>
            </a:r>
          </a:p>
          <a:p>
            <a:endParaRPr lang="en-CA" altLang="en-US"/>
          </a:p>
          <a:p>
            <a:r>
              <a:rPr lang="en-CA" altLang="en-US"/>
              <a:t>Intégration symbolique: pour un modèle cinématique de voiture, calculer où se trouvera la voiture le long de l’arc de cercle.</a:t>
            </a:r>
          </a:p>
          <a:p>
            <a:endParaRPr lang="en-CA" altLang="en-US"/>
          </a:p>
          <a:p>
            <a:r>
              <a:rPr lang="en-CA" altLang="en-US"/>
              <a:t>Intégration numérique: pour un modèle dynamique (</a:t>
            </a:r>
            <a:r>
              <a:rPr lang="en-CA" altLang="en-US" i="1"/>
              <a:t>smooth</a:t>
            </a:r>
            <a:r>
              <a:rPr lang="en-CA" altLang="en-US"/>
              <a:t>) de voiture, il faut discrétiser en plusieurs petits Δt.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CA" altLang="en-US" dirty="0"/>
              <a:t>P.789</a:t>
            </a:r>
          </a:p>
          <a:p>
            <a:endParaRPr lang="en-CA" altLang="en-US" dirty="0"/>
          </a:p>
          <a:p>
            <a:r>
              <a:rPr lang="en-CA" altLang="en-US" dirty="0"/>
              <a:t>Un </a:t>
            </a:r>
            <a:r>
              <a:rPr lang="en-CA" altLang="en-US" i="1" dirty="0"/>
              <a:t>goal region X</a:t>
            </a:r>
            <a:r>
              <a:rPr lang="en-CA" altLang="en-US" i="1" baseline="-25000" dirty="0"/>
              <a:t>G </a:t>
            </a:r>
            <a:r>
              <a:rPr lang="en-CA" altLang="en-US" dirty="0" err="1"/>
              <a:t>plutôt</a:t>
            </a:r>
            <a:r>
              <a:rPr lang="en-CA" altLang="en-US" dirty="0"/>
              <a:t> </a:t>
            </a:r>
            <a:r>
              <a:rPr lang="en-CA" altLang="en-US" dirty="0" err="1"/>
              <a:t>qu’un</a:t>
            </a:r>
            <a:r>
              <a:rPr lang="en-CA" altLang="en-US" dirty="0"/>
              <a:t> </a:t>
            </a:r>
            <a:r>
              <a:rPr lang="en-CA" altLang="en-US" dirty="0" err="1"/>
              <a:t>état</a:t>
            </a:r>
            <a:r>
              <a:rPr lang="en-CA" altLang="en-US" dirty="0"/>
              <a:t> unique </a:t>
            </a:r>
            <a:r>
              <a:rPr lang="en-CA" altLang="en-US" dirty="0" err="1"/>
              <a:t>x</a:t>
            </a:r>
            <a:r>
              <a:rPr lang="en-CA" altLang="en-US" baseline="-25000" dirty="0" err="1"/>
              <a:t>G</a:t>
            </a:r>
            <a:r>
              <a:rPr lang="en-CA" altLang="en-US" dirty="0"/>
              <a:t>, </a:t>
            </a:r>
            <a:r>
              <a:rPr lang="en-CA" altLang="en-US" dirty="0" err="1"/>
              <a:t>étant</a:t>
            </a:r>
            <a:r>
              <a:rPr lang="en-CA" altLang="en-US" dirty="0"/>
              <a:t> </a:t>
            </a:r>
            <a:r>
              <a:rPr lang="en-CA" altLang="en-US" dirty="0" err="1"/>
              <a:t>donné</a:t>
            </a:r>
            <a:r>
              <a:rPr lang="en-CA" altLang="en-US" dirty="0"/>
              <a:t> </a:t>
            </a:r>
            <a:r>
              <a:rPr lang="en-CA" altLang="en-US" dirty="0" err="1"/>
              <a:t>qu’il</a:t>
            </a:r>
            <a:r>
              <a:rPr lang="en-CA" altLang="en-US" dirty="0"/>
              <a:t> </a:t>
            </a:r>
            <a:r>
              <a:rPr lang="en-CA" altLang="en-US" dirty="0" err="1"/>
              <a:t>est</a:t>
            </a:r>
            <a:r>
              <a:rPr lang="en-CA" altLang="en-US" dirty="0"/>
              <a:t> impossible </a:t>
            </a:r>
            <a:r>
              <a:rPr lang="en-CA" altLang="en-US" dirty="0" err="1"/>
              <a:t>en</a:t>
            </a:r>
            <a:r>
              <a:rPr lang="en-CA" altLang="en-US" dirty="0"/>
              <a:t> </a:t>
            </a:r>
            <a:r>
              <a:rPr lang="en-CA" altLang="en-US" dirty="0" err="1"/>
              <a:t>général</a:t>
            </a:r>
            <a:r>
              <a:rPr lang="en-CA" altLang="en-US" dirty="0"/>
              <a:t> de </a:t>
            </a:r>
            <a:r>
              <a:rPr lang="en-CA" altLang="en-US" dirty="0" err="1"/>
              <a:t>générer</a:t>
            </a:r>
            <a:r>
              <a:rPr lang="en-CA" altLang="en-US" dirty="0"/>
              <a:t> des motions qui </a:t>
            </a:r>
            <a:r>
              <a:rPr lang="en-CA" altLang="en-US" dirty="0" err="1"/>
              <a:t>amènent</a:t>
            </a:r>
            <a:r>
              <a:rPr lang="en-CA" altLang="en-US" dirty="0"/>
              <a:t> le robot </a:t>
            </a:r>
            <a:r>
              <a:rPr lang="en-CA" altLang="en-US" dirty="0" err="1"/>
              <a:t>directement</a:t>
            </a:r>
            <a:r>
              <a:rPr lang="en-CA" altLang="en-US" dirty="0"/>
              <a:t> sur un </a:t>
            </a:r>
            <a:r>
              <a:rPr lang="en-CA" altLang="en-US" dirty="0" err="1"/>
              <a:t>état</a:t>
            </a:r>
            <a:r>
              <a:rPr lang="en-CA" altLang="en-US" dirty="0"/>
              <a: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731838" y="4560888"/>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t>MoveIT :  Package </a:t>
            </a:r>
            <a:r>
              <a:rPr lang="en-CA" altLang="en-US" dirty="0" err="1"/>
              <a:t>permettant</a:t>
            </a:r>
            <a:r>
              <a:rPr lang="en-CA" altLang="en-US" dirty="0"/>
              <a:t> </a:t>
            </a:r>
            <a:r>
              <a:rPr lang="en-CA" altLang="en-US" dirty="0" err="1"/>
              <a:t>d’intégrer</a:t>
            </a:r>
            <a:r>
              <a:rPr lang="en-CA" altLang="en-US" dirty="0"/>
              <a:t> </a:t>
            </a:r>
            <a:r>
              <a:rPr lang="en-CA" altLang="en-US" dirty="0" err="1"/>
              <a:t>facilement</a:t>
            </a:r>
            <a:r>
              <a:rPr lang="en-CA" altLang="en-US" dirty="0"/>
              <a:t> de ROS, OMPL,</a:t>
            </a:r>
            <a:r>
              <a:rPr lang="en-CA" altLang="en-US" baseline="0" dirty="0"/>
              <a:t> un </a:t>
            </a:r>
            <a:r>
              <a:rPr lang="en-CA" altLang="en-US" baseline="0" dirty="0" err="1"/>
              <a:t>détecteur</a:t>
            </a:r>
            <a:r>
              <a:rPr lang="en-CA" altLang="en-US" baseline="0" dirty="0"/>
              <a:t> de collision et </a:t>
            </a:r>
            <a:r>
              <a:rPr lang="en-CA" altLang="en-US" baseline="0" dirty="0" err="1"/>
              <a:t>autres</a:t>
            </a:r>
            <a:r>
              <a:rPr lang="en-CA" altLang="en-US" baseline="0" dirty="0"/>
              <a:t> </a:t>
            </a:r>
            <a:r>
              <a:rPr lang="en-CA" altLang="en-US" baseline="0" dirty="0" err="1"/>
              <a:t>composants</a:t>
            </a:r>
            <a:r>
              <a:rPr lang="en-CA" altLang="en-US" baseline="0" dirty="0"/>
              <a:t> pour </a:t>
            </a:r>
            <a:r>
              <a:rPr lang="en-CA" altLang="en-US" baseline="0" dirty="0" err="1"/>
              <a:t>faciliter</a:t>
            </a:r>
            <a:r>
              <a:rPr lang="en-CA" altLang="en-US" baseline="0" dirty="0"/>
              <a:t> la </a:t>
            </a:r>
            <a:r>
              <a:rPr lang="en-CA" altLang="en-US" baseline="0" dirty="0" err="1"/>
              <a:t>programmation</a:t>
            </a:r>
            <a:r>
              <a:rPr lang="en-CA" altLang="en-US" baseline="0" dirty="0"/>
              <a:t> des robots.</a:t>
            </a:r>
          </a:p>
          <a:p>
            <a:pPr eaLnBrk="1" hangingPunct="1"/>
            <a:endParaRPr lang="en-CA" altLang="en-US" baseline="0" dirty="0"/>
          </a:p>
          <a:p>
            <a:pPr eaLnBrk="1" hangingPunct="1"/>
            <a:r>
              <a:rPr lang="en-CA" altLang="en-US" dirty="0"/>
              <a:t>http://ompl.kavrakilab.org/gallery.html</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731838" y="4560888"/>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t>MoveIT :  Package </a:t>
            </a:r>
            <a:r>
              <a:rPr lang="en-CA" altLang="en-US" dirty="0" err="1"/>
              <a:t>permettant</a:t>
            </a:r>
            <a:r>
              <a:rPr lang="en-CA" altLang="en-US" dirty="0"/>
              <a:t> </a:t>
            </a:r>
            <a:r>
              <a:rPr lang="en-CA" altLang="en-US" dirty="0" err="1"/>
              <a:t>d’intégrer</a:t>
            </a:r>
            <a:r>
              <a:rPr lang="en-CA" altLang="en-US" dirty="0"/>
              <a:t> </a:t>
            </a:r>
            <a:r>
              <a:rPr lang="en-CA" altLang="en-US" dirty="0" err="1"/>
              <a:t>facilement</a:t>
            </a:r>
            <a:r>
              <a:rPr lang="en-CA" altLang="en-US" dirty="0"/>
              <a:t> de ROS, OMPL,</a:t>
            </a:r>
            <a:r>
              <a:rPr lang="en-CA" altLang="en-US" baseline="0" dirty="0"/>
              <a:t> un </a:t>
            </a:r>
            <a:r>
              <a:rPr lang="en-CA" altLang="en-US" baseline="0" dirty="0" err="1"/>
              <a:t>détecteur</a:t>
            </a:r>
            <a:r>
              <a:rPr lang="en-CA" altLang="en-US" baseline="0" dirty="0"/>
              <a:t> de collision et </a:t>
            </a:r>
            <a:r>
              <a:rPr lang="en-CA" altLang="en-US" baseline="0" dirty="0" err="1"/>
              <a:t>autres</a:t>
            </a:r>
            <a:r>
              <a:rPr lang="en-CA" altLang="en-US" baseline="0" dirty="0"/>
              <a:t> </a:t>
            </a:r>
            <a:r>
              <a:rPr lang="en-CA" altLang="en-US" baseline="0" dirty="0" err="1"/>
              <a:t>composants</a:t>
            </a:r>
            <a:r>
              <a:rPr lang="en-CA" altLang="en-US" baseline="0" dirty="0"/>
              <a:t> pour </a:t>
            </a:r>
            <a:r>
              <a:rPr lang="en-CA" altLang="en-US" baseline="0" dirty="0" err="1"/>
              <a:t>faciliter</a:t>
            </a:r>
            <a:r>
              <a:rPr lang="en-CA" altLang="en-US" baseline="0" dirty="0"/>
              <a:t> la </a:t>
            </a:r>
            <a:r>
              <a:rPr lang="en-CA" altLang="en-US" baseline="0" dirty="0" err="1"/>
              <a:t>programmation</a:t>
            </a:r>
            <a:r>
              <a:rPr lang="en-CA" altLang="en-US" baseline="0" dirty="0"/>
              <a:t> des robots.</a:t>
            </a:r>
            <a:endParaRPr lang="en-CA" altLang="en-US" dirty="0"/>
          </a:p>
        </p:txBody>
      </p:sp>
    </p:spTree>
    <p:extLst>
      <p:ext uri="{BB962C8B-B14F-4D97-AF65-F5344CB8AC3E}">
        <p14:creationId xmlns:p14="http://schemas.microsoft.com/office/powerpoint/2010/main" val="7654756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731838" y="4560888"/>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t>MoveIT : </a:t>
            </a:r>
            <a:r>
              <a:rPr lang="en-CA" altLang="en-US" dirty="0" err="1"/>
              <a:t>inégration</a:t>
            </a:r>
            <a:r>
              <a:rPr lang="en-CA" altLang="en-US" dirty="0"/>
              <a:t> de ROS et OMPL pour</a:t>
            </a:r>
            <a:r>
              <a:rPr lang="en-CA" altLang="en-US" baseline="0" dirty="0"/>
              <a:t> </a:t>
            </a:r>
            <a:r>
              <a:rPr lang="en-CA" altLang="en-US" baseline="0" dirty="0" err="1"/>
              <a:t>faciliter</a:t>
            </a:r>
            <a:r>
              <a:rPr lang="en-CA" altLang="en-US" baseline="0" dirty="0"/>
              <a:t> la </a:t>
            </a:r>
            <a:r>
              <a:rPr lang="en-CA" altLang="en-US" baseline="0" dirty="0" err="1"/>
              <a:t>programmation</a:t>
            </a:r>
            <a:r>
              <a:rPr lang="en-CA" altLang="en-US" baseline="0" dirty="0"/>
              <a:t> des manipulations </a:t>
            </a:r>
            <a:r>
              <a:rPr lang="en-CA" altLang="en-US" baseline="0" dirty="0" err="1"/>
              <a:t>robotiques</a:t>
            </a:r>
            <a:endParaRPr lang="en-CA"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err="1"/>
              <a:t>Voir</a:t>
            </a:r>
            <a:r>
              <a:rPr lang="en-CA" altLang="en-US" dirty="0"/>
              <a:t> p.99</a:t>
            </a:r>
          </a:p>
          <a:p>
            <a:endParaRPr lang="en-CA" altLang="en-US" dirty="0"/>
          </a:p>
          <a:p>
            <a:r>
              <a:rPr lang="fr-CA" altLang="en-US" noProof="0" dirty="0"/>
              <a:t>Un robot peut être représenté simplement par un point (</a:t>
            </a:r>
            <a:r>
              <a:rPr lang="fr-CA" altLang="en-US" i="1" noProof="0" dirty="0"/>
              <a:t>point-robot</a:t>
            </a:r>
            <a:r>
              <a:rPr lang="fr-CA" altLang="en-US" noProof="0" dirty="0"/>
              <a:t>), un rectangle/prisme rectangulaire, un cercle/sphère... ou une combinaison arbitraire de ces éléments, dans le cas de chaînes cinématiques.</a:t>
            </a:r>
          </a:p>
          <a:p>
            <a:endParaRPr lang="fr-CA" altLang="en-US" noProof="0" dirty="0"/>
          </a:p>
          <a:p>
            <a:r>
              <a:rPr lang="fr-CA" altLang="en-US" noProof="0" dirty="0"/>
              <a:t>Dans les cas non-triviaux (i.e. représentation différente d’un simple point), il faut une façon de représenter l’espace occupé par le robot. Par exemple, soit un robot rectangulaire dans le plan (SE(2)),  donc avec un état (x, y, θ).  On choisit typiquement de placer les coordonnées (x, y) du robot dans le centre du rectangle. L’orientation θ du robot détermine l’angle du rectangle dans le plan.</a:t>
            </a:r>
          </a:p>
          <a:p>
            <a:endParaRPr lang="fr-CA" altLang="en-US" noProof="0" dirty="0"/>
          </a:p>
          <a:p>
            <a:r>
              <a:rPr lang="fr-CA" altLang="en-US" noProof="0" dirty="0"/>
              <a:t>Comme nous le verrons, les approches </a:t>
            </a:r>
            <a:r>
              <a:rPr lang="fr-CA" altLang="en-US" i="1" noProof="0" dirty="0"/>
              <a:t>par décomposition</a:t>
            </a:r>
            <a:r>
              <a:rPr lang="fr-CA" altLang="en-US" noProof="0" dirty="0"/>
              <a:t> nécessitent une représentation algébrique des entités.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26999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A subset X ⊂ </a:t>
            </a:r>
            <a:r>
              <a:rPr lang="en-CA" altLang="en-US" dirty="0" err="1"/>
              <a:t>R^n</a:t>
            </a:r>
            <a:r>
              <a:rPr lang="en-CA" altLang="en-US" dirty="0"/>
              <a:t> is called convex if and only if, for any pair of points in X, all points along the line segment that connects them are contained in X. </a:t>
            </a:r>
          </a:p>
          <a:p>
            <a:endParaRPr lang="en-CA" altLang="en-US" dirty="0"/>
          </a:p>
          <a:p>
            <a:r>
              <a:rPr lang="en-CA" altLang="en-US" dirty="0"/>
              <a:t>More precisely, this means that for any</a:t>
            </a:r>
          </a:p>
          <a:p>
            <a:r>
              <a:rPr lang="en-CA" altLang="en-US" dirty="0"/>
              <a:t>    x1, x2 ∈ X and λ ∈ [0, 1],  </a:t>
            </a:r>
            <a:r>
              <a:rPr lang="el-GR" altLang="en-US" dirty="0"/>
              <a:t>λ</a:t>
            </a:r>
            <a:r>
              <a:rPr lang="en-CA" altLang="en-US" dirty="0"/>
              <a:t>x1 + (1 − </a:t>
            </a:r>
            <a:r>
              <a:rPr lang="el-GR" altLang="en-US" dirty="0"/>
              <a:t>λ)</a:t>
            </a:r>
            <a:r>
              <a:rPr lang="en-CA" altLang="en-US" dirty="0"/>
              <a:t>x2 ∈ X. (3.1)</a:t>
            </a:r>
          </a:p>
          <a:p>
            <a:endParaRPr lang="en-CA" altLang="en-US" dirty="0"/>
          </a:p>
          <a:p>
            <a:endParaRPr lang="en-CA" altLang="en-US" dirty="0"/>
          </a:p>
          <a:p>
            <a:r>
              <a:rPr lang="fr-CA" altLang="en-US" noProof="0" dirty="0"/>
              <a:t>Représentation par des points (</a:t>
            </a:r>
            <a:r>
              <a:rPr lang="fr-CA" altLang="en-US" i="1" noProof="0" dirty="0" err="1"/>
              <a:t>boundary</a:t>
            </a:r>
            <a:r>
              <a:rPr lang="fr-CA" altLang="en-US" i="1" noProof="0" dirty="0"/>
              <a:t> </a:t>
            </a:r>
            <a:r>
              <a:rPr lang="fr-CA" altLang="en-US" i="1" noProof="0" dirty="0" err="1"/>
              <a:t>representation</a:t>
            </a:r>
            <a:r>
              <a:rPr lang="fr-CA" altLang="en-US" noProof="0" dirty="0"/>
              <a:t>): séquence de points représentants les extrémités du polygone.</a:t>
            </a:r>
          </a:p>
          <a:p>
            <a:endParaRPr lang="fr-CA" altLang="en-US" noProof="0" dirty="0"/>
          </a:p>
          <a:p>
            <a:r>
              <a:rPr lang="fr-CA" altLang="en-US" noProof="0" dirty="0"/>
              <a:t>Représentation solide (surfaces de contacts / </a:t>
            </a:r>
            <a:r>
              <a:rPr lang="fr-CA" altLang="en-US" i="1" noProof="0" dirty="0" err="1"/>
              <a:t>solid</a:t>
            </a:r>
            <a:r>
              <a:rPr lang="fr-CA" altLang="en-US" i="1" noProof="0" dirty="0"/>
              <a:t> </a:t>
            </a:r>
            <a:r>
              <a:rPr lang="fr-CA" altLang="en-US" i="1" noProof="0" dirty="0" err="1"/>
              <a:t>representation</a:t>
            </a:r>
            <a:r>
              <a:rPr lang="fr-CA" altLang="en-US" noProof="0" dirty="0"/>
              <a:t>): intersection de demi-plans comme montré dans la slide. On va donc donner les équations des plans au lieu de lister des points de contact. Exemples d’équations de demi-plans (tous les points dans l’obstacle doivent respecter les équations)</a:t>
            </a:r>
          </a:p>
          <a:p>
            <a:pPr marL="742950" lvl="1" indent="-285750">
              <a:buFontTx/>
              <a:buChar char="-"/>
            </a:pPr>
            <a:r>
              <a:rPr lang="fr-CA" altLang="en-US" noProof="0" dirty="0"/>
              <a:t>x + y &lt;= 0</a:t>
            </a:r>
          </a:p>
          <a:p>
            <a:pPr marL="742950" lvl="1" indent="-285750">
              <a:buFontTx/>
              <a:buChar char="-"/>
            </a:pPr>
            <a:r>
              <a:rPr lang="fr-CA" altLang="en-US" noProof="0" dirty="0"/>
              <a:t>y &gt;= 4</a:t>
            </a:r>
          </a:p>
          <a:p>
            <a:pPr marL="742950" lvl="1" indent="-285750">
              <a:buFontTx/>
              <a:buChar char="-"/>
            </a:pPr>
            <a:r>
              <a:rPr lang="fr-CA" altLang="en-US" noProof="0" dirty="0"/>
              <a:t>2x - y + 5 &lt;= 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t>IFT608/IFT702</a:t>
            </a:r>
          </a:p>
        </p:txBody>
      </p:sp>
      <p:sp>
        <p:nvSpPr>
          <p:cNvPr id="6" name="Rectangle 9"/>
          <p:cNvSpPr>
            <a:spLocks noGrp="1" noChangeArrowheads="1"/>
          </p:cNvSpPr>
          <p:nvPr>
            <p:ph type="sldNum" sz="quarter" idx="12"/>
          </p:nvPr>
        </p:nvSpPr>
        <p:spPr>
          <a:ln/>
        </p:spPr>
        <p:txBody>
          <a:bodyPr/>
          <a:lstStyle>
            <a:lvl1pPr>
              <a:defRPr/>
            </a:lvl1pPr>
          </a:lstStyle>
          <a:p>
            <a:pPr>
              <a:defRPr/>
            </a:pPr>
            <a:fld id="{B2D14F37-A45C-420B-8551-514C00D0FB9F}" type="slidenum">
              <a:rPr lang="en-US"/>
              <a:pPr>
                <a:defRPr/>
              </a:pPr>
              <a:t>‹#›</a:t>
            </a:fld>
            <a:endParaRPr lang="en-US"/>
          </a:p>
        </p:txBody>
      </p:sp>
    </p:spTree>
    <p:extLst>
      <p:ext uri="{BB962C8B-B14F-4D97-AF65-F5344CB8AC3E}">
        <p14:creationId xmlns:p14="http://schemas.microsoft.com/office/powerpoint/2010/main" val="246925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348615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57200" y="6244353"/>
            <a:ext cx="1800225" cy="476250"/>
          </a:xfrm>
        </p:spPr>
        <p:txBody>
          <a:bodyPr/>
          <a:lstStyle>
            <a:lvl1pPr algn="l">
              <a:defRPr/>
            </a:lvl1pPr>
          </a:lstStyle>
          <a:p>
            <a:pPr>
              <a:defRPr/>
            </a:pPr>
            <a:r>
              <a:rPr lang="en-US"/>
              <a:t>IFT608/IFT702</a:t>
            </a:r>
          </a:p>
        </p:txBody>
      </p:sp>
      <p:sp>
        <p:nvSpPr>
          <p:cNvPr id="6" name="Slide Number Placeholder 5"/>
          <p:cNvSpPr>
            <a:spLocks noGrp="1"/>
          </p:cNvSpPr>
          <p:nvPr>
            <p:ph type="sldNum" sz="quarter" idx="12"/>
          </p:nvPr>
        </p:nvSpPr>
        <p:spPr/>
        <p:txBody>
          <a:bodyPr/>
          <a:lstStyle>
            <a:lvl1pPr>
              <a:defRPr/>
            </a:lvl1pPr>
          </a:lstStyle>
          <a:p>
            <a:pPr>
              <a:defRPr/>
            </a:pPr>
            <a:fld id="{C337F245-942D-4881-A30A-F11AE157F400}" type="slidenum">
              <a:rPr lang="en-US"/>
              <a:pPr>
                <a:defRPr/>
              </a:pPr>
              <a:t>‹#›</a:t>
            </a:fld>
            <a:endParaRPr lang="en-US"/>
          </a:p>
        </p:txBody>
      </p:sp>
    </p:spTree>
    <p:extLst>
      <p:ext uri="{BB962C8B-B14F-4D97-AF65-F5344CB8AC3E}">
        <p14:creationId xmlns:p14="http://schemas.microsoft.com/office/powerpoint/2010/main" val="177244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01600"/>
            <a:ext cx="2209800" cy="6172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52400" y="101600"/>
            <a:ext cx="64770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7"/>
          <p:cNvSpPr>
            <a:spLocks noGrp="1" noChangeArrowheads="1"/>
          </p:cNvSpPr>
          <p:nvPr>
            <p:ph type="dt" sz="half" idx="10"/>
          </p:nvPr>
        </p:nvSpPr>
        <p:spPr>
          <a:xfrm>
            <a:off x="4094375" y="6245225"/>
            <a:ext cx="2133600" cy="476250"/>
          </a:xfrm>
          <a:ln/>
        </p:spPr>
        <p:txBody>
          <a:bodyPr/>
          <a:lstStyle>
            <a:lvl1pPr>
              <a:defRPr/>
            </a:lvl1pPr>
          </a:lstStyle>
          <a:p>
            <a:pPr>
              <a:defRPr/>
            </a:pPr>
            <a:endParaRPr lang="en-US"/>
          </a:p>
        </p:txBody>
      </p:sp>
      <p:sp>
        <p:nvSpPr>
          <p:cNvPr id="5" name="Rectangle 8"/>
          <p:cNvSpPr>
            <a:spLocks noGrp="1" noChangeArrowheads="1"/>
          </p:cNvSpPr>
          <p:nvPr>
            <p:ph type="ftr" sz="quarter" idx="11"/>
          </p:nvPr>
        </p:nvSpPr>
        <p:spPr>
          <a:xfrm>
            <a:off x="195524" y="6245225"/>
            <a:ext cx="2895600" cy="476250"/>
          </a:xfrm>
          <a:ln/>
        </p:spPr>
        <p:txBody>
          <a:bodyPr/>
          <a:lstStyle>
            <a:lvl1pPr algn="l">
              <a:defRPr/>
            </a:lvl1pPr>
          </a:lstStyle>
          <a:p>
            <a:pPr>
              <a:defRPr/>
            </a:pPr>
            <a:r>
              <a:rPr lang="en-US"/>
              <a:t>IFT608/IFT702</a:t>
            </a:r>
          </a:p>
        </p:txBody>
      </p:sp>
      <p:sp>
        <p:nvSpPr>
          <p:cNvPr id="6" name="Rectangle 9"/>
          <p:cNvSpPr>
            <a:spLocks noGrp="1" noChangeArrowheads="1"/>
          </p:cNvSpPr>
          <p:nvPr>
            <p:ph type="sldNum" sz="quarter" idx="12"/>
          </p:nvPr>
        </p:nvSpPr>
        <p:spPr>
          <a:ln/>
        </p:spPr>
        <p:txBody>
          <a:bodyPr/>
          <a:lstStyle>
            <a:lvl1pPr>
              <a:defRPr/>
            </a:lvl1pPr>
          </a:lstStyle>
          <a:p>
            <a:pPr>
              <a:defRPr/>
            </a:pPr>
            <a:fld id="{3C1BD2D8-05B1-4443-9932-2BAF8B4ADB8E}" type="slidenum">
              <a:rPr lang="en-US"/>
              <a:pPr>
                <a:defRPr/>
              </a:pPr>
              <a:t>‹#›</a:t>
            </a:fld>
            <a:endParaRPr lang="en-US"/>
          </a:p>
        </p:txBody>
      </p:sp>
    </p:spTree>
    <p:extLst>
      <p:ext uri="{BB962C8B-B14F-4D97-AF65-F5344CB8AC3E}">
        <p14:creationId xmlns:p14="http://schemas.microsoft.com/office/powerpoint/2010/main" val="222791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52400" y="101600"/>
            <a:ext cx="8839200" cy="8128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990600"/>
            <a:ext cx="40386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Media Placeholder 3"/>
          <p:cNvSpPr>
            <a:spLocks noGrp="1"/>
          </p:cNvSpPr>
          <p:nvPr>
            <p:ph type="media" sz="half" idx="2"/>
          </p:nvPr>
        </p:nvSpPr>
        <p:spPr>
          <a:xfrm>
            <a:off x="4648200" y="990600"/>
            <a:ext cx="4038600" cy="5283200"/>
          </a:xfrm>
        </p:spPr>
        <p:txBody>
          <a:bodyPr/>
          <a:lstStyle/>
          <a:p>
            <a:pPr lvl="0"/>
            <a:endParaRPr lang="en-CA" noProof="0"/>
          </a:p>
        </p:txBody>
      </p:sp>
      <p:sp>
        <p:nvSpPr>
          <p:cNvPr id="5" name="Rectangle 7"/>
          <p:cNvSpPr>
            <a:spLocks noGrp="1" noChangeArrowheads="1"/>
          </p:cNvSpPr>
          <p:nvPr>
            <p:ph type="dt" sz="half" idx="10"/>
          </p:nvPr>
        </p:nvSpPr>
        <p:spPr>
          <a:xfrm>
            <a:off x="4001679" y="6245225"/>
            <a:ext cx="2133600" cy="476250"/>
          </a:xfr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457200" y="6234304"/>
            <a:ext cx="2895600" cy="476250"/>
          </a:xfrm>
          <a:ln/>
        </p:spPr>
        <p:txBody>
          <a:bodyPr/>
          <a:lstStyle>
            <a:lvl1pPr algn="l">
              <a:defRPr/>
            </a:lvl1pPr>
          </a:lstStyle>
          <a:p>
            <a:pPr>
              <a:defRPr/>
            </a:pPr>
            <a:r>
              <a:rPr lang="en-US"/>
              <a:t>IFT608/IFT702</a:t>
            </a:r>
          </a:p>
        </p:txBody>
      </p:sp>
      <p:sp>
        <p:nvSpPr>
          <p:cNvPr id="7" name="Rectangle 9"/>
          <p:cNvSpPr>
            <a:spLocks noGrp="1" noChangeArrowheads="1"/>
          </p:cNvSpPr>
          <p:nvPr>
            <p:ph type="sldNum" sz="quarter" idx="12"/>
          </p:nvPr>
        </p:nvSpPr>
        <p:spPr>
          <a:ln/>
        </p:spPr>
        <p:txBody>
          <a:bodyPr/>
          <a:lstStyle>
            <a:lvl1pPr>
              <a:defRPr/>
            </a:lvl1pPr>
          </a:lstStyle>
          <a:p>
            <a:pPr>
              <a:defRPr/>
            </a:pPr>
            <a:fld id="{EA129F4F-3760-4EA7-AE38-B5F669C4525C}" type="slidenum">
              <a:rPr lang="en-US"/>
              <a:pPr>
                <a:defRPr/>
              </a:pPr>
              <a:t>‹#›</a:t>
            </a:fld>
            <a:endParaRPr lang="en-US"/>
          </a:p>
        </p:txBody>
      </p:sp>
    </p:spTree>
    <p:extLst>
      <p:ext uri="{BB962C8B-B14F-4D97-AF65-F5344CB8AC3E}">
        <p14:creationId xmlns:p14="http://schemas.microsoft.com/office/powerpoint/2010/main" val="2297562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01600"/>
            <a:ext cx="8839200" cy="8128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990600"/>
            <a:ext cx="40386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990600"/>
            <a:ext cx="40386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7"/>
          <p:cNvSpPr>
            <a:spLocks noGrp="1" noChangeArrowheads="1"/>
          </p:cNvSpPr>
          <p:nvPr>
            <p:ph type="dt" sz="half" idx="10"/>
          </p:nvPr>
        </p:nvSpPr>
        <p:spPr>
          <a:xfrm>
            <a:off x="4227921" y="6245225"/>
            <a:ext cx="2133600" cy="476250"/>
          </a:xfr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457200" y="6245225"/>
            <a:ext cx="2895600" cy="476250"/>
          </a:xfrm>
          <a:ln/>
        </p:spPr>
        <p:txBody>
          <a:bodyPr/>
          <a:lstStyle>
            <a:lvl1pPr>
              <a:defRPr/>
            </a:lvl1pPr>
          </a:lstStyle>
          <a:p>
            <a:pPr>
              <a:defRPr/>
            </a:pPr>
            <a:r>
              <a:rPr lang="en-US"/>
              <a:t>IFT608/IFT702</a:t>
            </a:r>
          </a:p>
        </p:txBody>
      </p:sp>
      <p:sp>
        <p:nvSpPr>
          <p:cNvPr id="7" name="Rectangle 9"/>
          <p:cNvSpPr>
            <a:spLocks noGrp="1" noChangeArrowheads="1"/>
          </p:cNvSpPr>
          <p:nvPr>
            <p:ph type="sldNum" sz="quarter" idx="12"/>
          </p:nvPr>
        </p:nvSpPr>
        <p:spPr>
          <a:ln/>
        </p:spPr>
        <p:txBody>
          <a:bodyPr/>
          <a:lstStyle>
            <a:lvl1pPr>
              <a:defRPr/>
            </a:lvl1pPr>
          </a:lstStyle>
          <a:p>
            <a:pPr>
              <a:defRPr/>
            </a:pPr>
            <a:fld id="{13382087-94B0-4415-A223-58545708D371}" type="slidenum">
              <a:rPr lang="en-US"/>
              <a:pPr>
                <a:defRPr/>
              </a:pPr>
              <a:t>‹#›</a:t>
            </a:fld>
            <a:endParaRPr lang="en-US"/>
          </a:p>
        </p:txBody>
      </p:sp>
    </p:spTree>
    <p:extLst>
      <p:ext uri="{BB962C8B-B14F-4D97-AF65-F5344CB8AC3E}">
        <p14:creationId xmlns:p14="http://schemas.microsoft.com/office/powerpoint/2010/main" val="2143020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7013" y="101600"/>
            <a:ext cx="8683625" cy="990600"/>
          </a:xfrm>
        </p:spPr>
        <p:txBody>
          <a:bodyPr/>
          <a:lstStyle/>
          <a:p>
            <a:r>
              <a:rPr lang="en-US"/>
              <a:t>Click to edit Master title style</a:t>
            </a:r>
            <a:endParaRPr lang="en-CA"/>
          </a:p>
        </p:txBody>
      </p:sp>
      <p:sp>
        <p:nvSpPr>
          <p:cNvPr id="3" name="Content Placeholder 2"/>
          <p:cNvSpPr>
            <a:spLocks noGrp="1"/>
          </p:cNvSpPr>
          <p:nvPr>
            <p:ph sz="half" idx="1"/>
          </p:nvPr>
        </p:nvSpPr>
        <p:spPr>
          <a:xfrm>
            <a:off x="227013" y="1244600"/>
            <a:ext cx="4265612"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5025" y="1244600"/>
            <a:ext cx="4265613"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ftr" sz="quarter" idx="10"/>
          </p:nvPr>
        </p:nvSpPr>
        <p:spPr>
          <a:xfrm>
            <a:off x="225425" y="6188075"/>
            <a:ext cx="2895600" cy="476250"/>
          </a:xfrm>
        </p:spPr>
        <p:txBody>
          <a:bodyPr/>
          <a:lstStyle>
            <a:lvl1pPr>
              <a:defRPr/>
            </a:lvl1pPr>
          </a:lstStyle>
          <a:p>
            <a:pPr>
              <a:defRPr/>
            </a:pPr>
            <a:r>
              <a:rPr lang="en-US"/>
              <a:t>IFT608/IFT702</a:t>
            </a:r>
          </a:p>
        </p:txBody>
      </p:sp>
      <p:sp>
        <p:nvSpPr>
          <p:cNvPr id="6" name="Rectangle 9"/>
          <p:cNvSpPr>
            <a:spLocks noGrp="1" noChangeArrowheads="1"/>
          </p:cNvSpPr>
          <p:nvPr>
            <p:ph type="sldNum" sz="quarter" idx="11"/>
          </p:nvPr>
        </p:nvSpPr>
        <p:spPr/>
        <p:txBody>
          <a:bodyPr/>
          <a:lstStyle>
            <a:lvl1pPr>
              <a:defRPr/>
            </a:lvl1pPr>
          </a:lstStyle>
          <a:p>
            <a:pPr>
              <a:defRPr/>
            </a:pPr>
            <a:fld id="{9F293BB1-DDA5-45EA-BAE1-816CFCCCA104}" type="slidenum">
              <a:rPr lang="en-US"/>
              <a:pPr>
                <a:defRPr/>
              </a:pPr>
              <a:t>‹#›</a:t>
            </a:fld>
            <a:endParaRPr lang="en-US"/>
          </a:p>
        </p:txBody>
      </p:sp>
      <p:sp>
        <p:nvSpPr>
          <p:cNvPr id="7" name="Rectangle 10"/>
          <p:cNvSpPr>
            <a:spLocks noGrp="1" noChangeArrowheads="1"/>
          </p:cNvSpPr>
          <p:nvPr>
            <p:ph type="dt" sz="half" idx="12"/>
          </p:nvPr>
        </p:nvSpPr>
        <p:spPr>
          <a:xfrm>
            <a:off x="3848247" y="6227452"/>
            <a:ext cx="2133600" cy="476250"/>
          </a:xfrm>
        </p:spPr>
        <p:txBody>
          <a:bodyPr/>
          <a:lstStyle>
            <a:lvl1pPr>
              <a:defRPr>
                <a:latin typeface="+mn-lt"/>
              </a:defRPr>
            </a:lvl1pPr>
          </a:lstStyle>
          <a:p>
            <a:pPr>
              <a:defRPr/>
            </a:pPr>
            <a:endParaRPr lang="en-US"/>
          </a:p>
        </p:txBody>
      </p:sp>
    </p:spTree>
    <p:extLst>
      <p:ext uri="{BB962C8B-B14F-4D97-AF65-F5344CB8AC3E}">
        <p14:creationId xmlns:p14="http://schemas.microsoft.com/office/powerpoint/2010/main" val="190815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6"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1" y="3886201"/>
            <a:ext cx="6400799" cy="1752600"/>
          </a:xfrm>
        </p:spPr>
        <p:txBody>
          <a:bodyPr/>
          <a:lstStyle>
            <a:lvl1pPr marL="0" indent="0" algn="ctr">
              <a:buNone/>
              <a:defRPr>
                <a:solidFill>
                  <a:schemeClr val="tx1">
                    <a:tint val="75000"/>
                  </a:schemeClr>
                </a:solidFill>
              </a:defRPr>
            </a:lvl1pPr>
            <a:lvl2pPr marL="488379" indent="0" algn="ctr">
              <a:buNone/>
              <a:defRPr>
                <a:solidFill>
                  <a:schemeClr val="tx1">
                    <a:tint val="75000"/>
                  </a:schemeClr>
                </a:solidFill>
              </a:defRPr>
            </a:lvl2pPr>
            <a:lvl3pPr marL="976758" indent="0" algn="ctr">
              <a:buNone/>
              <a:defRPr>
                <a:solidFill>
                  <a:schemeClr val="tx1">
                    <a:tint val="75000"/>
                  </a:schemeClr>
                </a:solidFill>
              </a:defRPr>
            </a:lvl3pPr>
            <a:lvl4pPr marL="1465137" indent="0" algn="ctr">
              <a:buNone/>
              <a:defRPr>
                <a:solidFill>
                  <a:schemeClr val="tx1">
                    <a:tint val="75000"/>
                  </a:schemeClr>
                </a:solidFill>
              </a:defRPr>
            </a:lvl4pPr>
            <a:lvl5pPr marL="1953515" indent="0" algn="ctr">
              <a:buNone/>
              <a:defRPr>
                <a:solidFill>
                  <a:schemeClr val="tx1">
                    <a:tint val="75000"/>
                  </a:schemeClr>
                </a:solidFill>
              </a:defRPr>
            </a:lvl5pPr>
            <a:lvl6pPr marL="2441896" indent="0" algn="ctr">
              <a:buNone/>
              <a:defRPr>
                <a:solidFill>
                  <a:schemeClr val="tx1">
                    <a:tint val="75000"/>
                  </a:schemeClr>
                </a:solidFill>
              </a:defRPr>
            </a:lvl6pPr>
            <a:lvl7pPr marL="2930275" indent="0" algn="ctr">
              <a:buNone/>
              <a:defRPr>
                <a:solidFill>
                  <a:schemeClr val="tx1">
                    <a:tint val="75000"/>
                  </a:schemeClr>
                </a:solidFill>
              </a:defRPr>
            </a:lvl7pPr>
            <a:lvl8pPr marL="3418653" indent="0" algn="ctr">
              <a:buNone/>
              <a:defRPr>
                <a:solidFill>
                  <a:schemeClr val="tx1">
                    <a:tint val="75000"/>
                  </a:schemeClr>
                </a:solidFill>
              </a:defRPr>
            </a:lvl8pPr>
            <a:lvl9pPr marL="3907032"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6" name="Slide Number Placeholder 5"/>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43269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a:xfrm>
            <a:off x="457200" y="6328233"/>
            <a:ext cx="2895601" cy="365125"/>
          </a:xfrm>
        </p:spPr>
        <p:txBody>
          <a:bodyPr/>
          <a:lstStyle>
            <a:lvl1pPr algn="l">
              <a:defRPr/>
            </a:lvl1pPr>
          </a:lstStyle>
          <a:p>
            <a:r>
              <a:rPr lang="en-CA">
                <a:solidFill>
                  <a:prstClr val="black">
                    <a:tint val="75000"/>
                  </a:prstClr>
                </a:solidFill>
              </a:rPr>
              <a:t>IFT608/IFT702</a:t>
            </a:r>
          </a:p>
        </p:txBody>
      </p:sp>
      <p:sp>
        <p:nvSpPr>
          <p:cNvPr id="6" name="Slide Number Placeholder 5"/>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15725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0" y="4406901"/>
            <a:ext cx="7772400" cy="1362075"/>
          </a:xfrm>
        </p:spPr>
        <p:txBody>
          <a:bodyPr anchor="t"/>
          <a:lstStyle>
            <a:lvl1pPr algn="l">
              <a:defRPr sz="4300" b="1" cap="all"/>
            </a:lvl1pPr>
          </a:lstStyle>
          <a:p>
            <a:r>
              <a:rPr lang="en-US"/>
              <a:t>Click to edit Master title style</a:t>
            </a:r>
            <a:endParaRPr lang="en-CA"/>
          </a:p>
        </p:txBody>
      </p:sp>
      <p:sp>
        <p:nvSpPr>
          <p:cNvPr id="3" name="Text Placeholder 2"/>
          <p:cNvSpPr>
            <a:spLocks noGrp="1"/>
          </p:cNvSpPr>
          <p:nvPr>
            <p:ph type="body" idx="1"/>
          </p:nvPr>
        </p:nvSpPr>
        <p:spPr>
          <a:xfrm>
            <a:off x="722320" y="2906715"/>
            <a:ext cx="7772400" cy="1500189"/>
          </a:xfrm>
        </p:spPr>
        <p:txBody>
          <a:bodyPr anchor="b"/>
          <a:lstStyle>
            <a:lvl1pPr marL="0" indent="0">
              <a:buNone/>
              <a:defRPr sz="2100">
                <a:solidFill>
                  <a:schemeClr val="tx1">
                    <a:tint val="75000"/>
                  </a:schemeClr>
                </a:solidFill>
              </a:defRPr>
            </a:lvl1pPr>
            <a:lvl2pPr marL="488379" indent="0">
              <a:buNone/>
              <a:defRPr sz="1900">
                <a:solidFill>
                  <a:schemeClr val="tx1">
                    <a:tint val="75000"/>
                  </a:schemeClr>
                </a:solidFill>
              </a:defRPr>
            </a:lvl2pPr>
            <a:lvl3pPr marL="976758" indent="0">
              <a:buNone/>
              <a:defRPr sz="1700">
                <a:solidFill>
                  <a:schemeClr val="tx1">
                    <a:tint val="75000"/>
                  </a:schemeClr>
                </a:solidFill>
              </a:defRPr>
            </a:lvl3pPr>
            <a:lvl4pPr marL="1465137" indent="0">
              <a:buNone/>
              <a:defRPr sz="1500">
                <a:solidFill>
                  <a:schemeClr val="tx1">
                    <a:tint val="75000"/>
                  </a:schemeClr>
                </a:solidFill>
              </a:defRPr>
            </a:lvl4pPr>
            <a:lvl5pPr marL="1953515" indent="0">
              <a:buNone/>
              <a:defRPr sz="1500">
                <a:solidFill>
                  <a:schemeClr val="tx1">
                    <a:tint val="75000"/>
                  </a:schemeClr>
                </a:solidFill>
              </a:defRPr>
            </a:lvl5pPr>
            <a:lvl6pPr marL="2441896" indent="0">
              <a:buNone/>
              <a:defRPr sz="1500">
                <a:solidFill>
                  <a:schemeClr val="tx1">
                    <a:tint val="75000"/>
                  </a:schemeClr>
                </a:solidFill>
              </a:defRPr>
            </a:lvl6pPr>
            <a:lvl7pPr marL="2930275" indent="0">
              <a:buNone/>
              <a:defRPr sz="1500">
                <a:solidFill>
                  <a:schemeClr val="tx1">
                    <a:tint val="75000"/>
                  </a:schemeClr>
                </a:solidFill>
              </a:defRPr>
            </a:lvl7pPr>
            <a:lvl8pPr marL="3418653" indent="0">
              <a:buNone/>
              <a:defRPr sz="1500">
                <a:solidFill>
                  <a:schemeClr val="tx1">
                    <a:tint val="75000"/>
                  </a:schemeClr>
                </a:solidFill>
              </a:defRPr>
            </a:lvl8pPr>
            <a:lvl9pPr marL="3907032"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a:xfrm>
            <a:off x="722320" y="6328233"/>
            <a:ext cx="2895601" cy="365125"/>
          </a:xfrm>
        </p:spPr>
        <p:txBody>
          <a:bodyPr/>
          <a:lstStyle>
            <a:lvl1pPr algn="l">
              <a:defRPr/>
            </a:lvl1pPr>
          </a:lstStyle>
          <a:p>
            <a:r>
              <a:rPr lang="en-CA">
                <a:solidFill>
                  <a:prstClr val="black">
                    <a:tint val="75000"/>
                  </a:prstClr>
                </a:solidFill>
              </a:rPr>
              <a:t>IFT608/IFT702</a:t>
            </a:r>
          </a:p>
        </p:txBody>
      </p:sp>
      <p:sp>
        <p:nvSpPr>
          <p:cNvPr id="6" name="Slide Number Placeholder 5"/>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0161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6" y="1600202"/>
            <a:ext cx="4038600" cy="4525963"/>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7" y="1600202"/>
            <a:ext cx="4038600" cy="4525963"/>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a:xfrm>
            <a:off x="457200" y="6328234"/>
            <a:ext cx="2895601" cy="365125"/>
          </a:xfrm>
        </p:spPr>
        <p:txBody>
          <a:bodyPr/>
          <a:lstStyle>
            <a:lvl1pPr algn="l">
              <a:defRPr/>
            </a:lvl1pPr>
          </a:lstStyle>
          <a:p>
            <a:r>
              <a:rPr lang="en-CA">
                <a:solidFill>
                  <a:prstClr val="black">
                    <a:tint val="75000"/>
                  </a:prstClr>
                </a:solidFill>
              </a:rPr>
              <a:t>IFT608/IFT702</a:t>
            </a:r>
          </a:p>
        </p:txBody>
      </p:sp>
      <p:sp>
        <p:nvSpPr>
          <p:cNvPr id="7" name="Slide Number Placeholder 6"/>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9547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5" y="1535116"/>
            <a:ext cx="4040188" cy="639762"/>
          </a:xfrm>
        </p:spPr>
        <p:txBody>
          <a:bodyPr anchor="b"/>
          <a:lstStyle>
            <a:lvl1pPr marL="0" indent="0">
              <a:buNone/>
              <a:defRPr sz="2600" b="1"/>
            </a:lvl1pPr>
            <a:lvl2pPr marL="488379" indent="0">
              <a:buNone/>
              <a:defRPr sz="2100" b="1"/>
            </a:lvl2pPr>
            <a:lvl3pPr marL="976758" indent="0">
              <a:buNone/>
              <a:defRPr sz="1900" b="1"/>
            </a:lvl3pPr>
            <a:lvl4pPr marL="1465137" indent="0">
              <a:buNone/>
              <a:defRPr sz="1700" b="1"/>
            </a:lvl4pPr>
            <a:lvl5pPr marL="1953515" indent="0">
              <a:buNone/>
              <a:defRPr sz="1700" b="1"/>
            </a:lvl5pPr>
            <a:lvl6pPr marL="2441896" indent="0">
              <a:buNone/>
              <a:defRPr sz="1700" b="1"/>
            </a:lvl6pPr>
            <a:lvl7pPr marL="2930275" indent="0">
              <a:buNone/>
              <a:defRPr sz="1700" b="1"/>
            </a:lvl7pPr>
            <a:lvl8pPr marL="3418653" indent="0">
              <a:buNone/>
              <a:defRPr sz="1700" b="1"/>
            </a:lvl8pPr>
            <a:lvl9pPr marL="3907032"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5" y="2174878"/>
            <a:ext cx="4040188" cy="3951288"/>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32" y="1535116"/>
            <a:ext cx="4041775" cy="639762"/>
          </a:xfrm>
        </p:spPr>
        <p:txBody>
          <a:bodyPr anchor="b"/>
          <a:lstStyle>
            <a:lvl1pPr marL="0" indent="0">
              <a:buNone/>
              <a:defRPr sz="2600" b="1"/>
            </a:lvl1pPr>
            <a:lvl2pPr marL="488379" indent="0">
              <a:buNone/>
              <a:defRPr sz="2100" b="1"/>
            </a:lvl2pPr>
            <a:lvl3pPr marL="976758" indent="0">
              <a:buNone/>
              <a:defRPr sz="1900" b="1"/>
            </a:lvl3pPr>
            <a:lvl4pPr marL="1465137" indent="0">
              <a:buNone/>
              <a:defRPr sz="1700" b="1"/>
            </a:lvl4pPr>
            <a:lvl5pPr marL="1953515" indent="0">
              <a:buNone/>
              <a:defRPr sz="1700" b="1"/>
            </a:lvl5pPr>
            <a:lvl6pPr marL="2441896" indent="0">
              <a:buNone/>
              <a:defRPr sz="1700" b="1"/>
            </a:lvl6pPr>
            <a:lvl7pPr marL="2930275" indent="0">
              <a:buNone/>
              <a:defRPr sz="1700" b="1"/>
            </a:lvl7pPr>
            <a:lvl8pPr marL="3418653" indent="0">
              <a:buNone/>
              <a:defRPr sz="1700" b="1"/>
            </a:lvl8pPr>
            <a:lvl9pPr marL="390703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2" y="2174878"/>
            <a:ext cx="4041775" cy="3951288"/>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a:xfrm>
            <a:off x="457200" y="6328233"/>
            <a:ext cx="2895601" cy="365125"/>
          </a:xfrm>
        </p:spPr>
        <p:txBody>
          <a:bodyPr/>
          <a:lstStyle>
            <a:lvl1pPr algn="l">
              <a:defRPr/>
            </a:lvl1pPr>
          </a:lstStyle>
          <a:p>
            <a:r>
              <a:rPr lang="en-CA">
                <a:solidFill>
                  <a:prstClr val="black">
                    <a:tint val="75000"/>
                  </a:prstClr>
                </a:solidFill>
              </a:rPr>
              <a:t>IFT608/IFT702</a:t>
            </a:r>
          </a:p>
        </p:txBody>
      </p:sp>
      <p:sp>
        <p:nvSpPr>
          <p:cNvPr id="9" name="Slide Number Placeholder 8"/>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7408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3552825" y="6235700"/>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28625" y="6235700"/>
            <a:ext cx="2895600" cy="476250"/>
          </a:xfrm>
        </p:spPr>
        <p:txBody>
          <a:bodyPr/>
          <a:lstStyle>
            <a:lvl1pPr>
              <a:defRPr/>
            </a:lvl1pPr>
          </a:lstStyle>
          <a:p>
            <a:pPr algn="l">
              <a:defRPr/>
            </a:pPr>
            <a:r>
              <a:rPr lang="en-US" dirty="0"/>
              <a:t>IFT608/IFT702</a:t>
            </a:r>
          </a:p>
        </p:txBody>
      </p:sp>
      <p:sp>
        <p:nvSpPr>
          <p:cNvPr id="6" name="Slide Number Placeholder 5"/>
          <p:cNvSpPr>
            <a:spLocks noGrp="1"/>
          </p:cNvSpPr>
          <p:nvPr>
            <p:ph type="sldNum" sz="quarter" idx="12"/>
          </p:nvPr>
        </p:nvSpPr>
        <p:spPr/>
        <p:txBody>
          <a:bodyPr/>
          <a:lstStyle>
            <a:lvl1pPr>
              <a:defRPr/>
            </a:lvl1pPr>
          </a:lstStyle>
          <a:p>
            <a:pPr>
              <a:defRPr/>
            </a:pPr>
            <a:fld id="{847FC1A3-328B-470D-A7F2-65BA0347355E}" type="slidenum">
              <a:rPr lang="en-US"/>
              <a:pPr>
                <a:defRPr/>
              </a:pPr>
              <a:t>‹#›</a:t>
            </a:fld>
            <a:endParaRPr lang="en-US"/>
          </a:p>
        </p:txBody>
      </p:sp>
    </p:spTree>
    <p:extLst>
      <p:ext uri="{BB962C8B-B14F-4D97-AF65-F5344CB8AC3E}">
        <p14:creationId xmlns:p14="http://schemas.microsoft.com/office/powerpoint/2010/main" val="1718996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solidFill>
                <a:prstClr val="black">
                  <a:tint val="75000"/>
                </a:prstClr>
              </a:solidFill>
            </a:endParaRPr>
          </a:p>
        </p:txBody>
      </p:sp>
      <p:sp>
        <p:nvSpPr>
          <p:cNvPr id="4" name="Footer Placeholder 3"/>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5" name="Slide Number Placeholder 4"/>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46491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solidFill>
                <a:prstClr val="black">
                  <a:tint val="75000"/>
                </a:prstClr>
              </a:solidFill>
            </a:endParaRPr>
          </a:p>
        </p:txBody>
      </p:sp>
      <p:sp>
        <p:nvSpPr>
          <p:cNvPr id="3" name="Footer Placeholder 2"/>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4" name="Slide Number Placeholder 3"/>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6604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3"/>
            <a:ext cx="3008313" cy="1162049"/>
          </a:xfrm>
        </p:spPr>
        <p:txBody>
          <a:bodyPr anchor="b"/>
          <a:lstStyle>
            <a:lvl1pPr algn="l">
              <a:defRPr sz="2100" b="1"/>
            </a:lvl1pPr>
          </a:lstStyle>
          <a:p>
            <a:r>
              <a:rPr lang="en-US"/>
              <a:t>Click to edit Master title style</a:t>
            </a:r>
            <a:endParaRPr lang="en-CA"/>
          </a:p>
        </p:txBody>
      </p:sp>
      <p:sp>
        <p:nvSpPr>
          <p:cNvPr id="3" name="Content Placeholder 2"/>
          <p:cNvSpPr>
            <a:spLocks noGrp="1"/>
          </p:cNvSpPr>
          <p:nvPr>
            <p:ph idx="1"/>
          </p:nvPr>
        </p:nvSpPr>
        <p:spPr>
          <a:xfrm>
            <a:off x="3575051" y="273056"/>
            <a:ext cx="5111750" cy="5853112"/>
          </a:xfrm>
        </p:spPr>
        <p:txBody>
          <a:bodyPr/>
          <a:lstStyle>
            <a:lvl1pPr>
              <a:defRPr sz="35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500"/>
            </a:lvl1pPr>
            <a:lvl2pPr marL="488379" indent="0">
              <a:buNone/>
              <a:defRPr sz="1200"/>
            </a:lvl2pPr>
            <a:lvl3pPr marL="976758" indent="0">
              <a:buNone/>
              <a:defRPr sz="1100"/>
            </a:lvl3pPr>
            <a:lvl4pPr marL="1465137" indent="0">
              <a:buNone/>
              <a:defRPr sz="1000"/>
            </a:lvl4pPr>
            <a:lvl5pPr marL="1953515" indent="0">
              <a:buNone/>
              <a:defRPr sz="1000"/>
            </a:lvl5pPr>
            <a:lvl6pPr marL="2441896" indent="0">
              <a:buNone/>
              <a:defRPr sz="1000"/>
            </a:lvl6pPr>
            <a:lvl7pPr marL="2930275" indent="0">
              <a:buNone/>
              <a:defRPr sz="1000"/>
            </a:lvl7pPr>
            <a:lvl8pPr marL="3418653" indent="0">
              <a:buNone/>
              <a:defRPr sz="1000"/>
            </a:lvl8pPr>
            <a:lvl9pPr marL="39070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7" name="Slide Number Placeholder 6"/>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8924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3" y="4800600"/>
            <a:ext cx="5486400" cy="566738"/>
          </a:xfrm>
        </p:spPr>
        <p:txBody>
          <a:bodyPr anchor="b"/>
          <a:lstStyle>
            <a:lvl1pPr algn="l">
              <a:defRPr sz="2100" b="1"/>
            </a:lvl1pPr>
          </a:lstStyle>
          <a:p>
            <a:r>
              <a:rPr lang="en-US"/>
              <a:t>Click to edit Master title style</a:t>
            </a:r>
            <a:endParaRPr lang="en-CA"/>
          </a:p>
        </p:txBody>
      </p:sp>
      <p:sp>
        <p:nvSpPr>
          <p:cNvPr id="3" name="Picture Placeholder 2"/>
          <p:cNvSpPr>
            <a:spLocks noGrp="1"/>
          </p:cNvSpPr>
          <p:nvPr>
            <p:ph type="pic" idx="1"/>
          </p:nvPr>
        </p:nvSpPr>
        <p:spPr>
          <a:xfrm>
            <a:off x="1792293" y="612773"/>
            <a:ext cx="5486400" cy="4114800"/>
          </a:xfrm>
        </p:spPr>
        <p:txBody>
          <a:bodyPr/>
          <a:lstStyle>
            <a:lvl1pPr marL="0" indent="0">
              <a:buNone/>
              <a:defRPr sz="3500"/>
            </a:lvl1pPr>
            <a:lvl2pPr marL="488379" indent="0">
              <a:buNone/>
              <a:defRPr sz="3000"/>
            </a:lvl2pPr>
            <a:lvl3pPr marL="976758" indent="0">
              <a:buNone/>
              <a:defRPr sz="2600"/>
            </a:lvl3pPr>
            <a:lvl4pPr marL="1465137" indent="0">
              <a:buNone/>
              <a:defRPr sz="2100"/>
            </a:lvl4pPr>
            <a:lvl5pPr marL="1953515" indent="0">
              <a:buNone/>
              <a:defRPr sz="2100"/>
            </a:lvl5pPr>
            <a:lvl6pPr marL="2441896" indent="0">
              <a:buNone/>
              <a:defRPr sz="2100"/>
            </a:lvl6pPr>
            <a:lvl7pPr marL="2930275" indent="0">
              <a:buNone/>
              <a:defRPr sz="2100"/>
            </a:lvl7pPr>
            <a:lvl8pPr marL="3418653" indent="0">
              <a:buNone/>
              <a:defRPr sz="2100"/>
            </a:lvl8pPr>
            <a:lvl9pPr marL="3907032" indent="0">
              <a:buNone/>
              <a:defRPr sz="2100"/>
            </a:lvl9pPr>
          </a:lstStyle>
          <a:p>
            <a:endParaRPr lang="en-CA"/>
          </a:p>
        </p:txBody>
      </p:sp>
      <p:sp>
        <p:nvSpPr>
          <p:cNvPr id="4" name="Text Placeholder 3"/>
          <p:cNvSpPr>
            <a:spLocks noGrp="1"/>
          </p:cNvSpPr>
          <p:nvPr>
            <p:ph type="body" sz="half" idx="2"/>
          </p:nvPr>
        </p:nvSpPr>
        <p:spPr>
          <a:xfrm>
            <a:off x="1792293" y="5367341"/>
            <a:ext cx="5486400" cy="804861"/>
          </a:xfrm>
        </p:spPr>
        <p:txBody>
          <a:bodyPr/>
          <a:lstStyle>
            <a:lvl1pPr marL="0" indent="0">
              <a:buNone/>
              <a:defRPr sz="1500"/>
            </a:lvl1pPr>
            <a:lvl2pPr marL="488379" indent="0">
              <a:buNone/>
              <a:defRPr sz="1200"/>
            </a:lvl2pPr>
            <a:lvl3pPr marL="976758" indent="0">
              <a:buNone/>
              <a:defRPr sz="1100"/>
            </a:lvl3pPr>
            <a:lvl4pPr marL="1465137" indent="0">
              <a:buNone/>
              <a:defRPr sz="1000"/>
            </a:lvl4pPr>
            <a:lvl5pPr marL="1953515" indent="0">
              <a:buNone/>
              <a:defRPr sz="1000"/>
            </a:lvl5pPr>
            <a:lvl6pPr marL="2441896" indent="0">
              <a:buNone/>
              <a:defRPr sz="1000"/>
            </a:lvl6pPr>
            <a:lvl7pPr marL="2930275" indent="0">
              <a:buNone/>
              <a:defRPr sz="1000"/>
            </a:lvl7pPr>
            <a:lvl8pPr marL="3418653" indent="0">
              <a:buNone/>
              <a:defRPr sz="1000"/>
            </a:lvl8pPr>
            <a:lvl9pPr marL="39070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7" name="Slide Number Placeholder 6"/>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1263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6" name="Slide Number Placeholder 5"/>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8957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1"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5"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lgn="l">
              <a:defRPr/>
            </a:lvl1pPr>
          </a:lstStyle>
          <a:p>
            <a:r>
              <a:rPr lang="en-CA">
                <a:solidFill>
                  <a:prstClr val="black">
                    <a:tint val="75000"/>
                  </a:prstClr>
                </a:solidFill>
              </a:rPr>
              <a:t>IFT608/IFT702</a:t>
            </a:r>
          </a:p>
        </p:txBody>
      </p:sp>
      <p:sp>
        <p:nvSpPr>
          <p:cNvPr id="6" name="Slide Number Placeholder 5"/>
          <p:cNvSpPr>
            <a:spLocks noGrp="1"/>
          </p:cNvSpPr>
          <p:nvPr>
            <p:ph type="sldNum" sz="quarter" idx="12"/>
          </p:nvPr>
        </p:nvSpPr>
        <p:spPr/>
        <p:txBody>
          <a:bodyPr/>
          <a:lstStyle/>
          <a:p>
            <a:fld id="{76B422F5-09F1-4759-A4B7-94FAF9CCFE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6167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xfrm>
            <a:off x="3966909" y="6245225"/>
            <a:ext cx="2133600" cy="476250"/>
          </a:xfrm>
          <a:ln/>
        </p:spPr>
        <p:txBody>
          <a:bodyPr/>
          <a:lstStyle>
            <a:lvl1pPr>
              <a:defRPr/>
            </a:lvl1pPr>
          </a:lstStyle>
          <a:p>
            <a:pPr>
              <a:defRPr/>
            </a:pPr>
            <a:endParaRPr lang="en-US"/>
          </a:p>
        </p:txBody>
      </p:sp>
      <p:sp>
        <p:nvSpPr>
          <p:cNvPr id="5" name="Rectangle 8"/>
          <p:cNvSpPr>
            <a:spLocks noGrp="1" noChangeArrowheads="1"/>
          </p:cNvSpPr>
          <p:nvPr>
            <p:ph type="ftr" sz="quarter" idx="11"/>
          </p:nvPr>
        </p:nvSpPr>
        <p:spPr>
          <a:xfrm>
            <a:off x="618618" y="6245225"/>
            <a:ext cx="2895600" cy="476250"/>
          </a:xfrm>
          <a:ln/>
        </p:spPr>
        <p:txBody>
          <a:bodyPr/>
          <a:lstStyle>
            <a:lvl1pPr algn="l">
              <a:defRPr/>
            </a:lvl1pPr>
          </a:lstStyle>
          <a:p>
            <a:pPr>
              <a:defRPr/>
            </a:pPr>
            <a:r>
              <a:rPr lang="en-US"/>
              <a:t>IFT608/IFT702</a:t>
            </a:r>
          </a:p>
        </p:txBody>
      </p:sp>
      <p:sp>
        <p:nvSpPr>
          <p:cNvPr id="6" name="Rectangle 9"/>
          <p:cNvSpPr>
            <a:spLocks noGrp="1" noChangeArrowheads="1"/>
          </p:cNvSpPr>
          <p:nvPr>
            <p:ph type="sldNum" sz="quarter" idx="12"/>
          </p:nvPr>
        </p:nvSpPr>
        <p:spPr>
          <a:ln/>
        </p:spPr>
        <p:txBody>
          <a:bodyPr/>
          <a:lstStyle>
            <a:lvl1pPr>
              <a:defRPr/>
            </a:lvl1pPr>
          </a:lstStyle>
          <a:p>
            <a:pPr>
              <a:defRPr/>
            </a:pPr>
            <a:fld id="{704D760A-BE94-4F9A-8CC6-95559582F94E}" type="slidenum">
              <a:rPr lang="en-US"/>
              <a:pPr>
                <a:defRPr/>
              </a:pPr>
              <a:t>‹#›</a:t>
            </a:fld>
            <a:endParaRPr lang="en-US"/>
          </a:p>
        </p:txBody>
      </p:sp>
    </p:spTree>
    <p:extLst>
      <p:ext uri="{BB962C8B-B14F-4D97-AF65-F5344CB8AC3E}">
        <p14:creationId xmlns:p14="http://schemas.microsoft.com/office/powerpoint/2010/main" val="89205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990600"/>
            <a:ext cx="4038600" cy="528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990600"/>
            <a:ext cx="4038600" cy="528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7"/>
          <p:cNvSpPr>
            <a:spLocks noGrp="1" noChangeArrowheads="1"/>
          </p:cNvSpPr>
          <p:nvPr>
            <p:ph type="dt" sz="half" idx="10"/>
          </p:nvPr>
        </p:nvSpPr>
        <p:spPr>
          <a:xfrm>
            <a:off x="4164290" y="6279561"/>
            <a:ext cx="2133600" cy="476250"/>
          </a:xfr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457200" y="6279561"/>
            <a:ext cx="2895600" cy="476250"/>
          </a:xfrm>
          <a:ln/>
        </p:spPr>
        <p:txBody>
          <a:bodyPr/>
          <a:lstStyle>
            <a:lvl1pPr algn="l">
              <a:defRPr/>
            </a:lvl1pPr>
          </a:lstStyle>
          <a:p>
            <a:pPr>
              <a:defRPr/>
            </a:pPr>
            <a:r>
              <a:rPr lang="en-US"/>
              <a:t>IFT608/IFT702</a:t>
            </a:r>
          </a:p>
        </p:txBody>
      </p:sp>
      <p:sp>
        <p:nvSpPr>
          <p:cNvPr id="7" name="Rectangle 9"/>
          <p:cNvSpPr>
            <a:spLocks noGrp="1" noChangeArrowheads="1"/>
          </p:cNvSpPr>
          <p:nvPr>
            <p:ph type="sldNum" sz="quarter" idx="12"/>
          </p:nvPr>
        </p:nvSpPr>
        <p:spPr>
          <a:ln/>
        </p:spPr>
        <p:txBody>
          <a:bodyPr/>
          <a:lstStyle>
            <a:lvl1pPr>
              <a:defRPr/>
            </a:lvl1pPr>
          </a:lstStyle>
          <a:p>
            <a:pPr>
              <a:defRPr/>
            </a:pPr>
            <a:fld id="{34411310-F51A-4C10-A073-3D4AF3525781}" type="slidenum">
              <a:rPr lang="en-US"/>
              <a:pPr>
                <a:defRPr/>
              </a:pPr>
              <a:t>‹#›</a:t>
            </a:fld>
            <a:endParaRPr lang="en-US"/>
          </a:p>
        </p:txBody>
      </p:sp>
    </p:spTree>
    <p:extLst>
      <p:ext uri="{BB962C8B-B14F-4D97-AF65-F5344CB8AC3E}">
        <p14:creationId xmlns:p14="http://schemas.microsoft.com/office/powerpoint/2010/main" val="28609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3619500" y="618807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457201" y="6216650"/>
            <a:ext cx="1946634" cy="447676"/>
          </a:xfrm>
        </p:spPr>
        <p:txBody>
          <a:bodyPr/>
          <a:lstStyle>
            <a:lvl1pPr algn="l">
              <a:defRPr/>
            </a:lvl1pPr>
          </a:lstStyle>
          <a:p>
            <a:pPr>
              <a:defRPr/>
            </a:pPr>
            <a:r>
              <a:rPr lang="en-US"/>
              <a:t>IFT608/IFT702</a:t>
            </a:r>
          </a:p>
        </p:txBody>
      </p:sp>
      <p:sp>
        <p:nvSpPr>
          <p:cNvPr id="9" name="Slide Number Placeholder 8"/>
          <p:cNvSpPr>
            <a:spLocks noGrp="1"/>
          </p:cNvSpPr>
          <p:nvPr>
            <p:ph type="sldNum" sz="quarter" idx="12"/>
          </p:nvPr>
        </p:nvSpPr>
        <p:spPr/>
        <p:txBody>
          <a:bodyPr/>
          <a:lstStyle>
            <a:lvl1pPr>
              <a:defRPr/>
            </a:lvl1pPr>
          </a:lstStyle>
          <a:p>
            <a:pPr>
              <a:defRPr/>
            </a:pPr>
            <a:fld id="{5B04EE85-7115-4599-80DF-38807D1BAEB0}" type="slidenum">
              <a:rPr lang="en-US"/>
              <a:pPr>
                <a:defRPr/>
              </a:pPr>
              <a:t>‹#›</a:t>
            </a:fld>
            <a:endParaRPr lang="en-US"/>
          </a:p>
        </p:txBody>
      </p:sp>
    </p:spTree>
    <p:extLst>
      <p:ext uri="{BB962C8B-B14F-4D97-AF65-F5344CB8AC3E}">
        <p14:creationId xmlns:p14="http://schemas.microsoft.com/office/powerpoint/2010/main" val="330596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3619500" y="6216650"/>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09575" y="6207125"/>
            <a:ext cx="1570054" cy="514350"/>
          </a:xfrm>
        </p:spPr>
        <p:txBody>
          <a:bodyPr/>
          <a:lstStyle>
            <a:lvl1pPr algn="l">
              <a:defRPr/>
            </a:lvl1pPr>
          </a:lstStyle>
          <a:p>
            <a:pPr>
              <a:defRPr/>
            </a:pPr>
            <a:r>
              <a:rPr lang="en-US"/>
              <a:t>IFT608/IFT702</a:t>
            </a:r>
          </a:p>
        </p:txBody>
      </p:sp>
      <p:sp>
        <p:nvSpPr>
          <p:cNvPr id="5" name="Slide Number Placeholder 4"/>
          <p:cNvSpPr>
            <a:spLocks noGrp="1"/>
          </p:cNvSpPr>
          <p:nvPr>
            <p:ph type="sldNum" sz="quarter" idx="12"/>
          </p:nvPr>
        </p:nvSpPr>
        <p:spPr/>
        <p:txBody>
          <a:bodyPr/>
          <a:lstStyle>
            <a:lvl1pPr>
              <a:defRPr/>
            </a:lvl1pPr>
          </a:lstStyle>
          <a:p>
            <a:pPr>
              <a:defRPr/>
            </a:pPr>
            <a:fld id="{86C63E7F-80DD-4D1C-9444-46B384F2E524}" type="slidenum">
              <a:rPr lang="en-US"/>
              <a:pPr>
                <a:defRPr/>
              </a:pPr>
              <a:t>‹#›</a:t>
            </a:fld>
            <a:endParaRPr lang="en-US"/>
          </a:p>
        </p:txBody>
      </p:sp>
    </p:spTree>
    <p:extLst>
      <p:ext uri="{BB962C8B-B14F-4D97-AF65-F5344CB8AC3E}">
        <p14:creationId xmlns:p14="http://schemas.microsoft.com/office/powerpoint/2010/main" val="2563043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xfrm>
            <a:off x="4306478" y="6245225"/>
            <a:ext cx="2133600" cy="476250"/>
          </a:xfrm>
          <a:ln/>
        </p:spPr>
        <p:txBody>
          <a:bodyPr/>
          <a:lstStyle>
            <a:lvl1pPr>
              <a:defRPr/>
            </a:lvl1pPr>
          </a:lstStyle>
          <a:p>
            <a:pPr>
              <a:defRPr/>
            </a:pPr>
            <a:endParaRPr lang="en-US"/>
          </a:p>
        </p:txBody>
      </p:sp>
      <p:sp>
        <p:nvSpPr>
          <p:cNvPr id="3" name="Rectangle 8"/>
          <p:cNvSpPr>
            <a:spLocks noGrp="1" noChangeArrowheads="1"/>
          </p:cNvSpPr>
          <p:nvPr>
            <p:ph type="ftr" sz="quarter" idx="11"/>
          </p:nvPr>
        </p:nvSpPr>
        <p:spPr>
          <a:xfrm>
            <a:off x="838200" y="6245225"/>
            <a:ext cx="2895600" cy="476250"/>
          </a:xfrm>
          <a:ln/>
        </p:spPr>
        <p:txBody>
          <a:bodyPr/>
          <a:lstStyle>
            <a:lvl1pPr algn="l">
              <a:defRPr/>
            </a:lvl1pPr>
          </a:lstStyle>
          <a:p>
            <a:pPr>
              <a:defRPr/>
            </a:pPr>
            <a:r>
              <a:rPr lang="en-US"/>
              <a:t>IFT608/IFT702</a:t>
            </a:r>
          </a:p>
        </p:txBody>
      </p:sp>
      <p:sp>
        <p:nvSpPr>
          <p:cNvPr id="4" name="Rectangle 9"/>
          <p:cNvSpPr>
            <a:spLocks noGrp="1" noChangeArrowheads="1"/>
          </p:cNvSpPr>
          <p:nvPr>
            <p:ph type="sldNum" sz="quarter" idx="12"/>
          </p:nvPr>
        </p:nvSpPr>
        <p:spPr>
          <a:ln/>
        </p:spPr>
        <p:txBody>
          <a:bodyPr/>
          <a:lstStyle>
            <a:lvl1pPr>
              <a:defRPr/>
            </a:lvl1pPr>
          </a:lstStyle>
          <a:p>
            <a:pPr>
              <a:defRPr/>
            </a:pPr>
            <a:fld id="{4FAE6AC3-400E-434A-BF29-BDD73B3F86EF}" type="slidenum">
              <a:rPr lang="en-US"/>
              <a:pPr>
                <a:defRPr/>
              </a:pPr>
              <a:t>‹#›</a:t>
            </a:fld>
            <a:endParaRPr lang="en-US"/>
          </a:p>
        </p:txBody>
      </p:sp>
    </p:spTree>
    <p:extLst>
      <p:ext uri="{BB962C8B-B14F-4D97-AF65-F5344CB8AC3E}">
        <p14:creationId xmlns:p14="http://schemas.microsoft.com/office/powerpoint/2010/main" val="115013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xfrm>
            <a:off x="3886200" y="6240283"/>
            <a:ext cx="2133600" cy="476250"/>
          </a:xfrm>
          <a:ln/>
        </p:spPr>
        <p:txBody>
          <a:bodyPr/>
          <a:lstStyle>
            <a:lvl1pPr>
              <a:defRPr/>
            </a:lvl1pPr>
          </a:lstStyle>
          <a:p>
            <a:pPr>
              <a:defRPr/>
            </a:pPr>
            <a:endParaRPr lang="en-US"/>
          </a:p>
        </p:txBody>
      </p:sp>
      <p:sp>
        <p:nvSpPr>
          <p:cNvPr id="6" name="Rectangle 8"/>
          <p:cNvSpPr>
            <a:spLocks noGrp="1" noChangeArrowheads="1"/>
          </p:cNvSpPr>
          <p:nvPr>
            <p:ph type="ftr" sz="quarter" idx="11"/>
          </p:nvPr>
        </p:nvSpPr>
        <p:spPr>
          <a:xfrm>
            <a:off x="457200" y="6245225"/>
            <a:ext cx="2895600" cy="476250"/>
          </a:xfrm>
          <a:ln/>
        </p:spPr>
        <p:txBody>
          <a:bodyPr/>
          <a:lstStyle>
            <a:lvl1pPr algn="l">
              <a:defRPr/>
            </a:lvl1pPr>
          </a:lstStyle>
          <a:p>
            <a:pPr>
              <a:defRPr/>
            </a:pPr>
            <a:r>
              <a:rPr lang="en-US"/>
              <a:t>IFT608/IFT702</a:t>
            </a:r>
          </a:p>
        </p:txBody>
      </p:sp>
      <p:sp>
        <p:nvSpPr>
          <p:cNvPr id="7" name="Rectangle 9"/>
          <p:cNvSpPr>
            <a:spLocks noGrp="1" noChangeArrowheads="1"/>
          </p:cNvSpPr>
          <p:nvPr>
            <p:ph type="sldNum" sz="quarter" idx="12"/>
          </p:nvPr>
        </p:nvSpPr>
        <p:spPr>
          <a:ln/>
        </p:spPr>
        <p:txBody>
          <a:bodyPr/>
          <a:lstStyle>
            <a:lvl1pPr>
              <a:defRPr/>
            </a:lvl1pPr>
          </a:lstStyle>
          <a:p>
            <a:pPr>
              <a:defRPr/>
            </a:pPr>
            <a:fld id="{0B8971AC-BCDB-4F1C-97B5-4FDB515BB64B}" type="slidenum">
              <a:rPr lang="en-US"/>
              <a:pPr>
                <a:defRPr/>
              </a:pPr>
              <a:t>‹#›</a:t>
            </a:fld>
            <a:endParaRPr lang="en-US"/>
          </a:p>
        </p:txBody>
      </p:sp>
    </p:spTree>
    <p:extLst>
      <p:ext uri="{BB962C8B-B14F-4D97-AF65-F5344CB8AC3E}">
        <p14:creationId xmlns:p14="http://schemas.microsoft.com/office/powerpoint/2010/main" val="372443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667125" y="6178550"/>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1066800" y="6178550"/>
            <a:ext cx="1457325" cy="476250"/>
          </a:xfrm>
        </p:spPr>
        <p:txBody>
          <a:bodyPr/>
          <a:lstStyle>
            <a:lvl1pPr algn="l">
              <a:defRPr/>
            </a:lvl1pPr>
          </a:lstStyle>
          <a:p>
            <a:pPr>
              <a:defRPr/>
            </a:pPr>
            <a:r>
              <a:rPr lang="en-US"/>
              <a:t>IFT608/IFT702</a:t>
            </a:r>
          </a:p>
        </p:txBody>
      </p:sp>
      <p:sp>
        <p:nvSpPr>
          <p:cNvPr id="7" name="Slide Number Placeholder 6"/>
          <p:cNvSpPr>
            <a:spLocks noGrp="1"/>
          </p:cNvSpPr>
          <p:nvPr>
            <p:ph type="sldNum" sz="quarter" idx="12"/>
          </p:nvPr>
        </p:nvSpPr>
        <p:spPr/>
        <p:txBody>
          <a:bodyPr/>
          <a:lstStyle>
            <a:lvl1pPr>
              <a:defRPr/>
            </a:lvl1pPr>
          </a:lstStyle>
          <a:p>
            <a:pPr>
              <a:defRPr/>
            </a:pPr>
            <a:fld id="{75AF3570-A967-4AC4-B6D5-8DB4DF1DFCB3}" type="slidenum">
              <a:rPr lang="en-US"/>
              <a:pPr>
                <a:defRPr/>
              </a:pPr>
              <a:t>‹#›</a:t>
            </a:fld>
            <a:endParaRPr lang="en-US"/>
          </a:p>
        </p:txBody>
      </p:sp>
    </p:spTree>
    <p:extLst>
      <p:ext uri="{BB962C8B-B14F-4D97-AF65-F5344CB8AC3E}">
        <p14:creationId xmlns:p14="http://schemas.microsoft.com/office/powerpoint/2010/main" val="375802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016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990600"/>
            <a:ext cx="82296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216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73216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t>IFT608/IFT702</a:t>
            </a:r>
          </a:p>
        </p:txBody>
      </p:sp>
      <p:sp>
        <p:nvSpPr>
          <p:cNvPr id="732169"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4B956A6-5BC7-4314-BDD0-29829CC611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80" r:id="rId2"/>
    <p:sldLayoutId id="2147483973" r:id="rId3"/>
    <p:sldLayoutId id="2147483974" r:id="rId4"/>
    <p:sldLayoutId id="2147483981" r:id="rId5"/>
    <p:sldLayoutId id="2147483982" r:id="rId6"/>
    <p:sldLayoutId id="2147483975" r:id="rId7"/>
    <p:sldLayoutId id="2147483976" r:id="rId8"/>
    <p:sldLayoutId id="2147483983" r:id="rId9"/>
    <p:sldLayoutId id="2147483984" r:id="rId10"/>
    <p:sldLayoutId id="2147483977" r:id="rId11"/>
    <p:sldLayoutId id="2147483978" r:id="rId12"/>
    <p:sldLayoutId id="2147483979" r:id="rId13"/>
    <p:sldLayoutId id="2147483985" r:id="rId14"/>
  </p:sldLayoutIdLst>
  <p:hf hd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defRPr>
      </a:lvl2pPr>
      <a:lvl3pPr algn="ctr" rtl="0" eaLnBrk="0" fontAlgn="base" hangingPunct="0">
        <a:spcBef>
          <a:spcPct val="0"/>
        </a:spcBef>
        <a:spcAft>
          <a:spcPct val="0"/>
        </a:spcAft>
        <a:defRPr sz="3200" b="1">
          <a:solidFill>
            <a:srgbClr val="000066"/>
          </a:solidFill>
          <a:latin typeface="Arial" charset="0"/>
        </a:defRPr>
      </a:lvl3pPr>
      <a:lvl4pPr algn="ctr" rtl="0" eaLnBrk="0" fontAlgn="base" hangingPunct="0">
        <a:spcBef>
          <a:spcPct val="0"/>
        </a:spcBef>
        <a:spcAft>
          <a:spcPct val="0"/>
        </a:spcAft>
        <a:defRPr sz="3200" b="1">
          <a:solidFill>
            <a:srgbClr val="000066"/>
          </a:solidFill>
          <a:latin typeface="Arial" charset="0"/>
        </a:defRPr>
      </a:lvl4pPr>
      <a:lvl5pPr algn="ctr" rtl="0" eaLnBrk="0" fontAlgn="base" hangingPunct="0">
        <a:spcBef>
          <a:spcPct val="0"/>
        </a:spcBef>
        <a:spcAft>
          <a:spcPct val="0"/>
        </a:spcAft>
        <a:defRPr sz="3200" b="1">
          <a:solidFill>
            <a:srgbClr val="000066"/>
          </a:solidFill>
          <a:latin typeface="Arial" charset="0"/>
        </a:defRPr>
      </a:lvl5pPr>
      <a:lvl6pPr marL="457200" algn="ctr" rtl="0" eaLnBrk="0" fontAlgn="base" hangingPunct="0">
        <a:spcBef>
          <a:spcPct val="0"/>
        </a:spcBef>
        <a:spcAft>
          <a:spcPct val="0"/>
        </a:spcAft>
        <a:defRPr sz="3200" b="1">
          <a:solidFill>
            <a:srgbClr val="000066"/>
          </a:solidFill>
          <a:latin typeface="Arial" charset="0"/>
        </a:defRPr>
      </a:lvl6pPr>
      <a:lvl7pPr marL="914400" algn="ctr" rtl="0" eaLnBrk="0" fontAlgn="base" hangingPunct="0">
        <a:spcBef>
          <a:spcPct val="0"/>
        </a:spcBef>
        <a:spcAft>
          <a:spcPct val="0"/>
        </a:spcAft>
        <a:defRPr sz="3200" b="1">
          <a:solidFill>
            <a:srgbClr val="000066"/>
          </a:solidFill>
          <a:latin typeface="Arial" charset="0"/>
        </a:defRPr>
      </a:lvl7pPr>
      <a:lvl8pPr marL="1371600" algn="ctr" rtl="0" eaLnBrk="0" fontAlgn="base" hangingPunct="0">
        <a:spcBef>
          <a:spcPct val="0"/>
        </a:spcBef>
        <a:spcAft>
          <a:spcPct val="0"/>
        </a:spcAft>
        <a:defRPr sz="3200" b="1">
          <a:solidFill>
            <a:srgbClr val="000066"/>
          </a:solidFill>
          <a:latin typeface="Arial" charset="0"/>
        </a:defRPr>
      </a:lvl8pPr>
      <a:lvl9pPr marL="1828800" algn="ctr" rtl="0" eaLnBrk="0" fontAlgn="base" hangingPunct="0">
        <a:spcBef>
          <a:spcPct val="0"/>
        </a:spcBef>
        <a:spcAft>
          <a:spcPct val="0"/>
        </a:spcAft>
        <a:defRPr sz="3200" b="1">
          <a:solidFill>
            <a:srgbClr val="000066"/>
          </a:solidFill>
          <a:latin typeface="Arial" charset="0"/>
        </a:defRPr>
      </a:lvl9pPr>
    </p:titleStyle>
    <p:body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1" cy="1143000"/>
          </a:xfrm>
          <a:prstGeom prst="rect">
            <a:avLst/>
          </a:prstGeom>
        </p:spPr>
        <p:txBody>
          <a:bodyPr vert="horz" lIns="97676" tIns="48839" rIns="97676" bIns="48839"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2"/>
            <a:ext cx="8229601" cy="4525963"/>
          </a:xfrm>
          <a:prstGeom prst="rect">
            <a:avLst/>
          </a:prstGeom>
        </p:spPr>
        <p:txBody>
          <a:bodyPr vert="horz" lIns="97676" tIns="48839" rIns="97676" bIns="488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3932161" y="6328234"/>
            <a:ext cx="2133600" cy="365125"/>
          </a:xfrm>
          <a:prstGeom prst="rect">
            <a:avLst/>
          </a:prstGeom>
        </p:spPr>
        <p:txBody>
          <a:bodyPr vert="horz" lIns="97676" tIns="48839" rIns="97676" bIns="48839" rtlCol="0" anchor="ctr"/>
          <a:lstStyle>
            <a:lvl1pPr algn="l">
              <a:defRPr sz="1200">
                <a:solidFill>
                  <a:schemeClr val="tx1">
                    <a:tint val="75000"/>
                  </a:schemeClr>
                </a:solidFill>
              </a:defRPr>
            </a:lvl1pPr>
          </a:lstStyle>
          <a:p>
            <a:pPr defTabSz="976758" eaLnBrk="1" fontAlgn="auto" hangingPunct="1">
              <a:spcBef>
                <a:spcPts val="0"/>
              </a:spcBef>
              <a:spcAft>
                <a:spcPts val="0"/>
              </a:spcAft>
            </a:pPr>
            <a:endParaRPr lang="en-CA">
              <a:solidFill>
                <a:prstClr val="black">
                  <a:tint val="75000"/>
                </a:prstClr>
              </a:solidFill>
              <a:latin typeface="Calibri"/>
            </a:endParaRPr>
          </a:p>
        </p:txBody>
      </p:sp>
      <p:sp>
        <p:nvSpPr>
          <p:cNvPr id="5" name="Footer Placeholder 4"/>
          <p:cNvSpPr>
            <a:spLocks noGrp="1"/>
          </p:cNvSpPr>
          <p:nvPr>
            <p:ph type="ftr" sz="quarter" idx="3"/>
          </p:nvPr>
        </p:nvSpPr>
        <p:spPr>
          <a:xfrm>
            <a:off x="549116" y="6308729"/>
            <a:ext cx="2895601" cy="365125"/>
          </a:xfrm>
          <a:prstGeom prst="rect">
            <a:avLst/>
          </a:prstGeom>
        </p:spPr>
        <p:txBody>
          <a:bodyPr vert="horz" lIns="97676" tIns="48839" rIns="97676" bIns="48839" rtlCol="0" anchor="ctr"/>
          <a:lstStyle>
            <a:lvl1pPr algn="ctr">
              <a:defRPr sz="1200">
                <a:solidFill>
                  <a:schemeClr val="tx1">
                    <a:tint val="75000"/>
                  </a:schemeClr>
                </a:solidFill>
              </a:defRPr>
            </a:lvl1pPr>
          </a:lstStyle>
          <a:p>
            <a:pPr defTabSz="976758" eaLnBrk="1" fontAlgn="auto" hangingPunct="1">
              <a:spcBef>
                <a:spcPts val="0"/>
              </a:spcBef>
              <a:spcAft>
                <a:spcPts val="0"/>
              </a:spcAft>
            </a:pPr>
            <a:r>
              <a:rPr lang="en-CA">
                <a:solidFill>
                  <a:prstClr val="black">
                    <a:tint val="75000"/>
                  </a:prstClr>
                </a:solidFill>
                <a:latin typeface="Calibri"/>
              </a:rPr>
              <a:t>IFT608/IFT702</a:t>
            </a:r>
          </a:p>
        </p:txBody>
      </p:sp>
      <p:sp>
        <p:nvSpPr>
          <p:cNvPr id="6" name="Slide Number Placeholder 5"/>
          <p:cNvSpPr>
            <a:spLocks noGrp="1"/>
          </p:cNvSpPr>
          <p:nvPr>
            <p:ph type="sldNum" sz="quarter" idx="4"/>
          </p:nvPr>
        </p:nvSpPr>
        <p:spPr>
          <a:xfrm>
            <a:off x="6553206" y="6356351"/>
            <a:ext cx="2133600" cy="365125"/>
          </a:xfrm>
          <a:prstGeom prst="rect">
            <a:avLst/>
          </a:prstGeom>
        </p:spPr>
        <p:txBody>
          <a:bodyPr vert="horz" lIns="97676" tIns="48839" rIns="97676" bIns="48839" rtlCol="0" anchor="ctr"/>
          <a:lstStyle>
            <a:lvl1pPr algn="r">
              <a:defRPr sz="1200">
                <a:solidFill>
                  <a:schemeClr val="tx1">
                    <a:tint val="75000"/>
                  </a:schemeClr>
                </a:solidFill>
              </a:defRPr>
            </a:lvl1pPr>
          </a:lstStyle>
          <a:p>
            <a:pPr defTabSz="976758" eaLnBrk="1" fontAlgn="auto" hangingPunct="1">
              <a:spcBef>
                <a:spcPts val="0"/>
              </a:spcBef>
              <a:spcAft>
                <a:spcPts val="0"/>
              </a:spcAft>
            </a:pPr>
            <a:fld id="{76B422F5-09F1-4759-A4B7-94FAF9CCFEE9}" type="slidenum">
              <a:rPr lang="en-CA" smtClean="0">
                <a:solidFill>
                  <a:prstClr val="black">
                    <a:tint val="75000"/>
                  </a:prstClr>
                </a:solidFill>
                <a:latin typeface="Calibri"/>
              </a:rPr>
              <a:pPr defTabSz="976758" eaLnBrk="1" fontAlgn="auto" hangingPunct="1">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50265945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hdr="0" dt="0"/>
  <p:txStyles>
    <p:titleStyle>
      <a:lvl1pPr algn="ctr" defTabSz="976758" rtl="0" eaLnBrk="1" latinLnBrk="0" hangingPunct="1">
        <a:spcBef>
          <a:spcPct val="0"/>
        </a:spcBef>
        <a:buNone/>
        <a:defRPr sz="4700" kern="1200">
          <a:solidFill>
            <a:schemeClr val="tx1"/>
          </a:solidFill>
          <a:latin typeface="+mj-lt"/>
          <a:ea typeface="+mj-ea"/>
          <a:cs typeface="+mj-cs"/>
        </a:defRPr>
      </a:lvl1pPr>
    </p:titleStyle>
    <p:bodyStyle>
      <a:lvl1pPr marL="366283" indent="-366283" algn="l" defTabSz="976758"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793615" indent="-305236" algn="l" defTabSz="976758"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20948" indent="-244190" algn="l" defTabSz="976758"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09328"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97706"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86086"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74463"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62844"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51223" indent="-244190" algn="l" defTabSz="97675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6758" rtl="0" eaLnBrk="1" latinLnBrk="0" hangingPunct="1">
        <a:defRPr sz="1900" kern="1200">
          <a:solidFill>
            <a:schemeClr val="tx1"/>
          </a:solidFill>
          <a:latin typeface="+mn-lt"/>
          <a:ea typeface="+mn-ea"/>
          <a:cs typeface="+mn-cs"/>
        </a:defRPr>
      </a:lvl1pPr>
      <a:lvl2pPr marL="488379" algn="l" defTabSz="976758" rtl="0" eaLnBrk="1" latinLnBrk="0" hangingPunct="1">
        <a:defRPr sz="1900" kern="1200">
          <a:solidFill>
            <a:schemeClr val="tx1"/>
          </a:solidFill>
          <a:latin typeface="+mn-lt"/>
          <a:ea typeface="+mn-ea"/>
          <a:cs typeface="+mn-cs"/>
        </a:defRPr>
      </a:lvl2pPr>
      <a:lvl3pPr marL="976758" algn="l" defTabSz="976758" rtl="0" eaLnBrk="1" latinLnBrk="0" hangingPunct="1">
        <a:defRPr sz="1900" kern="1200">
          <a:solidFill>
            <a:schemeClr val="tx1"/>
          </a:solidFill>
          <a:latin typeface="+mn-lt"/>
          <a:ea typeface="+mn-ea"/>
          <a:cs typeface="+mn-cs"/>
        </a:defRPr>
      </a:lvl3pPr>
      <a:lvl4pPr marL="1465137" algn="l" defTabSz="976758" rtl="0" eaLnBrk="1" latinLnBrk="0" hangingPunct="1">
        <a:defRPr sz="1900" kern="1200">
          <a:solidFill>
            <a:schemeClr val="tx1"/>
          </a:solidFill>
          <a:latin typeface="+mn-lt"/>
          <a:ea typeface="+mn-ea"/>
          <a:cs typeface="+mn-cs"/>
        </a:defRPr>
      </a:lvl4pPr>
      <a:lvl5pPr marL="1953515" algn="l" defTabSz="976758" rtl="0" eaLnBrk="1" latinLnBrk="0" hangingPunct="1">
        <a:defRPr sz="1900" kern="1200">
          <a:solidFill>
            <a:schemeClr val="tx1"/>
          </a:solidFill>
          <a:latin typeface="+mn-lt"/>
          <a:ea typeface="+mn-ea"/>
          <a:cs typeface="+mn-cs"/>
        </a:defRPr>
      </a:lvl5pPr>
      <a:lvl6pPr marL="2441896" algn="l" defTabSz="976758" rtl="0" eaLnBrk="1" latinLnBrk="0" hangingPunct="1">
        <a:defRPr sz="1900" kern="1200">
          <a:solidFill>
            <a:schemeClr val="tx1"/>
          </a:solidFill>
          <a:latin typeface="+mn-lt"/>
          <a:ea typeface="+mn-ea"/>
          <a:cs typeface="+mn-cs"/>
        </a:defRPr>
      </a:lvl6pPr>
      <a:lvl7pPr marL="2930275" algn="l" defTabSz="976758" rtl="0" eaLnBrk="1" latinLnBrk="0" hangingPunct="1">
        <a:defRPr sz="1900" kern="1200">
          <a:solidFill>
            <a:schemeClr val="tx1"/>
          </a:solidFill>
          <a:latin typeface="+mn-lt"/>
          <a:ea typeface="+mn-ea"/>
          <a:cs typeface="+mn-cs"/>
        </a:defRPr>
      </a:lvl7pPr>
      <a:lvl8pPr marL="3418653" algn="l" defTabSz="976758" rtl="0" eaLnBrk="1" latinLnBrk="0" hangingPunct="1">
        <a:defRPr sz="1900" kern="1200">
          <a:solidFill>
            <a:schemeClr val="tx1"/>
          </a:solidFill>
          <a:latin typeface="+mn-lt"/>
          <a:ea typeface="+mn-ea"/>
          <a:cs typeface="+mn-cs"/>
        </a:defRPr>
      </a:lvl8pPr>
      <a:lvl9pPr marL="3907032" algn="l" defTabSz="97675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ca/imgres?q=speed+1994&amp;um=1&amp;hl=en&amp;client=firefox-a&amp;sa=N&amp;rls=org.mozilla:en-US:official&amp;biw=1280&amp;bih=885&amp;tbm=isch&amp;tbnid=MyNjbIr7_LcnAM:&amp;imgrefurl=http://www.imdb.com/title/tt0111257/&amp;docid=jBE_tQ36bBHTTM&amp;imgurl=http://ia.media-imdb.com/images/M/MV5BNzU0MzM4NDEwMl5BMl5BanBnXkFtZTYwMTQxMTY5._V1._SY317_CR4,0,214,317_.jpg&amp;w=214&amp;h=317&amp;ei=9lQXT-ykLaXq0gGZseDIAg&amp;zoom=1&amp;iact=hc&amp;vpx=185&amp;vpy=170&amp;dur=449&amp;hovh=253&amp;hovw=171&amp;tx=71&amp;ty=120&amp;sig=108370711696628547453&amp;page=1&amp;tbnh=162&amp;tbnw=101&amp;start=0&amp;ndsp=25&amp;ved=1t:429,r:0,s:0"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0.wmf"/></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hyperlink" Target="http://www.ros.org/" TargetMode="External"/><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hyperlink" Target="http://moveit.ros.org/wiki/MoveIt!" TargetMode="External"/><Relationship Id="rId4" Type="http://schemas.openxmlformats.org/officeDocument/2006/relationships/hyperlink" Target="http://ompl.kavrakilab.org/" TargetMode="Externa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9.avi"/><Relationship Id="rId1" Type="http://schemas.microsoft.com/office/2007/relationships/media" Target="../media/media9.avi"/><Relationship Id="rId5" Type="http://schemas.openxmlformats.org/officeDocument/2006/relationships/image" Target="../media/image75.png"/><Relationship Id="rId4" Type="http://schemas.openxmlformats.org/officeDocument/2006/relationships/notesSlide" Target="../notesSlides/notesSlide78.xml"/></Relationships>
</file>

<file path=ppt/slides/_rels/slide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planning.cs.uiuc.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44.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5.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3.png"/><Relationship Id="rId4" Type="http://schemas.openxmlformats.org/officeDocument/2006/relationships/notesSlide" Target="../notesSlides/notesSlide55.xml"/></Relationships>
</file>

<file path=ppt/slides/_rels/slide92.xml.rels><?xml version="1.0" encoding="UTF-8" standalone="yes"?>
<Relationships xmlns="http://schemas.openxmlformats.org/package/2006/relationships"><Relationship Id="rId2" Type="http://schemas.openxmlformats.org/officeDocument/2006/relationships/hyperlink" Target="https://ompl.kavrakilab.or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7.wmf"/></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0" y="1735282"/>
            <a:ext cx="9144000" cy="2628900"/>
          </a:xfrm>
        </p:spPr>
        <p:txBody>
          <a:bodyPr/>
          <a:lstStyle/>
          <a:p>
            <a:br>
              <a:rPr lang="en-US" altLang="en-US" sz="2800" dirty="0"/>
            </a:br>
            <a:r>
              <a:rPr lang="en-US" altLang="en-US" sz="2800" dirty="0"/>
              <a:t>IFT608/IFT702</a:t>
            </a:r>
            <a:br>
              <a:rPr lang="en-US" altLang="en-US" sz="2800" dirty="0"/>
            </a:br>
            <a:r>
              <a:rPr lang="en-US" altLang="en-US" sz="2800" dirty="0"/>
              <a:t>Planification </a:t>
            </a:r>
            <a:r>
              <a:rPr lang="en-US" altLang="en-US" sz="2800" dirty="0" err="1"/>
              <a:t>en</a:t>
            </a:r>
            <a:r>
              <a:rPr lang="en-US" altLang="en-US" sz="2800" dirty="0"/>
              <a:t> intelligence </a:t>
            </a:r>
            <a:r>
              <a:rPr lang="en-US" altLang="en-US" sz="2800" dirty="0" err="1"/>
              <a:t>artificielle</a:t>
            </a:r>
            <a:br>
              <a:rPr lang="en-US" altLang="en-US" sz="2800" dirty="0"/>
            </a:br>
            <a:br>
              <a:rPr lang="en-US" altLang="en-US" sz="2800" dirty="0"/>
            </a:br>
            <a:r>
              <a:rPr lang="fr-CA" altLang="en-US" sz="2800" dirty="0">
                <a:solidFill>
                  <a:schemeClr val="accent1">
                    <a:lumMod val="75000"/>
                  </a:schemeClr>
                </a:solidFill>
              </a:rPr>
              <a:t>Planification de trajectoires </a:t>
            </a:r>
            <a:br>
              <a:rPr lang="fr-CA" altLang="en-US" sz="2800" dirty="0">
                <a:solidFill>
                  <a:schemeClr val="accent1">
                    <a:lumMod val="75000"/>
                  </a:schemeClr>
                </a:solidFill>
              </a:rPr>
            </a:br>
            <a:r>
              <a:rPr lang="fr-CA" altLang="en-US" sz="2800" dirty="0">
                <a:solidFill>
                  <a:schemeClr val="accent1">
                    <a:lumMod val="75000"/>
                  </a:schemeClr>
                </a:solidFill>
              </a:rPr>
              <a:t>avec évitement d’obstacles</a:t>
            </a:r>
            <a:br>
              <a:rPr lang="en-US" altLang="en-US" sz="2800" dirty="0">
                <a:solidFill>
                  <a:schemeClr val="accent1">
                    <a:lumMod val="75000"/>
                  </a:schemeClr>
                </a:solidFill>
              </a:rPr>
            </a:br>
            <a:endParaRPr lang="en-US" altLang="en-US" sz="2800" dirty="0">
              <a:solidFill>
                <a:schemeClr val="accent1">
                  <a:lumMod val="75000"/>
                </a:schemeClr>
              </a:solidFill>
            </a:endParaRPr>
          </a:p>
        </p:txBody>
      </p:sp>
      <p:sp>
        <p:nvSpPr>
          <p:cNvPr id="2" name="Rectangle 3">
            <a:extLst>
              <a:ext uri="{FF2B5EF4-FFF2-40B4-BE49-F238E27FC236}">
                <a16:creationId xmlns:a16="http://schemas.microsoft.com/office/drawing/2014/main" id="{EFD53F09-F2C1-99CB-4D36-EA10F57BD7B8}"/>
              </a:ext>
            </a:extLst>
          </p:cNvPr>
          <p:cNvSpPr>
            <a:spLocks noGrp="1" noChangeArrowheads="1"/>
          </p:cNvSpPr>
          <p:nvPr>
            <p:ph type="subTitle" idx="1"/>
          </p:nvPr>
        </p:nvSpPr>
        <p:spPr>
          <a:xfrm>
            <a:off x="1045485" y="4724006"/>
            <a:ext cx="7543800" cy="1123950"/>
          </a:xfrm>
        </p:spPr>
        <p:txBody>
          <a:bodyPr/>
          <a:lstStyle/>
          <a:p>
            <a:pPr algn="l"/>
            <a:r>
              <a:rPr lang="fr-CA" altLang="en-US" sz="2000" dirty="0">
                <a:latin typeface="Calibri" pitchFamily="34" charset="0"/>
                <a:ea typeface="ＭＳ Ｐゴシック" pitchFamily="34" charset="-128"/>
              </a:rPr>
              <a:t>Professeur: Froduald Kabanza</a:t>
            </a:r>
          </a:p>
          <a:p>
            <a:pPr algn="l"/>
            <a:r>
              <a:rPr lang="fr-CA" altLang="en-US" sz="2000" dirty="0">
                <a:latin typeface="Calibri" pitchFamily="34" charset="0"/>
                <a:ea typeface="ＭＳ Ｐゴシック" pitchFamily="34" charset="-128"/>
              </a:rPr>
              <a:t>Assistants: Jordan Félicien Masakuna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784224"/>
            <a:ext cx="6180789"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56" name="Rectangle 4"/>
          <p:cNvSpPr>
            <a:spLocks noChangeArrowheads="1"/>
          </p:cNvSpPr>
          <p:nvPr/>
        </p:nvSpPr>
        <p:spPr bwMode="auto">
          <a:xfrm>
            <a:off x="304800" y="-176213"/>
            <a:ext cx="8839200" cy="81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66"/>
                </a:solidFill>
              </a:rPr>
              <a:t>Animations </a:t>
            </a:r>
            <a:r>
              <a:rPr lang="fr-FR" altLang="en-US" sz="3200" b="1" dirty="0">
                <a:solidFill>
                  <a:srgbClr val="000066"/>
                </a:solidFill>
              </a:rPr>
              <a:t>cinématographiques</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CA" altLang="en-US" dirty="0"/>
              <a:t>Résumé des types </a:t>
            </a:r>
            <a:r>
              <a:rPr lang="en-CA" altLang="en-US" dirty="0" err="1"/>
              <a:t>d’approches</a:t>
            </a:r>
            <a:endParaRPr lang="fr-CA" altLang="en-US" dirty="0"/>
          </a:p>
        </p:txBody>
      </p:sp>
      <p:sp>
        <p:nvSpPr>
          <p:cNvPr id="120835" name="Rectangle 3"/>
          <p:cNvSpPr>
            <a:spLocks noGrp="1" noChangeArrowheads="1"/>
          </p:cNvSpPr>
          <p:nvPr>
            <p:ph type="body" idx="1"/>
          </p:nvPr>
        </p:nvSpPr>
        <p:spPr>
          <a:xfrm>
            <a:off x="468313" y="1228725"/>
            <a:ext cx="8229600" cy="4303713"/>
          </a:xfrm>
        </p:spPr>
        <p:txBody>
          <a:bodyPr/>
          <a:lstStyle/>
          <a:p>
            <a:pPr marL="357188" indent="-357188" eaLnBrk="1" hangingPunct="1"/>
            <a:r>
              <a:rPr lang="en-CA" altLang="en-US"/>
              <a:t>Par décomposition</a:t>
            </a:r>
            <a:endParaRPr lang="fr-CA" altLang="en-US"/>
          </a:p>
          <a:p>
            <a:pPr marL="714375" lvl="1" indent="-257175" eaLnBrk="1" hangingPunct="1"/>
            <a:r>
              <a:rPr lang="fr-CA" altLang="en-US" sz="2000"/>
              <a:t>Complètes</a:t>
            </a:r>
          </a:p>
          <a:p>
            <a:pPr marL="714375" lvl="1" indent="-257175" eaLnBrk="1" hangingPunct="1"/>
            <a:r>
              <a:rPr lang="en-CA" altLang="en-US" sz="2000"/>
              <a:t>Appropriées quand l’environnement et les obstacles sont connus d’avance</a:t>
            </a:r>
            <a:endParaRPr lang="fr-CA" altLang="en-US" sz="2000"/>
          </a:p>
          <a:p>
            <a:pPr marL="714375" lvl="1" indent="-257175" eaLnBrk="1" hangingPunct="1"/>
            <a:r>
              <a:rPr lang="en-CA" altLang="en-US" sz="2000"/>
              <a:t>Requièrent une représentation algébrique des obstacles</a:t>
            </a:r>
            <a:endParaRPr lang="fr-CA" altLang="en-US" sz="2000"/>
          </a:p>
          <a:p>
            <a:pPr marL="357188" indent="-357188" eaLnBrk="1" hangingPunct="1"/>
            <a:r>
              <a:rPr lang="fr-CA" altLang="en-US"/>
              <a:t>Par échantillonnage</a:t>
            </a:r>
          </a:p>
          <a:p>
            <a:pPr marL="714375" lvl="1" indent="-257175" eaLnBrk="1" hangingPunct="1"/>
            <a:r>
              <a:rPr lang="en-CA" altLang="en-US" sz="2000"/>
              <a:t>Garanties plus faibles de complétude (résolution/probabiliste)</a:t>
            </a:r>
            <a:endParaRPr lang="fr-CA" altLang="en-US" sz="2000"/>
          </a:p>
          <a:p>
            <a:pPr marL="714375" lvl="1" indent="-257175" eaLnBrk="1" hangingPunct="1"/>
            <a:r>
              <a:rPr lang="en-CA" altLang="en-US" sz="2000"/>
              <a:t>Plus efficaces dans des espaces de grande dimension</a:t>
            </a:r>
          </a:p>
          <a:p>
            <a:pPr marL="714375" lvl="1" indent="-257175" eaLnBrk="1" hangingPunct="1"/>
            <a:r>
              <a:rPr lang="fr-CA" altLang="en-US" sz="2000"/>
              <a:t>Détection de collisions comme une boîte noire (obstacles arbitraires)</a:t>
            </a:r>
          </a:p>
          <a:p>
            <a:pPr marL="1057275" lvl="2" indent="-257175" eaLnBrk="1" hangingPunct="1"/>
            <a:endParaRPr lang="fr-CA" altLang="en-US" sz="2000"/>
          </a:p>
          <a:p>
            <a:pPr marL="714375" lvl="1" indent="-257175" eaLnBrk="1" hangingPunct="1"/>
            <a:endParaRPr lang="fr-CA" altLang="en-US"/>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100</a:t>
            </a:fld>
            <a:endParaRPr lang="en-US"/>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p:txBody>
          <a:bodyPr/>
          <a:lstStyle/>
          <a:p>
            <a:r>
              <a:rPr lang="en-US" altLang="en-US"/>
              <a:t>Sujets couverts</a:t>
            </a:r>
          </a:p>
        </p:txBody>
      </p:sp>
      <p:sp>
        <p:nvSpPr>
          <p:cNvPr id="121859" name="Rectangle 3"/>
          <p:cNvSpPr>
            <a:spLocks noGrp="1" noChangeArrowheads="1"/>
          </p:cNvSpPr>
          <p:nvPr>
            <p:ph idx="4294967295"/>
          </p:nvPr>
        </p:nvSpPr>
        <p:spPr/>
        <p:txBody>
          <a:bodyPr/>
          <a:lstStyle/>
          <a:p>
            <a:r>
              <a:rPr lang="en-CA" altLang="en-US" dirty="0">
                <a:solidFill>
                  <a:schemeClr val="bg2"/>
                </a:solidFill>
              </a:rPr>
              <a:t>Introduction</a:t>
            </a:r>
            <a:endParaRPr lang="fr-CA" altLang="en-US" dirty="0">
              <a:solidFill>
                <a:schemeClr val="bg2"/>
              </a:solidFill>
            </a:endParaRPr>
          </a:p>
          <a:p>
            <a:r>
              <a:rPr lang="fr-CA" altLang="en-US" dirty="0">
                <a:solidFill>
                  <a:schemeClr val="bg2"/>
                </a:solidFill>
              </a:rPr>
              <a:t>Représentation et transformation des entités</a:t>
            </a:r>
          </a:p>
          <a:p>
            <a:r>
              <a:rPr lang="en-CA" altLang="en-US" dirty="0" err="1">
                <a:solidFill>
                  <a:schemeClr val="bg2"/>
                </a:solidFill>
              </a:rPr>
              <a:t>Espace</a:t>
            </a:r>
            <a:r>
              <a:rPr lang="en-CA" altLang="en-US" dirty="0">
                <a:solidFill>
                  <a:schemeClr val="bg2"/>
                </a:solidFill>
              </a:rPr>
              <a:t> de configuration</a:t>
            </a:r>
            <a:endParaRPr lang="fr-CA" altLang="en-US" dirty="0">
              <a:solidFill>
                <a:schemeClr val="bg2"/>
              </a:solidFill>
            </a:endParaRPr>
          </a:p>
          <a:p>
            <a:r>
              <a:rPr lang="en-CA" altLang="en-US" dirty="0" err="1">
                <a:solidFill>
                  <a:schemeClr val="bg2"/>
                </a:solidFill>
              </a:rPr>
              <a:t>Approches</a:t>
            </a:r>
            <a:r>
              <a:rPr lang="en-CA" altLang="en-US" dirty="0">
                <a:solidFill>
                  <a:schemeClr val="bg2"/>
                </a:solidFill>
              </a:rPr>
              <a:t> de </a:t>
            </a:r>
            <a:r>
              <a:rPr lang="en-CA" altLang="en-US" dirty="0" err="1">
                <a:solidFill>
                  <a:schemeClr val="bg2"/>
                </a:solidFill>
              </a:rPr>
              <a:t>planification</a:t>
            </a:r>
            <a:endParaRPr lang="en-CA" altLang="en-US" dirty="0">
              <a:solidFill>
                <a:schemeClr val="bg2"/>
              </a:solidFill>
            </a:endParaRP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t>Contraintes différentielles</a:t>
            </a:r>
          </a:p>
          <a:p>
            <a:r>
              <a:rPr lang="fr-CA" altLang="en-US" dirty="0">
                <a:solidFill>
                  <a:schemeClr val="bg2"/>
                </a:solidFill>
              </a:rPr>
              <a:t>Outils suggérés</a:t>
            </a:r>
          </a:p>
          <a:p>
            <a:endParaRPr lang="fr-CA" altLang="en-US" dirty="0"/>
          </a:p>
        </p:txBody>
      </p:sp>
      <p:sp>
        <p:nvSpPr>
          <p:cNvPr id="12186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ChangeArrowheads="1"/>
          </p:cNvSpPr>
          <p:nvPr>
            <p:ph type="title" idx="4294967295"/>
          </p:nvPr>
        </p:nvSpPr>
        <p:spPr/>
        <p:txBody>
          <a:bodyPr lIns="91440" tIns="45720" rIns="91440" bIns="45720" anchor="ctr"/>
          <a:lstStyle/>
          <a:p>
            <a:pPr eaLnBrk="1" hangingPunct="1"/>
            <a:r>
              <a:rPr lang="fr-CA" altLang="en-US"/>
              <a:t>Contraintes différentielles</a:t>
            </a:r>
          </a:p>
        </p:txBody>
      </p:sp>
      <p:sp>
        <p:nvSpPr>
          <p:cNvPr id="122884" name="Rectangle 9"/>
          <p:cNvSpPr>
            <a:spLocks noGrp="1" noChangeArrowheads="1"/>
          </p:cNvSpPr>
          <p:nvPr>
            <p:ph type="body" idx="4294967295"/>
          </p:nvPr>
        </p:nvSpPr>
        <p:spPr>
          <a:xfrm>
            <a:off x="477838" y="906463"/>
            <a:ext cx="8242300" cy="4745037"/>
          </a:xfrm>
          <a:noFill/>
        </p:spPr>
        <p:txBody>
          <a:bodyPr lIns="91440" tIns="45720" rIns="91440" bIns="45720"/>
          <a:lstStyle/>
          <a:p>
            <a:pPr marL="609600" indent="-609600" eaLnBrk="1" hangingPunct="1">
              <a:lnSpc>
                <a:spcPct val="90000"/>
              </a:lnSpc>
            </a:pPr>
            <a:r>
              <a:rPr lang="fr-CA" altLang="en-US" sz="2000" dirty="0"/>
              <a:t>Dans les exemples précédents (géométriques), on assumait:</a:t>
            </a:r>
          </a:p>
          <a:p>
            <a:pPr marL="990600" lvl="1" indent="-533400" eaLnBrk="1" hangingPunct="1">
              <a:lnSpc>
                <a:spcPct val="90000"/>
              </a:lnSpc>
            </a:pPr>
            <a:r>
              <a:rPr lang="fr-CA" altLang="en-US" sz="2000" dirty="0"/>
              <a:t>Qu’il était toujours possible de relier trivialement deux états arbitraires</a:t>
            </a:r>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a:p>
            <a:pPr marL="609600" indent="-609600" eaLnBrk="1" hangingPunct="1">
              <a:lnSpc>
                <a:spcPct val="90000"/>
              </a:lnSpc>
            </a:pPr>
            <a:endParaRPr lang="fr-CA" altLang="en-US" sz="2000" dirty="0"/>
          </a:p>
          <a:p>
            <a:pPr marL="609600" indent="-609600" eaLnBrk="1" hangingPunct="1">
              <a:lnSpc>
                <a:spcPct val="90000"/>
              </a:lnSpc>
            </a:pPr>
            <a:endParaRPr lang="fr-CA" altLang="en-US" sz="2000" dirty="0"/>
          </a:p>
          <a:p>
            <a:pPr marL="609600" indent="-609600" eaLnBrk="1" hangingPunct="1">
              <a:lnSpc>
                <a:spcPct val="90000"/>
              </a:lnSpc>
            </a:pPr>
            <a:endParaRPr lang="fr-CA" altLang="en-US" sz="2000" dirty="0"/>
          </a:p>
          <a:p>
            <a:pPr marL="990600" lvl="1" indent="-533400" eaLnBrk="1" hangingPunct="1">
              <a:lnSpc>
                <a:spcPct val="90000"/>
              </a:lnSpc>
            </a:pPr>
            <a:r>
              <a:rPr lang="fr-CA" altLang="en-US" sz="2000" dirty="0"/>
              <a:t>Formellement, on assumait que l’espace des vélocités (dérivées) atteignables n’était pas contraint.</a:t>
            </a:r>
          </a:p>
          <a:p>
            <a:pPr marL="609600" indent="-609600" eaLnBrk="1" hangingPunct="1">
              <a:lnSpc>
                <a:spcPct val="90000"/>
              </a:lnSpc>
            </a:pPr>
            <a:endParaRPr lang="fr-CA" altLang="en-US" sz="2000" dirty="0"/>
          </a:p>
          <a:p>
            <a:pPr marL="609600" indent="-609600" eaLnBrk="1" hangingPunct="1">
              <a:lnSpc>
                <a:spcPct val="90000"/>
              </a:lnSpc>
            </a:pPr>
            <a:r>
              <a:rPr lang="fr-CA" altLang="en-US" sz="2000" dirty="0"/>
              <a:t>En pratique, il arrive qu’on veuille modéliser un robot avec des contraintes différentielles.</a:t>
            </a:r>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a:p>
            <a:pPr marL="990600" lvl="1" indent="-533400" eaLnBrk="1" hangingPunct="1">
              <a:lnSpc>
                <a:spcPct val="90000"/>
              </a:lnSpc>
            </a:pPr>
            <a:endParaRPr lang="fr-CA" altLang="en-US" sz="2000" dirty="0"/>
          </a:p>
        </p:txBody>
      </p:sp>
      <p:sp>
        <p:nvSpPr>
          <p:cNvPr id="122885" name="Text Box 27"/>
          <p:cNvSpPr txBox="1">
            <a:spLocks noChangeArrowheads="1"/>
          </p:cNvSpPr>
          <p:nvPr/>
        </p:nvSpPr>
        <p:spPr bwMode="auto">
          <a:xfrm>
            <a:off x="2997200" y="2360613"/>
            <a:ext cx="1182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t>(2, 0, 90</a:t>
            </a:r>
            <a:r>
              <a:rPr lang="en-CA" altLang="en-US" baseline="30000"/>
              <a:t>o</a:t>
            </a:r>
            <a:r>
              <a:rPr lang="en-CA" altLang="en-US"/>
              <a:t>)</a:t>
            </a:r>
          </a:p>
        </p:txBody>
      </p:sp>
      <p:sp>
        <p:nvSpPr>
          <p:cNvPr id="122886" name="Line 28"/>
          <p:cNvSpPr>
            <a:spLocks noChangeShapeType="1"/>
          </p:cNvSpPr>
          <p:nvPr/>
        </p:nvSpPr>
        <p:spPr bwMode="auto">
          <a:xfrm flipH="1">
            <a:off x="2060575" y="2143125"/>
            <a:ext cx="0" cy="143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2887" name="Line 29"/>
          <p:cNvSpPr>
            <a:spLocks noChangeShapeType="1"/>
          </p:cNvSpPr>
          <p:nvPr/>
        </p:nvSpPr>
        <p:spPr bwMode="auto">
          <a:xfrm>
            <a:off x="763588" y="3005138"/>
            <a:ext cx="63357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2888" name="Text Box 32"/>
          <p:cNvSpPr txBox="1">
            <a:spLocks noChangeArrowheads="1"/>
          </p:cNvSpPr>
          <p:nvPr/>
        </p:nvSpPr>
        <p:spPr bwMode="auto">
          <a:xfrm>
            <a:off x="1698625" y="2216150"/>
            <a:ext cx="928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solidFill>
                  <a:srgbClr val="CC3300"/>
                </a:solidFill>
              </a:rPr>
              <a:t>(0,0,0</a:t>
            </a:r>
            <a:r>
              <a:rPr lang="en-CA" altLang="en-US" baseline="30000">
                <a:solidFill>
                  <a:srgbClr val="CC3300"/>
                </a:solidFill>
              </a:rPr>
              <a:t>o</a:t>
            </a:r>
            <a:r>
              <a:rPr lang="en-CA" altLang="en-US">
                <a:solidFill>
                  <a:srgbClr val="CC3300"/>
                </a:solidFill>
              </a:rPr>
              <a:t>)</a:t>
            </a:r>
          </a:p>
        </p:txBody>
      </p:sp>
      <p:sp>
        <p:nvSpPr>
          <p:cNvPr id="122889" name="Text Box 33"/>
          <p:cNvSpPr txBox="1">
            <a:spLocks noChangeArrowheads="1"/>
          </p:cNvSpPr>
          <p:nvPr/>
        </p:nvSpPr>
        <p:spPr bwMode="auto">
          <a:xfrm>
            <a:off x="4724400" y="2143125"/>
            <a:ext cx="1055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solidFill>
                  <a:srgbClr val="CC3300"/>
                </a:solidFill>
              </a:rPr>
              <a:t>(2,0,90</a:t>
            </a:r>
            <a:r>
              <a:rPr lang="en-CA" altLang="en-US" baseline="30000">
                <a:solidFill>
                  <a:srgbClr val="CC3300"/>
                </a:solidFill>
              </a:rPr>
              <a:t>o</a:t>
            </a:r>
            <a:r>
              <a:rPr lang="en-CA" altLang="en-US">
                <a:solidFill>
                  <a:srgbClr val="CC3300"/>
                </a:solidFill>
              </a:rPr>
              <a:t>)</a:t>
            </a:r>
          </a:p>
        </p:txBody>
      </p:sp>
      <p:sp>
        <p:nvSpPr>
          <p:cNvPr id="122890" name="AutoShape 34"/>
          <p:cNvSpPr>
            <a:spLocks noChangeArrowheads="1"/>
          </p:cNvSpPr>
          <p:nvPr/>
        </p:nvSpPr>
        <p:spPr bwMode="auto">
          <a:xfrm>
            <a:off x="2997200" y="2863850"/>
            <a:ext cx="1366838"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2891" name="Rectangle 35"/>
          <p:cNvSpPr>
            <a:spLocks noChangeArrowheads="1"/>
          </p:cNvSpPr>
          <p:nvPr/>
        </p:nvSpPr>
        <p:spPr bwMode="auto">
          <a:xfrm>
            <a:off x="1771650" y="2719388"/>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2892" name="AutoShape 36"/>
          <p:cNvSpPr>
            <a:spLocks noChangeArrowheads="1"/>
          </p:cNvSpPr>
          <p:nvPr/>
        </p:nvSpPr>
        <p:spPr bwMode="auto">
          <a:xfrm>
            <a:off x="5156200" y="2574925"/>
            <a:ext cx="144463" cy="144463"/>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2893" name="Rectangle 37"/>
          <p:cNvSpPr>
            <a:spLocks noChangeArrowheads="1"/>
          </p:cNvSpPr>
          <p:nvPr/>
        </p:nvSpPr>
        <p:spPr bwMode="auto">
          <a:xfrm rot="5400000">
            <a:off x="4940301" y="2719387"/>
            <a:ext cx="576262" cy="576263"/>
          </a:xfrm>
          <a:prstGeom prst="rect">
            <a:avLst/>
          </a:prstGeom>
          <a:solidFill>
            <a:schemeClr val="accent1"/>
          </a:solidFill>
          <a:ln w="9525">
            <a:solidFill>
              <a:schemeClr val="tx1"/>
            </a:solidFill>
            <a:miter lim="800000"/>
            <a:headEnd/>
            <a:tailEnd/>
          </a:ln>
        </p:spPr>
        <p:txBody>
          <a:bodyPr rot="10800000"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2894" name="AutoShape 38"/>
          <p:cNvSpPr>
            <a:spLocks noChangeArrowheads="1"/>
          </p:cNvSpPr>
          <p:nvPr/>
        </p:nvSpPr>
        <p:spPr bwMode="auto">
          <a:xfrm rot="5400000">
            <a:off x="2347913" y="2935288"/>
            <a:ext cx="144462" cy="144462"/>
          </a:xfrm>
          <a:prstGeom prst="triangle">
            <a:avLst>
              <a:gd name="adj" fmla="val 50000"/>
            </a:avLst>
          </a:prstGeom>
          <a:solidFill>
            <a:srgbClr val="000000"/>
          </a:solidFill>
          <a:ln w="9525">
            <a:solidFill>
              <a:schemeClr val="tx1"/>
            </a:solidFill>
            <a:miter lim="800000"/>
            <a:headEnd/>
            <a:tailEnd/>
          </a:ln>
        </p:spPr>
        <p:txBody>
          <a:bodyPr rot="10800000"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122895" name="Connecteur droit 26"/>
          <p:cNvCxnSpPr>
            <a:cxnSpLocks noChangeShapeType="1"/>
          </p:cNvCxnSpPr>
          <p:nvPr/>
        </p:nvCxnSpPr>
        <p:spPr bwMode="auto">
          <a:xfrm rot="16200000" flipV="1">
            <a:off x="3284538" y="2986088"/>
            <a:ext cx="428625" cy="314325"/>
          </a:xfrm>
          <a:prstGeom prst="curvedConnector3">
            <a:avLst>
              <a:gd name="adj1" fmla="val 156667"/>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
        <p:nvSpPr>
          <p:cNvPr id="12289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102</a:t>
            </a:fld>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ChangeArrowheads="1"/>
          </p:cNvSpPr>
          <p:nvPr>
            <p:ph type="title" idx="4294967295"/>
          </p:nvPr>
        </p:nvSpPr>
        <p:spPr/>
        <p:txBody>
          <a:bodyPr lIns="91440" tIns="45720" rIns="91440" bIns="45720" anchor="ctr"/>
          <a:lstStyle/>
          <a:p>
            <a:pPr eaLnBrk="1" hangingPunct="1"/>
            <a:r>
              <a:rPr lang="fr-CA" altLang="en-US"/>
              <a:t>Contraintes différentielles</a:t>
            </a:r>
          </a:p>
        </p:txBody>
      </p:sp>
      <p:sp>
        <p:nvSpPr>
          <p:cNvPr id="123908" name="Rectangle 3"/>
          <p:cNvSpPr>
            <a:spLocks noGrp="1" noChangeArrowheads="1"/>
          </p:cNvSpPr>
          <p:nvPr>
            <p:ph type="body" idx="4294967295"/>
          </p:nvPr>
        </p:nvSpPr>
        <p:spPr>
          <a:xfrm>
            <a:off x="468313" y="1150938"/>
            <a:ext cx="8229600" cy="3886200"/>
          </a:xfrm>
          <a:noFill/>
        </p:spPr>
        <p:txBody>
          <a:bodyPr lIns="91440" tIns="45720" rIns="91440" bIns="45720"/>
          <a:lstStyle/>
          <a:p>
            <a:pPr marL="609600" indent="-609600" eaLnBrk="1" hangingPunct="1"/>
            <a:r>
              <a:rPr lang="fr-CA" altLang="en-US" sz="2000"/>
              <a:t>Cas typique: une voiture</a:t>
            </a:r>
          </a:p>
          <a:p>
            <a:pPr marL="990600" lvl="1" indent="-533400" eaLnBrk="1" hangingPunct="1"/>
            <a:r>
              <a:rPr lang="fr-CA" altLang="en-US" sz="2000"/>
              <a:t>Impossible de se déplacer latéralement! (i.e. contraintes sur les vélocités atteignables)</a:t>
            </a:r>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609600" indent="-609600" eaLnBrk="1" hangingPunct="1"/>
            <a:endParaRPr lang="fr-CA" altLang="en-US"/>
          </a:p>
          <a:p>
            <a:pPr marL="990600" lvl="1" indent="-533400" eaLnBrk="1" hangingPunct="1"/>
            <a:endParaRPr lang="fr-CA" altLang="en-US"/>
          </a:p>
        </p:txBody>
      </p:sp>
      <p:sp>
        <p:nvSpPr>
          <p:cNvPr id="123909" name="Line 6"/>
          <p:cNvSpPr>
            <a:spLocks noChangeShapeType="1"/>
          </p:cNvSpPr>
          <p:nvPr/>
        </p:nvSpPr>
        <p:spPr bwMode="auto">
          <a:xfrm flipH="1">
            <a:off x="2051050" y="2132013"/>
            <a:ext cx="0" cy="3240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10" name="Line 7"/>
          <p:cNvSpPr>
            <a:spLocks noChangeShapeType="1"/>
          </p:cNvSpPr>
          <p:nvPr/>
        </p:nvSpPr>
        <p:spPr bwMode="auto">
          <a:xfrm>
            <a:off x="754063" y="2994025"/>
            <a:ext cx="63357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11" name="Text Box 10"/>
          <p:cNvSpPr txBox="1">
            <a:spLocks noChangeArrowheads="1"/>
          </p:cNvSpPr>
          <p:nvPr/>
        </p:nvSpPr>
        <p:spPr bwMode="auto">
          <a:xfrm>
            <a:off x="1546225" y="2205038"/>
            <a:ext cx="938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i="1">
                <a:solidFill>
                  <a:srgbClr val="CC3300"/>
                </a:solidFill>
              </a:rPr>
              <a:t>(0,0,0</a:t>
            </a:r>
            <a:r>
              <a:rPr lang="en-CA" altLang="en-US" b="1" i="1" baseline="30000">
                <a:solidFill>
                  <a:srgbClr val="CC3300"/>
                </a:solidFill>
              </a:rPr>
              <a:t>o</a:t>
            </a:r>
            <a:r>
              <a:rPr lang="en-CA" altLang="en-US" b="1" i="1">
                <a:solidFill>
                  <a:srgbClr val="CC3300"/>
                </a:solidFill>
              </a:rPr>
              <a:t>)</a:t>
            </a:r>
          </a:p>
        </p:txBody>
      </p:sp>
      <p:pic>
        <p:nvPicPr>
          <p:cNvPr id="123912" name="Picture 14" descr="car-top-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08275"/>
            <a:ext cx="13684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 Box 17"/>
          <p:cNvSpPr txBox="1">
            <a:spLocks noChangeArrowheads="1"/>
          </p:cNvSpPr>
          <p:nvPr/>
        </p:nvSpPr>
        <p:spPr bwMode="auto">
          <a:xfrm>
            <a:off x="3779838" y="33559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a:solidFill>
                  <a:srgbClr val="CC3300"/>
                </a:solidFill>
              </a:rPr>
              <a:t>?</a:t>
            </a:r>
          </a:p>
        </p:txBody>
      </p:sp>
      <p:sp>
        <p:nvSpPr>
          <p:cNvPr id="123914"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23916" name="Picture 14" descr="car-top-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4254500"/>
            <a:ext cx="13684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 Box 10"/>
          <p:cNvSpPr txBox="1">
            <a:spLocks noChangeArrowheads="1"/>
          </p:cNvSpPr>
          <p:nvPr/>
        </p:nvSpPr>
        <p:spPr bwMode="auto">
          <a:xfrm>
            <a:off x="1546225" y="4913313"/>
            <a:ext cx="938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i="1">
                <a:solidFill>
                  <a:srgbClr val="CC3300"/>
                </a:solidFill>
              </a:rPr>
              <a:t>(0,5,0</a:t>
            </a:r>
            <a:r>
              <a:rPr lang="en-CA" altLang="en-US" b="1" i="1" baseline="30000">
                <a:solidFill>
                  <a:srgbClr val="CC3300"/>
                </a:solidFill>
              </a:rPr>
              <a:t>o</a:t>
            </a:r>
            <a:r>
              <a:rPr lang="en-CA" altLang="en-US" b="1" i="1">
                <a:solidFill>
                  <a:srgbClr val="CC3300"/>
                </a:solidFill>
              </a:rPr>
              <a:t>)</a:t>
            </a:r>
          </a:p>
        </p:txBody>
      </p:sp>
      <p:sp>
        <p:nvSpPr>
          <p:cNvPr id="123918" name="AutoShape 34"/>
          <p:cNvSpPr>
            <a:spLocks noChangeArrowheads="1"/>
          </p:cNvSpPr>
          <p:nvPr/>
        </p:nvSpPr>
        <p:spPr bwMode="auto">
          <a:xfrm rot="5400000">
            <a:off x="1657350" y="3706813"/>
            <a:ext cx="781050" cy="203200"/>
          </a:xfrm>
          <a:prstGeom prst="rightArrow">
            <a:avLst>
              <a:gd name="adj1" fmla="val 50000"/>
              <a:gd name="adj2" fmla="val 96094"/>
            </a:avLst>
          </a:prstGeom>
          <a:solidFill>
            <a:schemeClr val="accent2"/>
          </a:solidFill>
          <a:ln w="9525">
            <a:solidFill>
              <a:schemeClr val="tx1"/>
            </a:solidFill>
            <a:miter lim="800000"/>
            <a:headEnd/>
            <a:tailEnd/>
          </a:ln>
        </p:spPr>
        <p:txBody>
          <a:bodyPr rot="10800000" vert="eaVert"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3919" name="Text Box 17"/>
          <p:cNvSpPr txBox="1">
            <a:spLocks noChangeArrowheads="1"/>
          </p:cNvSpPr>
          <p:nvPr/>
        </p:nvSpPr>
        <p:spPr bwMode="auto">
          <a:xfrm>
            <a:off x="1825625" y="3470275"/>
            <a:ext cx="436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3200" b="1">
                <a:solidFill>
                  <a:srgbClr val="CC3300"/>
                </a:solidFill>
              </a:rPr>
              <a:t>X</a:t>
            </a:r>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103</a:t>
            </a:fld>
            <a:endParaRPr lang="en-US"/>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1" name="Rectangle 2"/>
          <p:cNvSpPr>
            <a:spLocks noGrp="1" noChangeArrowheads="1"/>
          </p:cNvSpPr>
          <p:nvPr>
            <p:ph type="title" idx="4294967295"/>
          </p:nvPr>
        </p:nvSpPr>
        <p:spPr/>
        <p:txBody>
          <a:bodyPr lIns="91440" tIns="45720" rIns="91440" bIns="45720" anchor="ctr"/>
          <a:lstStyle/>
          <a:p>
            <a:pPr eaLnBrk="1" hangingPunct="1"/>
            <a:r>
              <a:rPr lang="fr-CA" altLang="en-US"/>
              <a:t>Représentations des contraintes</a:t>
            </a:r>
          </a:p>
        </p:txBody>
      </p:sp>
      <p:sp>
        <p:nvSpPr>
          <p:cNvPr id="12493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24934" name="Rectangle 3"/>
          <p:cNvSpPr>
            <a:spLocks noChangeArrowheads="1"/>
          </p:cNvSpPr>
          <p:nvPr/>
        </p:nvSpPr>
        <p:spPr bwMode="auto">
          <a:xfrm>
            <a:off x="468313" y="1073150"/>
            <a:ext cx="82296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marL="609600" indent="-609600">
              <a:defRPr>
                <a:solidFill>
                  <a:schemeClr val="tx1"/>
                </a:solidFill>
                <a:latin typeface="Arial" charset="0"/>
              </a:defRPr>
            </a:lvl1pPr>
            <a:lvl2pPr marL="990600" indent="-5334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fr-CA" altLang="en-US" sz="2400" dirty="0"/>
              <a:t>Soit </a:t>
            </a:r>
            <a:r>
              <a:rPr lang="fr-CA" altLang="en-US" sz="2400" i="1" dirty="0">
                <a:solidFill>
                  <a:srgbClr val="A50021"/>
                </a:solidFill>
              </a:rPr>
              <a:t>q</a:t>
            </a:r>
            <a:r>
              <a:rPr lang="fr-CA" altLang="en-US" sz="2400" dirty="0">
                <a:solidFill>
                  <a:srgbClr val="A50021"/>
                </a:solidFill>
              </a:rPr>
              <a:t> </a:t>
            </a:r>
            <a:r>
              <a:rPr lang="en-CA" altLang="en-US" sz="2400" i="1" dirty="0">
                <a:solidFill>
                  <a:srgbClr val="A50021"/>
                </a:solidFill>
              </a:rPr>
              <a:t>ϵ C</a:t>
            </a:r>
            <a:r>
              <a:rPr lang="en-CA" altLang="en-US" sz="2400" dirty="0"/>
              <a:t>, un </a:t>
            </a:r>
            <a:r>
              <a:rPr lang="en-CA" altLang="en-US" sz="2400" dirty="0" err="1"/>
              <a:t>état</a:t>
            </a:r>
            <a:r>
              <a:rPr lang="en-CA" altLang="en-US" sz="2400" dirty="0"/>
              <a:t>; on </a:t>
            </a:r>
            <a:r>
              <a:rPr lang="en-CA" altLang="en-US" sz="2400" dirty="0" err="1"/>
              <a:t>veut</a:t>
            </a:r>
            <a:r>
              <a:rPr lang="en-CA" altLang="en-US" sz="2400" dirty="0"/>
              <a:t> </a:t>
            </a:r>
            <a:r>
              <a:rPr lang="en-CA" altLang="en-US" sz="2400" dirty="0" err="1"/>
              <a:t>représenter</a:t>
            </a:r>
            <a:r>
              <a:rPr lang="en-CA" altLang="en-US" sz="2400" dirty="0"/>
              <a:t> les </a:t>
            </a:r>
            <a:r>
              <a:rPr lang="en-CA" altLang="en-US" sz="2400" dirty="0" err="1"/>
              <a:t>vélocités</a:t>
            </a:r>
            <a:r>
              <a:rPr lang="en-CA" altLang="en-US" sz="2400" dirty="0"/>
              <a:t> </a:t>
            </a:r>
            <a:r>
              <a:rPr lang="en-CA" altLang="en-US" sz="2400" i="1" dirty="0">
                <a:solidFill>
                  <a:srgbClr val="A50021"/>
                </a:solidFill>
              </a:rPr>
              <a:t>q’</a:t>
            </a:r>
            <a:r>
              <a:rPr lang="en-CA" altLang="en-US" sz="2400" dirty="0"/>
              <a:t> (</a:t>
            </a:r>
            <a:r>
              <a:rPr lang="en-CA" altLang="en-US" sz="2400" dirty="0" err="1"/>
              <a:t>dérivées</a:t>
            </a:r>
            <a:r>
              <a:rPr lang="en-CA" altLang="en-US" sz="2400" dirty="0"/>
              <a:t> des variables </a:t>
            </a:r>
            <a:r>
              <a:rPr lang="en-CA" altLang="en-US" sz="2400" dirty="0" err="1"/>
              <a:t>selon</a:t>
            </a:r>
            <a:r>
              <a:rPr lang="en-CA" altLang="en-US" sz="2400" dirty="0"/>
              <a:t> le temps) </a:t>
            </a:r>
            <a:r>
              <a:rPr lang="en-CA" altLang="en-US" sz="2400" dirty="0" err="1"/>
              <a:t>accessibles</a:t>
            </a:r>
            <a:endParaRPr lang="fr-CA" altLang="en-US" sz="2400" dirty="0"/>
          </a:p>
          <a:p>
            <a:pPr eaLnBrk="1" hangingPunct="1">
              <a:spcBef>
                <a:spcPct val="20000"/>
              </a:spcBef>
              <a:buClr>
                <a:srgbClr val="0033CC"/>
              </a:buClr>
              <a:buFont typeface="Webdings" pitchFamily="18" charset="2"/>
              <a:buChar char="="/>
            </a:pPr>
            <a:endParaRPr lang="fr-CA" altLang="en-US" sz="2400" dirty="0"/>
          </a:p>
          <a:p>
            <a:pPr lvl="1" eaLnBrk="1" hangingPunct="1">
              <a:spcBef>
                <a:spcPct val="20000"/>
              </a:spcBef>
              <a:buClr>
                <a:srgbClr val="0033CC"/>
              </a:buClr>
              <a:buFontTx/>
              <a:buChar char="»"/>
            </a:pPr>
            <a:endParaRPr lang="fr-CA" altLang="en-US" sz="2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104</a:t>
            </a:fld>
            <a:endParaRPr lang="en-US"/>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5" name="Rectangle 2"/>
          <p:cNvSpPr>
            <a:spLocks noGrp="1" noChangeArrowheads="1"/>
          </p:cNvSpPr>
          <p:nvPr>
            <p:ph type="title" idx="4294967295"/>
          </p:nvPr>
        </p:nvSpPr>
        <p:spPr/>
        <p:txBody>
          <a:bodyPr lIns="91440" tIns="45720" rIns="91440" bIns="45720" anchor="ctr"/>
          <a:lstStyle/>
          <a:p>
            <a:pPr eaLnBrk="1" hangingPunct="1"/>
            <a:r>
              <a:rPr lang="fr-CA" altLang="en-US"/>
              <a:t>Représentations des contraintes</a:t>
            </a:r>
          </a:p>
        </p:txBody>
      </p:sp>
      <p:sp>
        <p:nvSpPr>
          <p:cNvPr id="125956" name="Rectangle 3"/>
          <p:cNvSpPr>
            <a:spLocks noGrp="1" noChangeArrowheads="1"/>
          </p:cNvSpPr>
          <p:nvPr>
            <p:ph type="body" idx="4294967295"/>
          </p:nvPr>
        </p:nvSpPr>
        <p:spPr>
          <a:xfrm>
            <a:off x="468313" y="1073150"/>
            <a:ext cx="8229600" cy="4902200"/>
          </a:xfrm>
          <a:noFill/>
        </p:spPr>
        <p:txBody>
          <a:bodyPr lIns="91440" tIns="45720" rIns="91440" bIns="45720"/>
          <a:lstStyle/>
          <a:p>
            <a:pPr marL="609600" indent="-609600" eaLnBrk="1" hangingPunct="1"/>
            <a:r>
              <a:rPr lang="fr-CA" altLang="en-US" dirty="0"/>
              <a:t>Soit </a:t>
            </a:r>
            <a:r>
              <a:rPr lang="fr-CA" altLang="en-US" i="1" dirty="0">
                <a:solidFill>
                  <a:srgbClr val="A50021"/>
                </a:solidFill>
              </a:rPr>
              <a:t>q</a:t>
            </a:r>
            <a:r>
              <a:rPr lang="fr-CA" altLang="en-US" dirty="0">
                <a:solidFill>
                  <a:srgbClr val="A50021"/>
                </a:solidFill>
              </a:rPr>
              <a:t> </a:t>
            </a:r>
            <a:r>
              <a:rPr lang="en-CA" altLang="en-US" i="1" dirty="0">
                <a:solidFill>
                  <a:srgbClr val="A50021"/>
                </a:solidFill>
              </a:rPr>
              <a:t>ϵ C</a:t>
            </a:r>
            <a:r>
              <a:rPr lang="en-CA" altLang="en-US" dirty="0"/>
              <a:t>, un </a:t>
            </a:r>
            <a:r>
              <a:rPr lang="en-CA" altLang="en-US" dirty="0" err="1"/>
              <a:t>état</a:t>
            </a:r>
            <a:r>
              <a:rPr lang="en-CA" altLang="en-US" dirty="0"/>
              <a:t>; on </a:t>
            </a:r>
            <a:r>
              <a:rPr lang="en-CA" altLang="en-US" dirty="0" err="1"/>
              <a:t>veut</a:t>
            </a:r>
            <a:r>
              <a:rPr lang="en-CA" altLang="en-US" dirty="0"/>
              <a:t> </a:t>
            </a:r>
            <a:r>
              <a:rPr lang="en-CA" altLang="en-US" dirty="0" err="1"/>
              <a:t>représenter</a:t>
            </a:r>
            <a:r>
              <a:rPr lang="en-CA" altLang="en-US" dirty="0"/>
              <a:t> les </a:t>
            </a:r>
            <a:r>
              <a:rPr lang="en-CA" altLang="en-US" dirty="0" err="1"/>
              <a:t>vélocités</a:t>
            </a:r>
            <a:r>
              <a:rPr lang="en-CA" altLang="en-US" dirty="0"/>
              <a:t> </a:t>
            </a:r>
            <a:r>
              <a:rPr lang="en-CA" altLang="en-US" i="1" dirty="0">
                <a:solidFill>
                  <a:srgbClr val="A50021"/>
                </a:solidFill>
              </a:rPr>
              <a:t>q’</a:t>
            </a:r>
            <a:r>
              <a:rPr lang="en-CA" altLang="en-US" dirty="0"/>
              <a:t> (</a:t>
            </a:r>
            <a:r>
              <a:rPr lang="en-CA" altLang="en-US" dirty="0" err="1"/>
              <a:t>dérivées</a:t>
            </a:r>
            <a:r>
              <a:rPr lang="en-CA" altLang="en-US" dirty="0"/>
              <a:t> des variables </a:t>
            </a:r>
            <a:r>
              <a:rPr lang="en-CA" altLang="en-US" dirty="0" err="1"/>
              <a:t>selon</a:t>
            </a:r>
            <a:r>
              <a:rPr lang="en-CA" altLang="en-US" dirty="0"/>
              <a:t> le temps) </a:t>
            </a:r>
            <a:r>
              <a:rPr lang="en-CA" altLang="en-US" dirty="0" err="1"/>
              <a:t>accessibles</a:t>
            </a:r>
            <a:endParaRPr lang="fr-CA" altLang="en-US" dirty="0"/>
          </a:p>
          <a:p>
            <a:pPr marL="609600" indent="-609600" eaLnBrk="1" hangingPunct="1"/>
            <a:r>
              <a:rPr lang="fr-CA" altLang="en-US" dirty="0"/>
              <a:t>Représentations des contraintes </a:t>
            </a:r>
            <a:r>
              <a:rPr lang="fr-CA" altLang="en-US" sz="2000" dirty="0"/>
              <a:t>(exemple avec </a:t>
            </a:r>
            <a:r>
              <a:rPr lang="fr-CA" altLang="en-US" sz="2000" i="1" dirty="0">
                <a:solidFill>
                  <a:srgbClr val="A50021"/>
                </a:solidFill>
              </a:rPr>
              <a:t>C</a:t>
            </a:r>
            <a:r>
              <a:rPr lang="fr-CA" altLang="en-US" sz="2000" dirty="0">
                <a:solidFill>
                  <a:srgbClr val="A50021"/>
                </a:solidFill>
              </a:rPr>
              <a:t> = R</a:t>
            </a:r>
            <a:r>
              <a:rPr lang="fr-CA" altLang="en-US" sz="2000" baseline="30000" dirty="0">
                <a:solidFill>
                  <a:srgbClr val="A50021"/>
                </a:solidFill>
              </a:rPr>
              <a:t>2</a:t>
            </a:r>
            <a:r>
              <a:rPr lang="fr-CA" altLang="en-US" sz="2000" dirty="0"/>
              <a:t>, et donc </a:t>
            </a:r>
            <a:r>
              <a:rPr lang="fr-CA" altLang="en-US" sz="2000" i="1" dirty="0">
                <a:solidFill>
                  <a:srgbClr val="A50021"/>
                </a:solidFill>
              </a:rPr>
              <a:t>q</a:t>
            </a:r>
            <a:r>
              <a:rPr lang="fr-CA" altLang="en-US" sz="2000" dirty="0">
                <a:solidFill>
                  <a:srgbClr val="A50021"/>
                </a:solidFill>
              </a:rPr>
              <a:t> = </a:t>
            </a:r>
            <a:r>
              <a:rPr lang="fr-CA" altLang="en-US" sz="2000" i="1" dirty="0">
                <a:solidFill>
                  <a:srgbClr val="A50021"/>
                </a:solidFill>
              </a:rPr>
              <a:t>(</a:t>
            </a:r>
            <a:r>
              <a:rPr lang="fr-CA" altLang="en-US" sz="2000" i="1" dirty="0" err="1">
                <a:solidFill>
                  <a:srgbClr val="A50021"/>
                </a:solidFill>
              </a:rPr>
              <a:t>x,y</a:t>
            </a:r>
            <a:r>
              <a:rPr lang="fr-CA" altLang="en-US" sz="2000" i="1" dirty="0">
                <a:solidFill>
                  <a:srgbClr val="A50021"/>
                </a:solidFill>
              </a:rPr>
              <a:t>)</a:t>
            </a:r>
            <a:r>
              <a:rPr lang="fr-CA" altLang="en-US" sz="2000" dirty="0"/>
              <a:t> et </a:t>
            </a:r>
            <a:r>
              <a:rPr lang="fr-CA" altLang="en-US" sz="2000" i="1" dirty="0">
                <a:solidFill>
                  <a:srgbClr val="A50021"/>
                </a:solidFill>
              </a:rPr>
              <a:t>q’</a:t>
            </a:r>
            <a:r>
              <a:rPr lang="fr-CA" altLang="en-US" sz="2000" dirty="0">
                <a:solidFill>
                  <a:srgbClr val="A50021"/>
                </a:solidFill>
              </a:rPr>
              <a:t> = </a:t>
            </a:r>
            <a:r>
              <a:rPr lang="fr-CA" altLang="en-US" sz="2000" i="1" dirty="0">
                <a:solidFill>
                  <a:srgbClr val="A50021"/>
                </a:solidFill>
              </a:rPr>
              <a:t>(</a:t>
            </a:r>
            <a:r>
              <a:rPr lang="fr-CA" altLang="en-US" sz="2000" i="1" dirty="0" err="1">
                <a:solidFill>
                  <a:srgbClr val="A50021"/>
                </a:solidFill>
              </a:rPr>
              <a:t>x’,y</a:t>
            </a:r>
            <a:r>
              <a:rPr lang="fr-CA" altLang="en-US" sz="2000" i="1" dirty="0">
                <a:solidFill>
                  <a:srgbClr val="A50021"/>
                </a:solidFill>
              </a:rPr>
              <a:t>’)</a:t>
            </a:r>
            <a:r>
              <a:rPr lang="fr-CA" altLang="en-US" sz="2000" dirty="0"/>
              <a:t>)</a:t>
            </a:r>
          </a:p>
          <a:p>
            <a:pPr marL="990600" lvl="1" indent="-533400" eaLnBrk="1" hangingPunct="1"/>
            <a:r>
              <a:rPr lang="fr-CA" altLang="en-US" sz="2000" dirty="0"/>
              <a:t>Implicite</a:t>
            </a:r>
          </a:p>
          <a:p>
            <a:pPr marL="1143000" lvl="2" eaLnBrk="1" hangingPunct="1"/>
            <a:r>
              <a:rPr lang="en-CA" altLang="en-US" sz="1800" i="1" dirty="0">
                <a:solidFill>
                  <a:srgbClr val="A50021"/>
                </a:solidFill>
              </a:rPr>
              <a:t>x’</a:t>
            </a:r>
            <a:r>
              <a:rPr lang="en-CA" altLang="en-US" sz="1800" dirty="0">
                <a:solidFill>
                  <a:srgbClr val="A50021"/>
                </a:solidFill>
              </a:rPr>
              <a:t> &gt; 0</a:t>
            </a:r>
            <a:r>
              <a:rPr lang="en-CA" altLang="en-US" sz="1800" dirty="0"/>
              <a:t> (</a:t>
            </a:r>
            <a:r>
              <a:rPr lang="en-CA" altLang="en-US" sz="1800" dirty="0" err="1"/>
              <a:t>toujours</a:t>
            </a:r>
            <a:r>
              <a:rPr lang="en-CA" altLang="en-US" sz="1800" dirty="0"/>
              <a:t> </a:t>
            </a:r>
            <a:r>
              <a:rPr lang="en-CA" altLang="en-US" sz="1800" dirty="0" err="1"/>
              <a:t>progresser</a:t>
            </a:r>
            <a:r>
              <a:rPr lang="en-CA" altLang="en-US" sz="1800" dirty="0"/>
              <a:t> </a:t>
            </a:r>
            <a:r>
              <a:rPr lang="en-CA" altLang="en-US" sz="1800" dirty="0" err="1"/>
              <a:t>dans</a:t>
            </a:r>
            <a:r>
              <a:rPr lang="en-CA" altLang="en-US" sz="1800" dirty="0"/>
              <a:t> </a:t>
            </a:r>
            <a:r>
              <a:rPr lang="en-CA" altLang="en-US" sz="1800" dirty="0" err="1"/>
              <a:t>l’axe</a:t>
            </a:r>
            <a:r>
              <a:rPr lang="en-CA" altLang="en-US" sz="1800" dirty="0"/>
              <a:t> des x)</a:t>
            </a:r>
          </a:p>
          <a:p>
            <a:pPr marL="1143000" lvl="2" eaLnBrk="1" hangingPunct="1"/>
            <a:r>
              <a:rPr lang="fr-CA" altLang="en-US" sz="1800" i="1" dirty="0">
                <a:solidFill>
                  <a:srgbClr val="A50021"/>
                </a:solidFill>
              </a:rPr>
              <a:t>x’</a:t>
            </a:r>
            <a:r>
              <a:rPr lang="fr-CA" altLang="en-US" sz="1800" i="1" baseline="30000" dirty="0">
                <a:solidFill>
                  <a:srgbClr val="A50021"/>
                </a:solidFill>
              </a:rPr>
              <a:t>2</a:t>
            </a:r>
            <a:r>
              <a:rPr lang="fr-CA" altLang="en-US" sz="1800" dirty="0">
                <a:solidFill>
                  <a:srgbClr val="A50021"/>
                </a:solidFill>
              </a:rPr>
              <a:t> + </a:t>
            </a:r>
            <a:r>
              <a:rPr lang="fr-CA" altLang="en-US" sz="1800" i="1" dirty="0">
                <a:solidFill>
                  <a:srgbClr val="A50021"/>
                </a:solidFill>
              </a:rPr>
              <a:t>y’</a:t>
            </a:r>
            <a:r>
              <a:rPr lang="fr-CA" altLang="en-US" sz="1800" i="1" baseline="30000" dirty="0">
                <a:solidFill>
                  <a:srgbClr val="A50021"/>
                </a:solidFill>
              </a:rPr>
              <a:t>2</a:t>
            </a:r>
            <a:r>
              <a:rPr lang="fr-CA" altLang="en-US" sz="1800" dirty="0">
                <a:solidFill>
                  <a:srgbClr val="A50021"/>
                </a:solidFill>
              </a:rPr>
              <a:t> &gt;= 1</a:t>
            </a:r>
            <a:r>
              <a:rPr lang="fr-CA" altLang="en-US" sz="1800" dirty="0"/>
              <a:t> (vitesse minimale!)</a:t>
            </a:r>
          </a:p>
          <a:p>
            <a:pPr marL="990600" lvl="1" indent="-533400" eaLnBrk="1" hangingPunct="1"/>
            <a:endParaRPr lang="fr-CA" altLang="en-US" sz="2000" dirty="0"/>
          </a:p>
        </p:txBody>
      </p:sp>
      <p:sp>
        <p:nvSpPr>
          <p:cNvPr id="125957"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25959" name="Picture 7" descr="ANd9GcQPiH2bU7N52KlXkpuKe7qqu6wL6y4iwO7JJ1vmhNx6rlq-FGw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613" y="2606675"/>
            <a:ext cx="143033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105</a:t>
            </a:fld>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p:txBody>
          <a:bodyPr lIns="91440" tIns="45720" rIns="91440" bIns="45720" anchor="ctr"/>
          <a:lstStyle/>
          <a:p>
            <a:pPr eaLnBrk="1" hangingPunct="1"/>
            <a:r>
              <a:rPr lang="fr-CA" altLang="en-US"/>
              <a:t>Représentations des contraintes</a:t>
            </a:r>
          </a:p>
        </p:txBody>
      </p:sp>
      <p:sp>
        <p:nvSpPr>
          <p:cNvPr id="126980" name="Rectangle 3"/>
          <p:cNvSpPr>
            <a:spLocks noGrp="1" noChangeArrowheads="1"/>
          </p:cNvSpPr>
          <p:nvPr>
            <p:ph type="body" idx="4294967295"/>
          </p:nvPr>
        </p:nvSpPr>
        <p:spPr>
          <a:xfrm>
            <a:off x="468313" y="1073150"/>
            <a:ext cx="8229600" cy="4902200"/>
          </a:xfrm>
          <a:noFill/>
        </p:spPr>
        <p:txBody>
          <a:bodyPr lIns="91440" tIns="45720" rIns="91440" bIns="45720"/>
          <a:lstStyle/>
          <a:p>
            <a:pPr marL="609600" indent="-609600" eaLnBrk="1" hangingPunct="1"/>
            <a:r>
              <a:rPr lang="fr-CA" altLang="en-US" dirty="0"/>
              <a:t>Soit </a:t>
            </a:r>
            <a:r>
              <a:rPr lang="fr-CA" altLang="en-US" i="1" dirty="0">
                <a:solidFill>
                  <a:srgbClr val="A50021"/>
                </a:solidFill>
              </a:rPr>
              <a:t>q</a:t>
            </a:r>
            <a:r>
              <a:rPr lang="fr-CA" altLang="en-US" dirty="0">
                <a:solidFill>
                  <a:srgbClr val="A50021"/>
                </a:solidFill>
              </a:rPr>
              <a:t> </a:t>
            </a:r>
            <a:r>
              <a:rPr lang="en-CA" altLang="en-US" i="1" dirty="0">
                <a:solidFill>
                  <a:srgbClr val="A50021"/>
                </a:solidFill>
              </a:rPr>
              <a:t>ϵ C</a:t>
            </a:r>
            <a:r>
              <a:rPr lang="en-CA" altLang="en-US" dirty="0"/>
              <a:t>, un </a:t>
            </a:r>
            <a:r>
              <a:rPr lang="en-CA" altLang="en-US" dirty="0" err="1"/>
              <a:t>état</a:t>
            </a:r>
            <a:r>
              <a:rPr lang="en-CA" altLang="en-US" dirty="0"/>
              <a:t>, on </a:t>
            </a:r>
            <a:r>
              <a:rPr lang="en-CA" altLang="en-US" dirty="0" err="1"/>
              <a:t>veut</a:t>
            </a:r>
            <a:r>
              <a:rPr lang="en-CA" altLang="en-US" dirty="0"/>
              <a:t> </a:t>
            </a:r>
            <a:r>
              <a:rPr lang="en-CA" altLang="en-US" dirty="0" err="1"/>
              <a:t>représenter</a:t>
            </a:r>
            <a:r>
              <a:rPr lang="en-CA" altLang="en-US" dirty="0"/>
              <a:t> les </a:t>
            </a:r>
            <a:r>
              <a:rPr lang="en-CA" altLang="en-US" dirty="0" err="1"/>
              <a:t>vélocités</a:t>
            </a:r>
            <a:r>
              <a:rPr lang="en-CA" altLang="en-US" dirty="0"/>
              <a:t> </a:t>
            </a:r>
            <a:r>
              <a:rPr lang="en-CA" altLang="en-US" i="1" dirty="0">
                <a:solidFill>
                  <a:srgbClr val="A50021"/>
                </a:solidFill>
              </a:rPr>
              <a:t>q’</a:t>
            </a:r>
            <a:r>
              <a:rPr lang="en-CA" altLang="en-US" dirty="0"/>
              <a:t> (</a:t>
            </a:r>
            <a:r>
              <a:rPr lang="en-CA" altLang="en-US" dirty="0" err="1"/>
              <a:t>dérivées</a:t>
            </a:r>
            <a:r>
              <a:rPr lang="en-CA" altLang="en-US" dirty="0"/>
              <a:t> des variables </a:t>
            </a:r>
            <a:r>
              <a:rPr lang="en-CA" altLang="en-US" dirty="0" err="1"/>
              <a:t>selon</a:t>
            </a:r>
            <a:r>
              <a:rPr lang="en-CA" altLang="en-US" dirty="0"/>
              <a:t> le temps) </a:t>
            </a:r>
            <a:r>
              <a:rPr lang="en-CA" altLang="en-US" dirty="0" err="1"/>
              <a:t>accessibles</a:t>
            </a:r>
            <a:endParaRPr lang="fr-CA" altLang="en-US" dirty="0"/>
          </a:p>
          <a:p>
            <a:pPr marL="609600" indent="-609600" eaLnBrk="1" hangingPunct="1"/>
            <a:r>
              <a:rPr lang="fr-CA" altLang="en-US" dirty="0"/>
              <a:t>Représentations des contraintes </a:t>
            </a:r>
            <a:r>
              <a:rPr lang="fr-CA" altLang="en-US" sz="2000" dirty="0"/>
              <a:t>(exemple avec </a:t>
            </a:r>
            <a:r>
              <a:rPr lang="fr-CA" altLang="en-US" sz="2000" i="1" dirty="0">
                <a:solidFill>
                  <a:srgbClr val="A50021"/>
                </a:solidFill>
              </a:rPr>
              <a:t>C</a:t>
            </a:r>
            <a:r>
              <a:rPr lang="fr-CA" altLang="en-US" sz="2000" dirty="0">
                <a:solidFill>
                  <a:srgbClr val="A50021"/>
                </a:solidFill>
              </a:rPr>
              <a:t> = R</a:t>
            </a:r>
            <a:r>
              <a:rPr lang="fr-CA" altLang="en-US" sz="2000" baseline="30000" dirty="0">
                <a:solidFill>
                  <a:srgbClr val="A50021"/>
                </a:solidFill>
              </a:rPr>
              <a:t>2</a:t>
            </a:r>
            <a:r>
              <a:rPr lang="fr-CA" altLang="en-US" sz="2000" dirty="0"/>
              <a:t>, et donc </a:t>
            </a:r>
            <a:r>
              <a:rPr lang="fr-CA" altLang="en-US" sz="2000" i="1" dirty="0">
                <a:solidFill>
                  <a:srgbClr val="A50021"/>
                </a:solidFill>
              </a:rPr>
              <a:t>q</a:t>
            </a:r>
            <a:r>
              <a:rPr lang="fr-CA" altLang="en-US" sz="2000" dirty="0">
                <a:solidFill>
                  <a:srgbClr val="A50021"/>
                </a:solidFill>
              </a:rPr>
              <a:t> = </a:t>
            </a:r>
            <a:r>
              <a:rPr lang="fr-CA" altLang="en-US" sz="2000" i="1" dirty="0">
                <a:solidFill>
                  <a:srgbClr val="A50021"/>
                </a:solidFill>
              </a:rPr>
              <a:t>(</a:t>
            </a:r>
            <a:r>
              <a:rPr lang="fr-CA" altLang="en-US" sz="2000" i="1" dirty="0" err="1">
                <a:solidFill>
                  <a:srgbClr val="A50021"/>
                </a:solidFill>
              </a:rPr>
              <a:t>x,y</a:t>
            </a:r>
            <a:r>
              <a:rPr lang="fr-CA" altLang="en-US" sz="2000" i="1" dirty="0">
                <a:solidFill>
                  <a:srgbClr val="A50021"/>
                </a:solidFill>
              </a:rPr>
              <a:t>)</a:t>
            </a:r>
            <a:r>
              <a:rPr lang="fr-CA" altLang="en-US" sz="2000" dirty="0"/>
              <a:t> et </a:t>
            </a:r>
            <a:r>
              <a:rPr lang="fr-CA" altLang="en-US" sz="2000" i="1" dirty="0">
                <a:solidFill>
                  <a:srgbClr val="A50021"/>
                </a:solidFill>
              </a:rPr>
              <a:t>q’</a:t>
            </a:r>
            <a:r>
              <a:rPr lang="fr-CA" altLang="en-US" sz="2000" dirty="0">
                <a:solidFill>
                  <a:srgbClr val="A50021"/>
                </a:solidFill>
              </a:rPr>
              <a:t> = </a:t>
            </a:r>
            <a:r>
              <a:rPr lang="fr-CA" altLang="en-US" sz="2000" i="1" dirty="0">
                <a:solidFill>
                  <a:srgbClr val="A50021"/>
                </a:solidFill>
              </a:rPr>
              <a:t>(</a:t>
            </a:r>
            <a:r>
              <a:rPr lang="fr-CA" altLang="en-US" sz="2000" i="1" dirty="0" err="1">
                <a:solidFill>
                  <a:srgbClr val="A50021"/>
                </a:solidFill>
              </a:rPr>
              <a:t>x’,y</a:t>
            </a:r>
            <a:r>
              <a:rPr lang="fr-CA" altLang="en-US" sz="2000" i="1" dirty="0">
                <a:solidFill>
                  <a:srgbClr val="A50021"/>
                </a:solidFill>
              </a:rPr>
              <a:t>’)</a:t>
            </a:r>
            <a:r>
              <a:rPr lang="fr-CA" altLang="en-US" sz="2000" dirty="0"/>
              <a:t>)</a:t>
            </a:r>
          </a:p>
          <a:p>
            <a:pPr marL="990600" lvl="1" indent="-533400" eaLnBrk="1" hangingPunct="1"/>
            <a:r>
              <a:rPr lang="fr-CA" altLang="en-US" sz="2000" b="1" dirty="0"/>
              <a:t>Implicite</a:t>
            </a:r>
          </a:p>
          <a:p>
            <a:pPr marL="1143000" lvl="2" eaLnBrk="1" hangingPunct="1"/>
            <a:r>
              <a:rPr lang="en-CA" altLang="en-US" sz="1800" i="1" dirty="0">
                <a:solidFill>
                  <a:srgbClr val="A50021"/>
                </a:solidFill>
              </a:rPr>
              <a:t>x’</a:t>
            </a:r>
            <a:r>
              <a:rPr lang="en-CA" altLang="en-US" sz="1800" dirty="0">
                <a:solidFill>
                  <a:srgbClr val="A50021"/>
                </a:solidFill>
              </a:rPr>
              <a:t> &gt; 0</a:t>
            </a:r>
            <a:r>
              <a:rPr lang="en-CA" altLang="en-US" sz="1800" dirty="0"/>
              <a:t> (</a:t>
            </a:r>
            <a:r>
              <a:rPr lang="en-CA" altLang="en-US" sz="1800" dirty="0" err="1"/>
              <a:t>toujours</a:t>
            </a:r>
            <a:r>
              <a:rPr lang="en-CA" altLang="en-US" sz="1800" dirty="0"/>
              <a:t> </a:t>
            </a:r>
            <a:r>
              <a:rPr lang="en-CA" altLang="en-US" sz="1800" dirty="0" err="1"/>
              <a:t>progresser</a:t>
            </a:r>
            <a:r>
              <a:rPr lang="en-CA" altLang="en-US" sz="1800" dirty="0"/>
              <a:t> </a:t>
            </a:r>
            <a:r>
              <a:rPr lang="en-CA" altLang="en-US" sz="1800" dirty="0" err="1"/>
              <a:t>dans</a:t>
            </a:r>
            <a:r>
              <a:rPr lang="en-CA" altLang="en-US" sz="1800" dirty="0"/>
              <a:t> </a:t>
            </a:r>
            <a:r>
              <a:rPr lang="en-CA" altLang="en-US" sz="1800" dirty="0" err="1"/>
              <a:t>l’axe</a:t>
            </a:r>
            <a:r>
              <a:rPr lang="en-CA" altLang="en-US" sz="1800" dirty="0"/>
              <a:t> des x)</a:t>
            </a:r>
          </a:p>
          <a:p>
            <a:pPr marL="1143000" lvl="2" eaLnBrk="1" hangingPunct="1"/>
            <a:r>
              <a:rPr lang="fr-CA" altLang="en-US" sz="1800" i="1" dirty="0">
                <a:solidFill>
                  <a:srgbClr val="A50021"/>
                </a:solidFill>
              </a:rPr>
              <a:t>x’</a:t>
            </a:r>
            <a:r>
              <a:rPr lang="fr-CA" altLang="en-US" sz="1800" i="1" baseline="30000" dirty="0">
                <a:solidFill>
                  <a:srgbClr val="A50021"/>
                </a:solidFill>
              </a:rPr>
              <a:t>2</a:t>
            </a:r>
            <a:r>
              <a:rPr lang="fr-CA" altLang="en-US" sz="1800" dirty="0">
                <a:solidFill>
                  <a:srgbClr val="A50021"/>
                </a:solidFill>
              </a:rPr>
              <a:t> + </a:t>
            </a:r>
            <a:r>
              <a:rPr lang="fr-CA" altLang="en-US" sz="1800" i="1" dirty="0">
                <a:solidFill>
                  <a:srgbClr val="A50021"/>
                </a:solidFill>
              </a:rPr>
              <a:t>y’</a:t>
            </a:r>
            <a:r>
              <a:rPr lang="fr-CA" altLang="en-US" sz="1800" i="1" baseline="30000" dirty="0">
                <a:solidFill>
                  <a:srgbClr val="A50021"/>
                </a:solidFill>
              </a:rPr>
              <a:t>2</a:t>
            </a:r>
            <a:r>
              <a:rPr lang="fr-CA" altLang="en-US" sz="1800" dirty="0">
                <a:solidFill>
                  <a:srgbClr val="A50021"/>
                </a:solidFill>
              </a:rPr>
              <a:t> &gt;= 1</a:t>
            </a:r>
            <a:r>
              <a:rPr lang="fr-CA" altLang="en-US" sz="1800" dirty="0"/>
              <a:t> (vitesse &gt;= 1 dans toutes les directions)</a:t>
            </a:r>
          </a:p>
          <a:p>
            <a:pPr marL="990600" lvl="1" indent="-533400" eaLnBrk="1" hangingPunct="1"/>
            <a:r>
              <a:rPr lang="fr-CA" altLang="en-US" sz="2000" b="1" dirty="0"/>
              <a:t>Paramétrique</a:t>
            </a:r>
          </a:p>
          <a:p>
            <a:pPr marL="1143000" lvl="2" eaLnBrk="1" hangingPunct="1"/>
            <a:r>
              <a:rPr lang="fr-CA" altLang="en-US" sz="1800" dirty="0"/>
              <a:t>Définir un espace d’action (</a:t>
            </a:r>
            <a:r>
              <a:rPr lang="fr-CA" altLang="en-US" sz="1800" i="1" dirty="0"/>
              <a:t>action </a:t>
            </a:r>
            <a:r>
              <a:rPr lang="fr-CA" altLang="en-US" sz="1800" i="1" dirty="0" err="1"/>
              <a:t>space</a:t>
            </a:r>
            <a:r>
              <a:rPr lang="fr-CA" altLang="en-US" sz="1800" dirty="0"/>
              <a:t>) </a:t>
            </a:r>
            <a:r>
              <a:rPr lang="fr-CA" altLang="en-US" sz="1800" i="1" dirty="0">
                <a:solidFill>
                  <a:srgbClr val="A50021"/>
                </a:solidFill>
              </a:rPr>
              <a:t>U</a:t>
            </a:r>
            <a:endParaRPr lang="fr-CA" altLang="en-US" sz="1800" dirty="0">
              <a:solidFill>
                <a:srgbClr val="A50021"/>
              </a:solidFill>
            </a:endParaRPr>
          </a:p>
          <a:p>
            <a:pPr marL="1143000" lvl="2" eaLnBrk="1" hangingPunct="1"/>
            <a:r>
              <a:rPr lang="fr-CA" altLang="en-US" sz="1800" dirty="0"/>
              <a:t>Chaque </a:t>
            </a:r>
            <a:r>
              <a:rPr lang="fr-CA" altLang="en-US" sz="1800" i="1" dirty="0">
                <a:solidFill>
                  <a:srgbClr val="A50021"/>
                </a:solidFill>
              </a:rPr>
              <a:t>u </a:t>
            </a:r>
            <a:r>
              <a:rPr lang="en-CA" altLang="en-US" sz="1800" i="1" dirty="0">
                <a:solidFill>
                  <a:srgbClr val="A50021"/>
                </a:solidFill>
              </a:rPr>
              <a:t>ϵ U</a:t>
            </a:r>
            <a:r>
              <a:rPr lang="en-CA" altLang="en-US" sz="1800" dirty="0"/>
              <a:t> </a:t>
            </a:r>
            <a:r>
              <a:rPr lang="en-CA" altLang="en-US" sz="1800" dirty="0" err="1"/>
              <a:t>est</a:t>
            </a:r>
            <a:r>
              <a:rPr lang="en-CA" altLang="en-US" sz="1800" dirty="0"/>
              <a:t> </a:t>
            </a:r>
            <a:r>
              <a:rPr lang="en-CA" altLang="en-US" sz="1800" dirty="0" err="1"/>
              <a:t>une</a:t>
            </a:r>
            <a:r>
              <a:rPr lang="en-CA" altLang="en-US" sz="1800" dirty="0"/>
              <a:t> action possible </a:t>
            </a:r>
            <a:br>
              <a:rPr lang="en-CA" altLang="en-US" sz="1800" dirty="0"/>
            </a:br>
            <a:r>
              <a:rPr lang="en-CA" altLang="en-US" sz="1800" dirty="0" err="1"/>
              <a:t>correspondant</a:t>
            </a:r>
            <a:r>
              <a:rPr lang="en-CA" altLang="en-US" sz="1800" dirty="0"/>
              <a:t> à un </a:t>
            </a:r>
            <a:r>
              <a:rPr lang="en-CA" altLang="en-US" sz="1800" i="1" dirty="0">
                <a:solidFill>
                  <a:srgbClr val="A50021"/>
                </a:solidFill>
              </a:rPr>
              <a:t>q’</a:t>
            </a:r>
            <a:r>
              <a:rPr lang="en-CA" altLang="en-US" sz="1800" dirty="0">
                <a:solidFill>
                  <a:srgbClr val="A50021"/>
                </a:solidFill>
              </a:rPr>
              <a:t> = (</a:t>
            </a:r>
            <a:r>
              <a:rPr lang="en-CA" altLang="en-US" sz="1800" i="1" dirty="0">
                <a:solidFill>
                  <a:srgbClr val="A50021"/>
                </a:solidFill>
              </a:rPr>
              <a:t>x’</a:t>
            </a:r>
            <a:r>
              <a:rPr lang="en-CA" altLang="en-US" sz="1800" dirty="0">
                <a:solidFill>
                  <a:srgbClr val="A50021"/>
                </a:solidFill>
              </a:rPr>
              <a:t>, </a:t>
            </a:r>
            <a:r>
              <a:rPr lang="en-CA" altLang="en-US" sz="1800" i="1" dirty="0">
                <a:solidFill>
                  <a:srgbClr val="A50021"/>
                </a:solidFill>
              </a:rPr>
              <a:t>y’</a:t>
            </a:r>
            <a:r>
              <a:rPr lang="en-CA" altLang="en-US" sz="1800" dirty="0">
                <a:solidFill>
                  <a:srgbClr val="A50021"/>
                </a:solidFill>
              </a:rPr>
              <a:t>)</a:t>
            </a:r>
          </a:p>
          <a:p>
            <a:pPr marL="1143000" lvl="2" eaLnBrk="1" hangingPunct="1"/>
            <a:r>
              <a:rPr lang="en-CA" altLang="en-US" sz="1800" dirty="0"/>
              <a:t>On aura </a:t>
            </a:r>
            <a:r>
              <a:rPr lang="en-CA" altLang="en-US" sz="1800" dirty="0" err="1"/>
              <a:t>donc</a:t>
            </a:r>
            <a:r>
              <a:rPr lang="en-CA" altLang="en-US" sz="1800" dirty="0"/>
              <a:t> un </a:t>
            </a:r>
            <a:r>
              <a:rPr lang="en-CA" altLang="en-US" sz="1800" dirty="0" err="1"/>
              <a:t>système</a:t>
            </a:r>
            <a:r>
              <a:rPr lang="en-CA" altLang="en-US" sz="1800" dirty="0"/>
              <a:t> de transition </a:t>
            </a:r>
            <a:r>
              <a:rPr lang="fr-CA" altLang="en-US" sz="1800" i="1" dirty="0">
                <a:solidFill>
                  <a:srgbClr val="A50021"/>
                </a:solidFill>
              </a:rPr>
              <a:t>q’ = f(q, u)</a:t>
            </a:r>
            <a:r>
              <a:rPr lang="fr-CA" altLang="en-US" sz="1800" dirty="0"/>
              <a:t>, i.e. le prochain état dépend de l’état courant et de l’action</a:t>
            </a:r>
            <a:endParaRPr lang="fr-CA" altLang="en-US" dirty="0"/>
          </a:p>
          <a:p>
            <a:pPr marL="990600" lvl="1" indent="-533400" eaLnBrk="1" hangingPunct="1"/>
            <a:endParaRPr lang="fr-CA" altLang="en-US" dirty="0"/>
          </a:p>
        </p:txBody>
      </p:sp>
      <p:sp>
        <p:nvSpPr>
          <p:cNvPr id="12698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106</a:t>
            </a:fld>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3" name="Rectangle 2"/>
          <p:cNvSpPr>
            <a:spLocks noGrp="1" noChangeArrowheads="1"/>
          </p:cNvSpPr>
          <p:nvPr>
            <p:ph type="title" idx="4294967295"/>
          </p:nvPr>
        </p:nvSpPr>
        <p:spPr>
          <a:xfrm>
            <a:off x="152400" y="57150"/>
            <a:ext cx="8839200" cy="812800"/>
          </a:xfrm>
        </p:spPr>
        <p:txBody>
          <a:bodyPr lIns="91440" tIns="45720" rIns="91440" bIns="45720" anchor="ctr"/>
          <a:lstStyle/>
          <a:p>
            <a:pPr eaLnBrk="1" hangingPunct="1"/>
            <a:r>
              <a:rPr lang="fr-CA" altLang="en-US"/>
              <a:t>Modèle cinématique d’une voiture</a:t>
            </a:r>
          </a:p>
        </p:txBody>
      </p:sp>
      <p:sp>
        <p:nvSpPr>
          <p:cNvPr id="128004" name="Rectangle 3"/>
          <p:cNvSpPr>
            <a:spLocks noGrp="1" noChangeArrowheads="1"/>
          </p:cNvSpPr>
          <p:nvPr>
            <p:ph type="body" idx="4294967295"/>
          </p:nvPr>
        </p:nvSpPr>
        <p:spPr>
          <a:xfrm>
            <a:off x="468313" y="1073150"/>
            <a:ext cx="8229600" cy="3886200"/>
          </a:xfrm>
          <a:noFill/>
        </p:spPr>
        <p:txBody>
          <a:bodyPr lIns="91440" tIns="45720" rIns="91440" bIns="45720"/>
          <a:lstStyle/>
          <a:p>
            <a:pPr marL="609600" indent="-609600" eaLnBrk="1" hangingPunct="1"/>
            <a:r>
              <a:rPr lang="fr-CA" altLang="en-US" sz="2000"/>
              <a:t>Exemple: modèle cinématique d’une voiture</a:t>
            </a:r>
          </a:p>
          <a:p>
            <a:pPr marL="609600" indent="-609600" eaLnBrk="1" hangingPunct="1"/>
            <a:r>
              <a:rPr lang="fr-CA" altLang="en-US" sz="2000"/>
              <a:t>Espace de configurations</a:t>
            </a:r>
          </a:p>
          <a:p>
            <a:pPr marL="990600" lvl="1" indent="-533400" eaLnBrk="1" hangingPunct="1"/>
            <a:r>
              <a:rPr lang="fr-CA" altLang="en-US" sz="2000"/>
              <a:t>SE(2): 3 degrés de liberté</a:t>
            </a:r>
          </a:p>
          <a:p>
            <a:pPr marL="990600" lvl="1" indent="-533400" eaLnBrk="1" hangingPunct="1"/>
            <a:r>
              <a:rPr lang="fr-CA" altLang="en-US" sz="2000" i="1">
                <a:solidFill>
                  <a:srgbClr val="A50021"/>
                </a:solidFill>
              </a:rPr>
              <a:t>q = (x, y, θ)</a:t>
            </a:r>
          </a:p>
          <a:p>
            <a:pPr marL="609600" indent="-609600" eaLnBrk="1" hangingPunct="1"/>
            <a:r>
              <a:rPr lang="fr-CA" altLang="en-US" sz="2000"/>
              <a:t>Espace d’actions</a:t>
            </a:r>
          </a:p>
          <a:p>
            <a:pPr marL="990600" lvl="1" indent="-533400" eaLnBrk="1" hangingPunct="1"/>
            <a:r>
              <a:rPr lang="fr-CA" altLang="en-US" sz="2000"/>
              <a:t>2 degrés de liberté </a:t>
            </a:r>
            <a:br>
              <a:rPr lang="fr-CA" altLang="en-US" sz="2000"/>
            </a:br>
            <a:r>
              <a:rPr lang="fr-CA" altLang="en-US" sz="2000"/>
              <a:t>(vitesse + angle du volant)</a:t>
            </a:r>
          </a:p>
          <a:p>
            <a:pPr marL="990600" lvl="1" indent="-533400" eaLnBrk="1" hangingPunct="1"/>
            <a:r>
              <a:rPr lang="fr-CA" altLang="en-US" sz="2000" i="1">
                <a:solidFill>
                  <a:srgbClr val="A50021"/>
                </a:solidFill>
              </a:rPr>
              <a:t>u = (s, φ)</a:t>
            </a:r>
          </a:p>
          <a:p>
            <a:pPr marL="609600" indent="-609600" eaLnBrk="1" hangingPunct="1"/>
            <a:endParaRPr lang="fr-CA" altLang="en-US" i="1">
              <a:solidFill>
                <a:srgbClr val="A50021"/>
              </a:solidFill>
            </a:endParaRPr>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p:txBody>
      </p:sp>
      <p:sp>
        <p:nvSpPr>
          <p:cNvPr id="128005"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280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1400175"/>
            <a:ext cx="412750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107</a:t>
            </a:fld>
            <a:endParaRPr lang="en-US"/>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7" name="Rectangle 2"/>
          <p:cNvSpPr>
            <a:spLocks noGrp="1" noChangeArrowheads="1"/>
          </p:cNvSpPr>
          <p:nvPr>
            <p:ph type="title" idx="4294967295"/>
          </p:nvPr>
        </p:nvSpPr>
        <p:spPr>
          <a:xfrm>
            <a:off x="152400" y="57150"/>
            <a:ext cx="8839200" cy="812800"/>
          </a:xfrm>
        </p:spPr>
        <p:txBody>
          <a:bodyPr lIns="91440" tIns="45720" rIns="91440" bIns="45720" anchor="ctr"/>
          <a:lstStyle/>
          <a:p>
            <a:pPr eaLnBrk="1" hangingPunct="1"/>
            <a:r>
              <a:rPr lang="fr-CA" altLang="en-US"/>
              <a:t>Modèle cinématique d’une voiture</a:t>
            </a:r>
          </a:p>
        </p:txBody>
      </p:sp>
      <p:sp>
        <p:nvSpPr>
          <p:cNvPr id="129028" name="Rectangle 3"/>
          <p:cNvSpPr>
            <a:spLocks noGrp="1" noChangeArrowheads="1"/>
          </p:cNvSpPr>
          <p:nvPr>
            <p:ph type="body" idx="4294967295"/>
          </p:nvPr>
        </p:nvSpPr>
        <p:spPr>
          <a:xfrm>
            <a:off x="468313" y="1073150"/>
            <a:ext cx="8218487" cy="5094288"/>
          </a:xfrm>
          <a:noFill/>
        </p:spPr>
        <p:txBody>
          <a:bodyPr lIns="91440" tIns="45720" rIns="91440" bIns="45720"/>
          <a:lstStyle/>
          <a:p>
            <a:pPr marL="609600" indent="-609600" eaLnBrk="1" hangingPunct="1"/>
            <a:r>
              <a:rPr lang="fr-CA" altLang="en-US" sz="2000"/>
              <a:t>Exemple: modèle cinématique d’une voiture</a:t>
            </a:r>
          </a:p>
          <a:p>
            <a:pPr marL="609600" indent="-609600" eaLnBrk="1" hangingPunct="1"/>
            <a:r>
              <a:rPr lang="fr-CA" altLang="en-US" sz="2000"/>
              <a:t>Espace de configurations</a:t>
            </a:r>
          </a:p>
          <a:p>
            <a:pPr marL="990600" lvl="1" indent="-533400" eaLnBrk="1" hangingPunct="1"/>
            <a:r>
              <a:rPr lang="fr-CA" altLang="en-US" sz="2000"/>
              <a:t>SE(2): 3 degrés de liberté</a:t>
            </a:r>
          </a:p>
          <a:p>
            <a:pPr marL="990600" lvl="1" indent="-533400" eaLnBrk="1" hangingPunct="1"/>
            <a:r>
              <a:rPr lang="fr-CA" altLang="en-US" sz="2000" i="1">
                <a:solidFill>
                  <a:srgbClr val="A50021"/>
                </a:solidFill>
              </a:rPr>
              <a:t>q = (x, y, θ)</a:t>
            </a:r>
          </a:p>
          <a:p>
            <a:pPr marL="609600" indent="-609600" eaLnBrk="1" hangingPunct="1"/>
            <a:r>
              <a:rPr lang="fr-CA" altLang="en-US" sz="2000"/>
              <a:t>Espace d’actions</a:t>
            </a:r>
          </a:p>
          <a:p>
            <a:pPr marL="990600" lvl="1" indent="-533400" eaLnBrk="1" hangingPunct="1"/>
            <a:r>
              <a:rPr lang="fr-CA" altLang="en-US" sz="2000"/>
              <a:t>2 degrés de liberté </a:t>
            </a:r>
            <a:br>
              <a:rPr lang="fr-CA" altLang="en-US" sz="2000"/>
            </a:br>
            <a:r>
              <a:rPr lang="fr-CA" altLang="en-US" sz="2000"/>
              <a:t>(vitesse + angle du volant)</a:t>
            </a:r>
          </a:p>
          <a:p>
            <a:pPr marL="990600" lvl="1" indent="-533400" eaLnBrk="1" hangingPunct="1"/>
            <a:r>
              <a:rPr lang="fr-CA" altLang="en-US" sz="2000" i="1">
                <a:solidFill>
                  <a:srgbClr val="A50021"/>
                </a:solidFill>
              </a:rPr>
              <a:t>u = (s, φ)</a:t>
            </a:r>
          </a:p>
          <a:p>
            <a:pPr marL="609600" indent="-609600" eaLnBrk="1" hangingPunct="1"/>
            <a:r>
              <a:rPr lang="fr-CA" altLang="en-US" sz="2000"/>
              <a:t>Fonction de transition</a:t>
            </a:r>
          </a:p>
          <a:p>
            <a:pPr marL="990600" lvl="1" indent="-533400" eaLnBrk="1" hangingPunct="1"/>
            <a:r>
              <a:rPr lang="fr-CA" altLang="en-US" sz="2000" i="1">
                <a:solidFill>
                  <a:srgbClr val="A50021"/>
                </a:solidFill>
              </a:rPr>
              <a:t>q’ = f(q, u)</a:t>
            </a:r>
          </a:p>
          <a:p>
            <a:pPr marL="1143000" lvl="2" eaLnBrk="1" hangingPunct="1"/>
            <a:r>
              <a:rPr lang="fr-CA" altLang="en-US" sz="2000" i="1">
                <a:solidFill>
                  <a:srgbClr val="A50021"/>
                </a:solidFill>
              </a:rPr>
              <a:t>x’ = s * cos(θ)</a:t>
            </a:r>
          </a:p>
          <a:p>
            <a:pPr marL="1143000" lvl="2" eaLnBrk="1" hangingPunct="1"/>
            <a:r>
              <a:rPr lang="fr-CA" altLang="en-US" sz="2000" i="1">
                <a:solidFill>
                  <a:srgbClr val="A50021"/>
                </a:solidFill>
              </a:rPr>
              <a:t>y’ = s * sin(θ)</a:t>
            </a:r>
          </a:p>
          <a:p>
            <a:pPr marL="1143000" lvl="2" eaLnBrk="1" hangingPunct="1"/>
            <a:r>
              <a:rPr lang="fr-CA" altLang="en-US" sz="2000" i="1">
                <a:solidFill>
                  <a:srgbClr val="A50021"/>
                </a:solidFill>
              </a:rPr>
              <a:t>θ’ = (s/L) * tan(φ)</a:t>
            </a:r>
          </a:p>
          <a:p>
            <a:pPr marL="609600" indent="-609600" eaLnBrk="1" hangingPunct="1"/>
            <a:endParaRPr lang="fr-CA" altLang="en-US" sz="2000" i="1">
              <a:solidFill>
                <a:srgbClr val="A50021"/>
              </a:solidFill>
            </a:endParaRPr>
          </a:p>
          <a:p>
            <a:pPr marL="609600" indent="-6096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p:txBody>
      </p:sp>
      <p:sp>
        <p:nvSpPr>
          <p:cNvPr id="129029"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290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1400175"/>
            <a:ext cx="412750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108</a:t>
            </a:fld>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idx="4294967295"/>
          </p:nvPr>
        </p:nvSpPr>
        <p:spPr>
          <a:xfrm>
            <a:off x="152400" y="57150"/>
            <a:ext cx="8839200" cy="812800"/>
          </a:xfrm>
        </p:spPr>
        <p:txBody>
          <a:bodyPr lIns="91440" tIns="45720" rIns="91440" bIns="45720" anchor="ctr"/>
          <a:lstStyle/>
          <a:p>
            <a:pPr eaLnBrk="1" hangingPunct="1"/>
            <a:r>
              <a:rPr lang="fr-CA" altLang="en-US"/>
              <a:t>Modèle dynamique d’une voiture</a:t>
            </a:r>
          </a:p>
        </p:txBody>
      </p:sp>
      <p:sp>
        <p:nvSpPr>
          <p:cNvPr id="130052" name="Rectangle 3"/>
          <p:cNvSpPr>
            <a:spLocks noGrp="1" noChangeArrowheads="1"/>
          </p:cNvSpPr>
          <p:nvPr>
            <p:ph type="body" idx="4294967295"/>
          </p:nvPr>
        </p:nvSpPr>
        <p:spPr>
          <a:xfrm>
            <a:off x="457200" y="1073150"/>
            <a:ext cx="8240713" cy="1042988"/>
          </a:xfrm>
          <a:noFill/>
        </p:spPr>
        <p:txBody>
          <a:bodyPr lIns="91440" tIns="45720" rIns="91440" bIns="45720"/>
          <a:lstStyle/>
          <a:p>
            <a:pPr marL="609600" indent="-609600" eaLnBrk="1" hangingPunct="1">
              <a:lnSpc>
                <a:spcPct val="90000"/>
              </a:lnSpc>
            </a:pPr>
            <a:r>
              <a:rPr lang="fr-CA" altLang="en-US" sz="2000" dirty="0"/>
              <a:t>Exemple: modèle dynamique d’une voiture</a:t>
            </a:r>
          </a:p>
          <a:p>
            <a:pPr marL="609600" indent="-609600" eaLnBrk="1" hangingPunct="1">
              <a:lnSpc>
                <a:spcPct val="90000"/>
              </a:lnSpc>
            </a:pPr>
            <a:r>
              <a:rPr lang="fr-CA" altLang="en-US" sz="2000" dirty="0"/>
              <a:t>Rendre les déplacements plus </a:t>
            </a:r>
            <a:r>
              <a:rPr lang="fr-CA" altLang="en-US" sz="2000" i="1" dirty="0" err="1"/>
              <a:t>smooth</a:t>
            </a:r>
            <a:r>
              <a:rPr lang="fr-CA" altLang="en-US" sz="2000" dirty="0"/>
              <a:t> : accélération et vitesse de rotation du volant</a:t>
            </a:r>
          </a:p>
          <a:p>
            <a:pPr marL="609600" indent="-609600" eaLnBrk="1" hangingPunct="1">
              <a:lnSpc>
                <a:spcPct val="90000"/>
              </a:lnSpc>
            </a:pPr>
            <a:endParaRPr lang="fr-CA" altLang="en-US" dirty="0"/>
          </a:p>
          <a:p>
            <a:pPr marL="990600" lvl="1" indent="-533400" eaLnBrk="1" hangingPunct="1">
              <a:lnSpc>
                <a:spcPct val="90000"/>
              </a:lnSpc>
            </a:pPr>
            <a:endParaRPr lang="fr-CA" altLang="en-US" dirty="0"/>
          </a:p>
          <a:p>
            <a:pPr marL="990600" lvl="1" indent="-533400" eaLnBrk="1" hangingPunct="1">
              <a:lnSpc>
                <a:spcPct val="90000"/>
              </a:lnSpc>
            </a:pPr>
            <a:endParaRPr lang="fr-CA" altLang="en-US" dirty="0"/>
          </a:p>
        </p:txBody>
      </p:sp>
      <p:sp>
        <p:nvSpPr>
          <p:cNvPr id="13005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300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2116138"/>
            <a:ext cx="412750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Footer Placeholder 5"/>
          <p:cNvSpPr>
            <a:spLocks noGrp="1"/>
          </p:cNvSpPr>
          <p:nvPr>
            <p:ph type="ftr" sz="quarter" idx="11"/>
          </p:nvPr>
        </p:nvSpPr>
        <p:spPr>
          <a:xfrm>
            <a:off x="490538" y="6125122"/>
            <a:ext cx="2895600" cy="476250"/>
          </a:xfrm>
        </p:spPr>
        <p:txBody>
          <a:bodyPr/>
          <a:lstStyle/>
          <a:p>
            <a:pPr algn="l">
              <a:defRPr/>
            </a:pPr>
            <a:r>
              <a:rPr lang="en-US" dirty="0"/>
              <a:t>IFT608/IFT702</a:t>
            </a:r>
          </a:p>
        </p:txBody>
      </p:sp>
      <p:sp>
        <p:nvSpPr>
          <p:cNvPr id="7" name="Slide Number Placeholder 6"/>
          <p:cNvSpPr>
            <a:spLocks noGrp="1"/>
          </p:cNvSpPr>
          <p:nvPr>
            <p:ph type="sldNum" sz="quarter" idx="12"/>
          </p:nvPr>
        </p:nvSpPr>
        <p:spPr>
          <a:xfrm>
            <a:off x="6564313" y="6235700"/>
            <a:ext cx="2133600" cy="476250"/>
          </a:xfrm>
        </p:spPr>
        <p:txBody>
          <a:bodyPr/>
          <a:lstStyle/>
          <a:p>
            <a:pPr>
              <a:defRPr/>
            </a:pPr>
            <a:fld id="{847FC1A3-328B-470D-A7F2-65BA0347355E}" type="slidenum">
              <a:rPr lang="en-US" smtClean="0"/>
              <a:pPr>
                <a:defRPr/>
              </a:pPr>
              <a:t>109</a:t>
            </a:fld>
            <a:endParaRPr lang="en-US" dirty="0"/>
          </a:p>
        </p:txBody>
      </p:sp>
      <p:sp>
        <p:nvSpPr>
          <p:cNvPr id="9" name="Rectangle 3"/>
          <p:cNvSpPr txBox="1">
            <a:spLocks noChangeArrowheads="1"/>
          </p:cNvSpPr>
          <p:nvPr/>
        </p:nvSpPr>
        <p:spPr bwMode="auto">
          <a:xfrm>
            <a:off x="457200" y="2170880"/>
            <a:ext cx="4684426" cy="400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a:lstStyle>
          <a:p>
            <a:pPr marL="609600" indent="-609600" eaLnBrk="1" hangingPunct="1">
              <a:lnSpc>
                <a:spcPct val="90000"/>
              </a:lnSpc>
              <a:spcBef>
                <a:spcPts val="1000"/>
              </a:spcBef>
              <a:spcAft>
                <a:spcPts val="1000"/>
              </a:spcAft>
            </a:pPr>
            <a:r>
              <a:rPr lang="fr-CA" altLang="en-US" sz="1800" i="1" kern="0" dirty="0"/>
              <a:t>Espace de contrôle (Phase </a:t>
            </a:r>
            <a:r>
              <a:rPr lang="fr-CA" altLang="en-US" sz="1800" i="1" kern="0" dirty="0" err="1"/>
              <a:t>space</a:t>
            </a:r>
            <a:r>
              <a:rPr lang="fr-CA" altLang="en-US" sz="1800" i="1" kern="0" dirty="0"/>
              <a:t>)</a:t>
            </a:r>
            <a:r>
              <a:rPr lang="fr-CA" altLang="en-US" sz="1800" kern="0" dirty="0"/>
              <a:t>: on augmente l’espace de configuration</a:t>
            </a:r>
          </a:p>
          <a:p>
            <a:pPr marL="990600" lvl="1" indent="-533400" eaLnBrk="1" hangingPunct="1">
              <a:lnSpc>
                <a:spcPct val="90000"/>
              </a:lnSpc>
              <a:spcBef>
                <a:spcPts val="1000"/>
              </a:spcBef>
              <a:spcAft>
                <a:spcPts val="1000"/>
              </a:spcAft>
            </a:pPr>
            <a:r>
              <a:rPr lang="fr-CA" altLang="en-US" sz="1800" kern="0" dirty="0"/>
              <a:t>3 degrés de liberté + vitesse </a:t>
            </a:r>
            <a:r>
              <a:rPr lang="fr-CA" altLang="en-US" sz="1800" i="1" kern="0" dirty="0">
                <a:solidFill>
                  <a:srgbClr val="A50021"/>
                </a:solidFill>
              </a:rPr>
              <a:t>s </a:t>
            </a:r>
            <a:r>
              <a:rPr lang="fr-CA" altLang="en-US" sz="1800" i="1" kern="0" dirty="0"/>
              <a:t>+ rotation du volant</a:t>
            </a:r>
            <a:r>
              <a:rPr lang="fr-CA" altLang="en-US" sz="1800" i="1" kern="0" dirty="0">
                <a:solidFill>
                  <a:srgbClr val="A50021"/>
                </a:solidFill>
              </a:rPr>
              <a:t> φ</a:t>
            </a:r>
            <a:endParaRPr lang="fr-CA" altLang="en-US" sz="1800" kern="0" dirty="0"/>
          </a:p>
          <a:p>
            <a:pPr marL="990600" lvl="1" indent="-533400" eaLnBrk="1" hangingPunct="1">
              <a:lnSpc>
                <a:spcPct val="90000"/>
              </a:lnSpc>
              <a:spcBef>
                <a:spcPts val="1000"/>
              </a:spcBef>
              <a:spcAft>
                <a:spcPts val="1000"/>
              </a:spcAft>
            </a:pPr>
            <a:r>
              <a:rPr lang="fr-CA" altLang="en-US" sz="1800" i="1" kern="0" dirty="0">
                <a:solidFill>
                  <a:srgbClr val="A50021"/>
                </a:solidFill>
              </a:rPr>
              <a:t>q = (x, y, θ, s, φ)</a:t>
            </a:r>
          </a:p>
          <a:p>
            <a:pPr marL="609600" indent="-609600" eaLnBrk="1" hangingPunct="1">
              <a:lnSpc>
                <a:spcPct val="90000"/>
              </a:lnSpc>
              <a:spcBef>
                <a:spcPts val="1000"/>
              </a:spcBef>
              <a:spcAft>
                <a:spcPts val="1000"/>
              </a:spcAft>
            </a:pPr>
            <a:r>
              <a:rPr lang="fr-CA" altLang="en-US" sz="1800" kern="0" dirty="0"/>
              <a:t>Espace d’actions</a:t>
            </a:r>
          </a:p>
          <a:p>
            <a:pPr marL="990600" lvl="1" indent="-533400" eaLnBrk="1" hangingPunct="1">
              <a:lnSpc>
                <a:spcPct val="90000"/>
              </a:lnSpc>
              <a:spcBef>
                <a:spcPts val="1000"/>
              </a:spcBef>
              <a:spcAft>
                <a:spcPts val="1000"/>
              </a:spcAft>
            </a:pPr>
            <a:r>
              <a:rPr lang="fr-CA" altLang="en-US" sz="1800" kern="0" dirty="0"/>
              <a:t>2 degrés de liberté (accélération + vitesse de rotation du volant)</a:t>
            </a:r>
          </a:p>
          <a:p>
            <a:pPr marL="990600" lvl="1" indent="-533400" eaLnBrk="1" hangingPunct="1">
              <a:lnSpc>
                <a:spcPct val="90000"/>
              </a:lnSpc>
              <a:spcBef>
                <a:spcPts val="1000"/>
              </a:spcBef>
              <a:spcAft>
                <a:spcPts val="1000"/>
              </a:spcAft>
            </a:pPr>
            <a:r>
              <a:rPr lang="fr-CA" altLang="en-US" sz="1800" i="1" kern="0" dirty="0">
                <a:solidFill>
                  <a:srgbClr val="A50021"/>
                </a:solidFill>
              </a:rPr>
              <a:t>u = (a, </a:t>
            </a:r>
            <a:r>
              <a:rPr lang="fr-CA" altLang="en-US" sz="1800" i="1" kern="0" dirty="0" err="1">
                <a:solidFill>
                  <a:srgbClr val="A50021"/>
                </a:solidFill>
              </a:rPr>
              <a:t>s</a:t>
            </a:r>
            <a:r>
              <a:rPr lang="fr-CA" altLang="en-US" sz="1800" i="1" kern="0" baseline="-25000" dirty="0" err="1">
                <a:solidFill>
                  <a:srgbClr val="A50021"/>
                </a:solidFill>
              </a:rPr>
              <a:t>φ</a:t>
            </a:r>
            <a:r>
              <a:rPr lang="fr-CA" altLang="en-US" sz="1800" i="1" kern="0" dirty="0">
                <a:solidFill>
                  <a:srgbClr val="A50021"/>
                </a:solidFill>
              </a:rPr>
              <a:t>)</a:t>
            </a:r>
            <a:endParaRPr lang="fr-CA" altLang="en-US" kern="0" dirty="0"/>
          </a:p>
          <a:p>
            <a:pPr marL="990600" lvl="1" indent="-533400" eaLnBrk="1" hangingPunct="1">
              <a:lnSpc>
                <a:spcPct val="90000"/>
              </a:lnSpc>
              <a:spcBef>
                <a:spcPts val="1000"/>
              </a:spcBef>
              <a:spcAft>
                <a:spcPts val="1000"/>
              </a:spcAft>
            </a:pPr>
            <a:endParaRPr lang="fr-CA" altLang="en-US" kern="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21515" name="Rectangle 4"/>
          <p:cNvSpPr>
            <a:spLocks noChangeArrowheads="1"/>
          </p:cNvSpPr>
          <p:nvPr/>
        </p:nvSpPr>
        <p:spPr bwMode="auto">
          <a:xfrm>
            <a:off x="304800" y="-1905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err="1">
                <a:solidFill>
                  <a:srgbClr val="000066"/>
                </a:solidFill>
              </a:rPr>
              <a:t>Projet</a:t>
            </a:r>
            <a:r>
              <a:rPr lang="en-US" altLang="en-US" sz="3200" b="1" dirty="0">
                <a:solidFill>
                  <a:srgbClr val="000066"/>
                </a:solidFill>
              </a:rPr>
              <a:t> ROS -  IFT 608 / IFT702</a:t>
            </a:r>
          </a:p>
        </p:txBody>
      </p:sp>
      <p:sp>
        <p:nvSpPr>
          <p:cNvPr id="5" name="Footer Placeholder 4"/>
          <p:cNvSpPr>
            <a:spLocks noGrp="1"/>
          </p:cNvSpPr>
          <p:nvPr>
            <p:ph type="ftr" sz="quarter" idx="11"/>
          </p:nvPr>
        </p:nvSpPr>
        <p:spPr/>
        <p:txBody>
          <a:bodyPr/>
          <a:lstStyle/>
          <a:p>
            <a:pPr algn="l">
              <a:defRPr/>
            </a:pPr>
            <a:r>
              <a:rPr lang="en-US"/>
              <a:t>IFT608/IFT702</a:t>
            </a:r>
            <a:endParaRPr lang="en-US" dirty="0"/>
          </a:p>
        </p:txBody>
      </p:sp>
      <p:sp>
        <p:nvSpPr>
          <p:cNvPr id="6" name="Slide Number Placeholder 5"/>
          <p:cNvSpPr>
            <a:spLocks noGrp="1"/>
          </p:cNvSpPr>
          <p:nvPr>
            <p:ph type="sldNum" sz="quarter" idx="12"/>
          </p:nvPr>
        </p:nvSpPr>
        <p:spPr/>
        <p:txBody>
          <a:bodyPr/>
          <a:lstStyle/>
          <a:p>
            <a:pPr>
              <a:defRPr/>
            </a:pPr>
            <a:fld id="{847FC1A3-328B-470D-A7F2-65BA0347355E}" type="slidenum">
              <a:rPr lang="en-US" smtClean="0"/>
              <a:pPr>
                <a:defRPr/>
              </a:pPr>
              <a:t>11</a:t>
            </a:fld>
            <a:endParaRPr lang="en-US"/>
          </a:p>
        </p:txBody>
      </p:sp>
      <p:pic>
        <p:nvPicPr>
          <p:cNvPr id="7" name="p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4162" y="1070002"/>
            <a:ext cx="8090926" cy="3836167"/>
          </a:xfrm>
          <a:prstGeom prst="rect">
            <a:avLst/>
          </a:prstGeom>
        </p:spPr>
      </p:pic>
    </p:spTree>
    <p:extLst>
      <p:ext uri="{BB962C8B-B14F-4D97-AF65-F5344CB8AC3E}">
        <p14:creationId xmlns:p14="http://schemas.microsoft.com/office/powerpoint/2010/main" val="3450535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9" name="Rectangle 2"/>
          <p:cNvSpPr>
            <a:spLocks noGrp="1" noChangeArrowheads="1"/>
          </p:cNvSpPr>
          <p:nvPr>
            <p:ph type="title" idx="4294967295"/>
          </p:nvPr>
        </p:nvSpPr>
        <p:spPr>
          <a:xfrm>
            <a:off x="152400" y="57150"/>
            <a:ext cx="8839200" cy="812800"/>
          </a:xfrm>
        </p:spPr>
        <p:txBody>
          <a:bodyPr lIns="91440" tIns="45720" rIns="91440" bIns="45720" anchor="ctr"/>
          <a:lstStyle/>
          <a:p>
            <a:pPr eaLnBrk="1" hangingPunct="1"/>
            <a:r>
              <a:rPr lang="fr-CA" altLang="en-US"/>
              <a:t>Modèle dynamique d’une voiture</a:t>
            </a:r>
          </a:p>
        </p:txBody>
      </p:sp>
      <p:sp>
        <p:nvSpPr>
          <p:cNvPr id="132100" name="Rectangle 3"/>
          <p:cNvSpPr>
            <a:spLocks noGrp="1" noChangeArrowheads="1"/>
          </p:cNvSpPr>
          <p:nvPr>
            <p:ph type="body" idx="4294967295"/>
          </p:nvPr>
        </p:nvSpPr>
        <p:spPr>
          <a:xfrm>
            <a:off x="457200" y="1073150"/>
            <a:ext cx="8240713" cy="5230813"/>
          </a:xfrm>
          <a:noFill/>
        </p:spPr>
        <p:txBody>
          <a:bodyPr lIns="91440" tIns="45720" rIns="91440" bIns="45720"/>
          <a:lstStyle/>
          <a:p>
            <a:pPr marL="609600" indent="-609600" eaLnBrk="1" hangingPunct="1">
              <a:lnSpc>
                <a:spcPct val="90000"/>
              </a:lnSpc>
            </a:pPr>
            <a:r>
              <a:rPr lang="fr-CA" altLang="en-US" sz="2000"/>
              <a:t>Exemple: modèle dynamique d’une voiture</a:t>
            </a:r>
          </a:p>
          <a:p>
            <a:pPr marL="609600" indent="-609600" eaLnBrk="1" hangingPunct="1">
              <a:lnSpc>
                <a:spcPct val="90000"/>
              </a:lnSpc>
            </a:pPr>
            <a:r>
              <a:rPr lang="fr-CA" altLang="en-US" sz="2000"/>
              <a:t>Rendre les déplacements plus </a:t>
            </a:r>
            <a:r>
              <a:rPr lang="fr-CA" altLang="en-US" sz="2000" i="1"/>
              <a:t>smooth</a:t>
            </a:r>
            <a:r>
              <a:rPr lang="fr-CA" altLang="en-US" sz="2000"/>
              <a:t> : accélération et vitesse de rotation du volant</a:t>
            </a:r>
          </a:p>
          <a:p>
            <a:pPr marL="609600" indent="-609600" eaLnBrk="1" hangingPunct="1">
              <a:lnSpc>
                <a:spcPct val="90000"/>
              </a:lnSpc>
            </a:pPr>
            <a:r>
              <a:rPr lang="fr-CA" altLang="en-US" sz="2000" i="1"/>
              <a:t>Phase space</a:t>
            </a:r>
            <a:r>
              <a:rPr lang="fr-CA" altLang="en-US" sz="2000"/>
              <a:t>: on augmente l’espace de configuration</a:t>
            </a:r>
          </a:p>
          <a:p>
            <a:pPr marL="990600" lvl="1" indent="-533400" eaLnBrk="1" hangingPunct="1">
              <a:lnSpc>
                <a:spcPct val="90000"/>
              </a:lnSpc>
            </a:pPr>
            <a:r>
              <a:rPr lang="fr-CA" altLang="en-US" sz="2000"/>
              <a:t>3 degrés de liberté + vitesse </a:t>
            </a:r>
            <a:r>
              <a:rPr lang="fr-CA" altLang="en-US" sz="2000" i="1">
                <a:solidFill>
                  <a:srgbClr val="A50021"/>
                </a:solidFill>
              </a:rPr>
              <a:t>s </a:t>
            </a:r>
            <a:r>
              <a:rPr lang="fr-CA" altLang="en-US" sz="2000" i="1"/>
              <a:t>+ angle du volant</a:t>
            </a:r>
            <a:r>
              <a:rPr lang="fr-CA" altLang="en-US" sz="2000" i="1">
                <a:solidFill>
                  <a:srgbClr val="A50021"/>
                </a:solidFill>
              </a:rPr>
              <a:t> φ</a:t>
            </a:r>
            <a:endParaRPr lang="fr-CA" altLang="en-US" sz="2000"/>
          </a:p>
          <a:p>
            <a:pPr marL="990600" lvl="1" indent="-533400" eaLnBrk="1" hangingPunct="1">
              <a:lnSpc>
                <a:spcPct val="90000"/>
              </a:lnSpc>
            </a:pPr>
            <a:r>
              <a:rPr lang="fr-CA" altLang="en-US" sz="2000" i="1">
                <a:solidFill>
                  <a:srgbClr val="A50021"/>
                </a:solidFill>
              </a:rPr>
              <a:t>q = (x, y, θ, s, φ)</a:t>
            </a:r>
          </a:p>
          <a:p>
            <a:pPr marL="609600" indent="-609600" eaLnBrk="1" hangingPunct="1">
              <a:lnSpc>
                <a:spcPct val="90000"/>
              </a:lnSpc>
            </a:pPr>
            <a:r>
              <a:rPr lang="fr-CA" altLang="en-US" sz="2000"/>
              <a:t>Espace d’actions</a:t>
            </a:r>
          </a:p>
          <a:p>
            <a:pPr marL="990600" lvl="1" indent="-533400" eaLnBrk="1" hangingPunct="1">
              <a:lnSpc>
                <a:spcPct val="90000"/>
              </a:lnSpc>
            </a:pPr>
            <a:r>
              <a:rPr lang="fr-CA" altLang="en-US" sz="2000"/>
              <a:t>2 degrés de liberté (accélération + vitesse de rotation du volant)</a:t>
            </a:r>
          </a:p>
          <a:p>
            <a:pPr marL="990600" lvl="1" indent="-533400" eaLnBrk="1" hangingPunct="1">
              <a:lnSpc>
                <a:spcPct val="90000"/>
              </a:lnSpc>
            </a:pPr>
            <a:r>
              <a:rPr lang="fr-CA" altLang="en-US" sz="2000" i="1">
                <a:solidFill>
                  <a:srgbClr val="A50021"/>
                </a:solidFill>
              </a:rPr>
              <a:t>u = (a, s</a:t>
            </a:r>
            <a:r>
              <a:rPr lang="fr-CA" altLang="en-US" sz="2000" i="1" baseline="-25000">
                <a:solidFill>
                  <a:srgbClr val="A50021"/>
                </a:solidFill>
              </a:rPr>
              <a:t>φ</a:t>
            </a:r>
            <a:r>
              <a:rPr lang="fr-CA" altLang="en-US" sz="2000" i="1">
                <a:solidFill>
                  <a:srgbClr val="A50021"/>
                </a:solidFill>
              </a:rPr>
              <a:t>)</a:t>
            </a:r>
          </a:p>
          <a:p>
            <a:pPr marL="609600" indent="-609600" eaLnBrk="1" hangingPunct="1">
              <a:lnSpc>
                <a:spcPct val="90000"/>
              </a:lnSpc>
            </a:pPr>
            <a:r>
              <a:rPr lang="fr-CA" altLang="en-US" sz="2000"/>
              <a:t>Fonction de transition</a:t>
            </a:r>
          </a:p>
          <a:p>
            <a:pPr marL="990600" lvl="1" indent="-533400" eaLnBrk="1" hangingPunct="1">
              <a:lnSpc>
                <a:spcPct val="90000"/>
              </a:lnSpc>
            </a:pPr>
            <a:r>
              <a:rPr lang="fr-CA" altLang="en-US" sz="2000" i="1">
                <a:solidFill>
                  <a:srgbClr val="A50021"/>
                </a:solidFill>
              </a:rPr>
              <a:t>q’ = f(q, u)</a:t>
            </a:r>
          </a:p>
          <a:p>
            <a:pPr marL="1143000" lvl="2" eaLnBrk="1" hangingPunct="1">
              <a:lnSpc>
                <a:spcPct val="90000"/>
              </a:lnSpc>
            </a:pPr>
            <a:r>
              <a:rPr lang="fr-CA" altLang="en-US" sz="2000" i="1">
                <a:solidFill>
                  <a:srgbClr val="A50021"/>
                </a:solidFill>
              </a:rPr>
              <a:t>x’ = ?</a:t>
            </a:r>
          </a:p>
          <a:p>
            <a:pPr marL="1143000" lvl="2" eaLnBrk="1" hangingPunct="1">
              <a:lnSpc>
                <a:spcPct val="90000"/>
              </a:lnSpc>
            </a:pPr>
            <a:r>
              <a:rPr lang="fr-CA" altLang="en-US" sz="2000" i="1">
                <a:solidFill>
                  <a:srgbClr val="A50021"/>
                </a:solidFill>
              </a:rPr>
              <a:t>y’ = ?</a:t>
            </a:r>
          </a:p>
          <a:p>
            <a:pPr marL="1143000" lvl="2" eaLnBrk="1" hangingPunct="1">
              <a:lnSpc>
                <a:spcPct val="90000"/>
              </a:lnSpc>
            </a:pPr>
            <a:r>
              <a:rPr lang="fr-CA" altLang="en-US" sz="2000" i="1">
                <a:solidFill>
                  <a:srgbClr val="A50021"/>
                </a:solidFill>
              </a:rPr>
              <a:t>θ’ = ?</a:t>
            </a:r>
          </a:p>
          <a:p>
            <a:pPr marL="609600" indent="-609600" eaLnBrk="1" hangingPunct="1">
              <a:lnSpc>
                <a:spcPct val="90000"/>
              </a:lnSpc>
            </a:pPr>
            <a:endParaRPr lang="fr-CA" altLang="en-US" sz="2000" i="1"/>
          </a:p>
          <a:p>
            <a:pPr marL="609600" indent="-609600" eaLnBrk="1" hangingPunct="1">
              <a:lnSpc>
                <a:spcPct val="90000"/>
              </a:lnSpc>
              <a:buFont typeface="Webdings" pitchFamily="18" charset="2"/>
              <a:buNone/>
            </a:pPr>
            <a:endParaRPr lang="fr-CA" altLang="en-US" sz="2000"/>
          </a:p>
          <a:p>
            <a:pPr marL="609600" indent="-609600" eaLnBrk="1" hangingPunct="1">
              <a:lnSpc>
                <a:spcPct val="90000"/>
              </a:lnSpc>
            </a:pPr>
            <a:endParaRPr lang="fr-CA" altLang="en-US" i="1">
              <a:solidFill>
                <a:srgbClr val="A50021"/>
              </a:solidFill>
            </a:endParaRPr>
          </a:p>
          <a:p>
            <a:pPr marL="990600" lvl="1" indent="-533400" eaLnBrk="1" hangingPunct="1">
              <a:lnSpc>
                <a:spcPct val="90000"/>
              </a:lnSpc>
            </a:pPr>
            <a:endParaRPr lang="fr-CA" altLang="en-US"/>
          </a:p>
          <a:p>
            <a:pPr marL="990600" lvl="1" indent="-533400" eaLnBrk="1" hangingPunct="1">
              <a:lnSpc>
                <a:spcPct val="90000"/>
              </a:lnSpc>
            </a:pPr>
            <a:endParaRPr lang="fr-CA" altLang="en-US"/>
          </a:p>
          <a:p>
            <a:pPr marL="990600" lvl="1" indent="-533400" eaLnBrk="1" hangingPunct="1">
              <a:lnSpc>
                <a:spcPct val="90000"/>
              </a:lnSpc>
            </a:pPr>
            <a:endParaRPr lang="fr-CA" altLang="en-US"/>
          </a:p>
          <a:p>
            <a:pPr marL="990600" lvl="1" indent="-533400" eaLnBrk="1" hangingPunct="1">
              <a:lnSpc>
                <a:spcPct val="90000"/>
              </a:lnSpc>
            </a:pPr>
            <a:endParaRPr lang="fr-CA" altLang="en-US"/>
          </a:p>
          <a:p>
            <a:pPr marL="990600" lvl="1" indent="-533400" eaLnBrk="1" hangingPunct="1">
              <a:lnSpc>
                <a:spcPct val="90000"/>
              </a:lnSpc>
            </a:pPr>
            <a:endParaRPr lang="fr-CA" altLang="en-US"/>
          </a:p>
        </p:txBody>
      </p:sp>
      <p:sp>
        <p:nvSpPr>
          <p:cNvPr id="13210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32103" name="Text Box 7"/>
          <p:cNvSpPr txBox="1">
            <a:spLocks noChangeArrowheads="1"/>
          </p:cNvSpPr>
          <p:nvPr/>
        </p:nvSpPr>
        <p:spPr bwMode="auto">
          <a:xfrm>
            <a:off x="3754438" y="4956175"/>
            <a:ext cx="117792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Clr>
                <a:srgbClr val="0033CC"/>
              </a:buClr>
              <a:buFont typeface="Times" charset="0"/>
              <a:buChar char="•"/>
            </a:pPr>
            <a:r>
              <a:rPr lang="en-CA" altLang="en-US" sz="2000" i="1">
                <a:solidFill>
                  <a:srgbClr val="A50021"/>
                </a:solidFill>
              </a:rPr>
              <a:t>  s’ = ?</a:t>
            </a:r>
          </a:p>
          <a:p>
            <a:pPr eaLnBrk="1" hangingPunct="1">
              <a:lnSpc>
                <a:spcPct val="90000"/>
              </a:lnSpc>
              <a:spcBef>
                <a:spcPct val="20000"/>
              </a:spcBef>
              <a:buClr>
                <a:srgbClr val="0033CC"/>
              </a:buClr>
              <a:buFont typeface="Times" charset="0"/>
              <a:buChar char="•"/>
            </a:pPr>
            <a:r>
              <a:rPr lang="en-CA" altLang="en-US" sz="2000" i="1">
                <a:solidFill>
                  <a:srgbClr val="A50021"/>
                </a:solidFill>
              </a:rPr>
              <a:t>  </a:t>
            </a:r>
            <a:r>
              <a:rPr lang="fr-CA" altLang="en-US" sz="2000" i="1">
                <a:solidFill>
                  <a:srgbClr val="A50021"/>
                </a:solidFill>
              </a:rPr>
              <a:t>φ’ = ?</a:t>
            </a:r>
            <a:endParaRPr lang="en-CA" altLang="en-US" sz="2000" i="1" baseline="-25000">
              <a:solidFill>
                <a:srgbClr val="A50021"/>
              </a:solidFill>
            </a:endParaRPr>
          </a:p>
          <a:p>
            <a:pPr lvl="2" eaLnBrk="1" hangingPunct="1">
              <a:lnSpc>
                <a:spcPct val="90000"/>
              </a:lnSpc>
              <a:spcBef>
                <a:spcPct val="20000"/>
              </a:spcBef>
              <a:buClr>
                <a:srgbClr val="0033CC"/>
              </a:buClr>
              <a:buFont typeface="Times" charset="0"/>
              <a:buChar char="•"/>
            </a:pPr>
            <a:endParaRPr lang="en-CA" altLang="en-US" sz="2000" i="1"/>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110</a:t>
            </a:fld>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3" name="Rectangle 2"/>
          <p:cNvSpPr>
            <a:spLocks noGrp="1" noChangeArrowheads="1"/>
          </p:cNvSpPr>
          <p:nvPr>
            <p:ph type="title" idx="4294967295"/>
          </p:nvPr>
        </p:nvSpPr>
        <p:spPr>
          <a:xfrm>
            <a:off x="152400" y="57150"/>
            <a:ext cx="8839200" cy="812800"/>
          </a:xfrm>
        </p:spPr>
        <p:txBody>
          <a:bodyPr lIns="91440" tIns="45720" rIns="91440" bIns="45720" anchor="ctr"/>
          <a:lstStyle/>
          <a:p>
            <a:pPr eaLnBrk="1" hangingPunct="1"/>
            <a:r>
              <a:rPr lang="fr-CA" altLang="en-US"/>
              <a:t>Modèle dynamique d’une voiture</a:t>
            </a:r>
          </a:p>
        </p:txBody>
      </p:sp>
      <p:sp>
        <p:nvSpPr>
          <p:cNvPr id="133124" name="Rectangle 3"/>
          <p:cNvSpPr>
            <a:spLocks noGrp="1" noChangeArrowheads="1"/>
          </p:cNvSpPr>
          <p:nvPr>
            <p:ph type="body" idx="4294967295"/>
          </p:nvPr>
        </p:nvSpPr>
        <p:spPr>
          <a:xfrm>
            <a:off x="457200" y="1073150"/>
            <a:ext cx="8240713" cy="5230813"/>
          </a:xfrm>
          <a:noFill/>
        </p:spPr>
        <p:txBody>
          <a:bodyPr lIns="91440" tIns="45720" rIns="91440" bIns="45720"/>
          <a:lstStyle/>
          <a:p>
            <a:pPr marL="609600" indent="-609600" eaLnBrk="1" hangingPunct="1">
              <a:lnSpc>
                <a:spcPct val="90000"/>
              </a:lnSpc>
            </a:pPr>
            <a:r>
              <a:rPr lang="fr-CA" altLang="en-US" sz="2000" dirty="0"/>
              <a:t>Exemple: modèle dynamique d’une voiture</a:t>
            </a:r>
          </a:p>
          <a:p>
            <a:pPr marL="609600" indent="-609600" eaLnBrk="1" hangingPunct="1">
              <a:lnSpc>
                <a:spcPct val="90000"/>
              </a:lnSpc>
            </a:pPr>
            <a:r>
              <a:rPr lang="fr-CA" altLang="en-US" sz="2000" dirty="0"/>
              <a:t>Rendre les déplacements plus </a:t>
            </a:r>
            <a:r>
              <a:rPr lang="fr-CA" altLang="en-US" sz="2000" i="1" dirty="0" err="1"/>
              <a:t>smooth</a:t>
            </a:r>
            <a:r>
              <a:rPr lang="fr-CA" altLang="en-US" sz="2000" dirty="0"/>
              <a:t> : accélération et vitesse de rotation du volant</a:t>
            </a:r>
          </a:p>
          <a:p>
            <a:pPr marL="609600" indent="-609600" eaLnBrk="1" hangingPunct="1">
              <a:lnSpc>
                <a:spcPct val="90000"/>
              </a:lnSpc>
            </a:pPr>
            <a:r>
              <a:rPr lang="fr-CA" altLang="en-US" sz="2000" i="1" dirty="0"/>
              <a:t>Phase </a:t>
            </a:r>
            <a:r>
              <a:rPr lang="fr-CA" altLang="en-US" sz="2000" i="1" dirty="0" err="1"/>
              <a:t>space</a:t>
            </a:r>
            <a:r>
              <a:rPr lang="fr-CA" altLang="en-US" sz="2000" dirty="0"/>
              <a:t>: on augmente l’espace de configuration</a:t>
            </a:r>
          </a:p>
          <a:p>
            <a:pPr marL="990600" lvl="1" indent="-533400" eaLnBrk="1" hangingPunct="1">
              <a:lnSpc>
                <a:spcPct val="90000"/>
              </a:lnSpc>
            </a:pPr>
            <a:r>
              <a:rPr lang="fr-CA" altLang="en-US" sz="2000" dirty="0"/>
              <a:t>3 degrés de liberté + vitesse </a:t>
            </a:r>
            <a:r>
              <a:rPr lang="fr-CA" altLang="en-US" sz="2000" i="1" dirty="0">
                <a:solidFill>
                  <a:srgbClr val="A50021"/>
                </a:solidFill>
              </a:rPr>
              <a:t>s </a:t>
            </a:r>
            <a:r>
              <a:rPr lang="fr-CA" altLang="en-US" sz="2000" i="1" dirty="0"/>
              <a:t>+ angle du volant</a:t>
            </a:r>
            <a:r>
              <a:rPr lang="fr-CA" altLang="en-US" sz="2000" i="1" dirty="0">
                <a:solidFill>
                  <a:srgbClr val="A50021"/>
                </a:solidFill>
              </a:rPr>
              <a:t> φ</a:t>
            </a:r>
            <a:endParaRPr lang="fr-CA" altLang="en-US" sz="2000" dirty="0"/>
          </a:p>
          <a:p>
            <a:pPr marL="990600" lvl="1" indent="-533400" eaLnBrk="1" hangingPunct="1">
              <a:lnSpc>
                <a:spcPct val="90000"/>
              </a:lnSpc>
            </a:pPr>
            <a:r>
              <a:rPr lang="fr-CA" altLang="en-US" sz="2000" i="1" dirty="0">
                <a:solidFill>
                  <a:srgbClr val="A50021"/>
                </a:solidFill>
              </a:rPr>
              <a:t>q = (x, y, θ, s, φ)</a:t>
            </a:r>
          </a:p>
          <a:p>
            <a:pPr marL="609600" indent="-609600" eaLnBrk="1" hangingPunct="1">
              <a:lnSpc>
                <a:spcPct val="90000"/>
              </a:lnSpc>
            </a:pPr>
            <a:r>
              <a:rPr lang="fr-CA" altLang="en-US" sz="2000" dirty="0"/>
              <a:t>Espace d’actions</a:t>
            </a:r>
          </a:p>
          <a:p>
            <a:pPr marL="990600" lvl="1" indent="-533400" eaLnBrk="1" hangingPunct="1">
              <a:lnSpc>
                <a:spcPct val="90000"/>
              </a:lnSpc>
            </a:pPr>
            <a:r>
              <a:rPr lang="fr-CA" altLang="en-US" sz="2000" dirty="0"/>
              <a:t>2 degrés de liberté (accélération + vitesse de rotation du volant)</a:t>
            </a:r>
          </a:p>
          <a:p>
            <a:pPr marL="990600" lvl="1" indent="-533400" eaLnBrk="1" hangingPunct="1">
              <a:lnSpc>
                <a:spcPct val="90000"/>
              </a:lnSpc>
            </a:pPr>
            <a:r>
              <a:rPr lang="fr-CA" altLang="en-US" sz="2000" i="1" dirty="0">
                <a:solidFill>
                  <a:srgbClr val="A50021"/>
                </a:solidFill>
              </a:rPr>
              <a:t>u = (a, </a:t>
            </a:r>
            <a:r>
              <a:rPr lang="fr-CA" altLang="en-US" sz="2000" i="1" dirty="0" err="1">
                <a:solidFill>
                  <a:srgbClr val="A50021"/>
                </a:solidFill>
              </a:rPr>
              <a:t>s</a:t>
            </a:r>
            <a:r>
              <a:rPr lang="fr-CA" altLang="en-US" sz="2000" i="1" baseline="-25000" dirty="0" err="1">
                <a:solidFill>
                  <a:srgbClr val="A50021"/>
                </a:solidFill>
              </a:rPr>
              <a:t>φ</a:t>
            </a:r>
            <a:r>
              <a:rPr lang="fr-CA" altLang="en-US" sz="2000" i="1" dirty="0">
                <a:solidFill>
                  <a:srgbClr val="A50021"/>
                </a:solidFill>
              </a:rPr>
              <a:t>)</a:t>
            </a:r>
          </a:p>
          <a:p>
            <a:pPr marL="609600" indent="-609600" eaLnBrk="1" hangingPunct="1">
              <a:lnSpc>
                <a:spcPct val="90000"/>
              </a:lnSpc>
            </a:pPr>
            <a:r>
              <a:rPr lang="fr-CA" altLang="en-US" sz="2000" dirty="0"/>
              <a:t>Fonction de transition</a:t>
            </a:r>
          </a:p>
          <a:p>
            <a:pPr marL="990600" lvl="1" indent="-533400" eaLnBrk="1" hangingPunct="1">
              <a:lnSpc>
                <a:spcPct val="90000"/>
              </a:lnSpc>
            </a:pPr>
            <a:r>
              <a:rPr lang="fr-CA" altLang="en-US" sz="2000" i="1" dirty="0">
                <a:solidFill>
                  <a:srgbClr val="A50021"/>
                </a:solidFill>
              </a:rPr>
              <a:t>q’ = f(q, u)</a:t>
            </a:r>
          </a:p>
          <a:p>
            <a:pPr marL="1143000" lvl="2" eaLnBrk="1" hangingPunct="1">
              <a:lnSpc>
                <a:spcPct val="90000"/>
              </a:lnSpc>
            </a:pPr>
            <a:r>
              <a:rPr lang="fr-CA" altLang="en-US" sz="2000" i="1" dirty="0">
                <a:solidFill>
                  <a:srgbClr val="A50021"/>
                </a:solidFill>
              </a:rPr>
              <a:t>x’ = s * cos(θ)</a:t>
            </a:r>
          </a:p>
          <a:p>
            <a:pPr marL="1143000" lvl="2" eaLnBrk="1" hangingPunct="1">
              <a:lnSpc>
                <a:spcPct val="90000"/>
              </a:lnSpc>
            </a:pPr>
            <a:r>
              <a:rPr lang="fr-CA" altLang="en-US" sz="2000" i="1" dirty="0">
                <a:solidFill>
                  <a:srgbClr val="A50021"/>
                </a:solidFill>
              </a:rPr>
              <a:t>y’ = s * sin(θ)</a:t>
            </a:r>
          </a:p>
          <a:p>
            <a:pPr marL="1143000" lvl="2" eaLnBrk="1" hangingPunct="1">
              <a:lnSpc>
                <a:spcPct val="90000"/>
              </a:lnSpc>
            </a:pPr>
            <a:r>
              <a:rPr lang="fr-CA" altLang="en-US" sz="2000" i="1" dirty="0">
                <a:solidFill>
                  <a:srgbClr val="A50021"/>
                </a:solidFill>
              </a:rPr>
              <a:t>θ’ = (s/L) * tan(φ)</a:t>
            </a:r>
          </a:p>
          <a:p>
            <a:pPr marL="609600" indent="-609600" eaLnBrk="1" hangingPunct="1">
              <a:lnSpc>
                <a:spcPct val="90000"/>
              </a:lnSpc>
            </a:pPr>
            <a:endParaRPr lang="fr-CA" altLang="en-US" sz="2000" i="1" dirty="0"/>
          </a:p>
          <a:p>
            <a:pPr marL="609600" indent="-609600" eaLnBrk="1" hangingPunct="1">
              <a:lnSpc>
                <a:spcPct val="90000"/>
              </a:lnSpc>
              <a:buFont typeface="Webdings" pitchFamily="18" charset="2"/>
              <a:buNone/>
            </a:pPr>
            <a:endParaRPr lang="fr-CA" altLang="en-US" sz="2000" dirty="0"/>
          </a:p>
          <a:p>
            <a:pPr marL="609600" indent="-609600" eaLnBrk="1" hangingPunct="1">
              <a:lnSpc>
                <a:spcPct val="90000"/>
              </a:lnSpc>
            </a:pPr>
            <a:endParaRPr lang="fr-CA" altLang="en-US" i="1" dirty="0">
              <a:solidFill>
                <a:srgbClr val="A50021"/>
              </a:solidFill>
            </a:endParaRPr>
          </a:p>
          <a:p>
            <a:pPr marL="990600" lvl="1" indent="-533400" eaLnBrk="1" hangingPunct="1">
              <a:lnSpc>
                <a:spcPct val="90000"/>
              </a:lnSpc>
            </a:pPr>
            <a:endParaRPr lang="fr-CA" altLang="en-US" dirty="0"/>
          </a:p>
          <a:p>
            <a:pPr marL="990600" lvl="1" indent="-533400" eaLnBrk="1" hangingPunct="1">
              <a:lnSpc>
                <a:spcPct val="90000"/>
              </a:lnSpc>
            </a:pPr>
            <a:endParaRPr lang="fr-CA" altLang="en-US" dirty="0"/>
          </a:p>
          <a:p>
            <a:pPr marL="990600" lvl="1" indent="-533400" eaLnBrk="1" hangingPunct="1">
              <a:lnSpc>
                <a:spcPct val="90000"/>
              </a:lnSpc>
            </a:pPr>
            <a:endParaRPr lang="fr-CA" altLang="en-US" dirty="0"/>
          </a:p>
          <a:p>
            <a:pPr marL="990600" lvl="1" indent="-533400" eaLnBrk="1" hangingPunct="1">
              <a:lnSpc>
                <a:spcPct val="90000"/>
              </a:lnSpc>
            </a:pPr>
            <a:endParaRPr lang="fr-CA" altLang="en-US" dirty="0"/>
          </a:p>
          <a:p>
            <a:pPr marL="990600" lvl="1" indent="-533400" eaLnBrk="1" hangingPunct="1">
              <a:lnSpc>
                <a:spcPct val="90000"/>
              </a:lnSpc>
            </a:pPr>
            <a:endParaRPr lang="fr-CA" altLang="en-US" dirty="0"/>
          </a:p>
        </p:txBody>
      </p:sp>
      <p:sp>
        <p:nvSpPr>
          <p:cNvPr id="133125"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33127" name="Text Box 8"/>
          <p:cNvSpPr txBox="1">
            <a:spLocks noChangeArrowheads="1"/>
          </p:cNvSpPr>
          <p:nvPr/>
        </p:nvSpPr>
        <p:spPr bwMode="auto">
          <a:xfrm>
            <a:off x="3754438" y="4956175"/>
            <a:ext cx="117792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Clr>
                <a:srgbClr val="0033CC"/>
              </a:buClr>
              <a:buFont typeface="Times" charset="0"/>
              <a:buChar char="•"/>
            </a:pPr>
            <a:r>
              <a:rPr lang="en-CA" altLang="en-US" sz="2000" i="1">
                <a:solidFill>
                  <a:srgbClr val="A50021"/>
                </a:solidFill>
              </a:rPr>
              <a:t>  s’ = a</a:t>
            </a:r>
          </a:p>
          <a:p>
            <a:pPr eaLnBrk="1" hangingPunct="1">
              <a:lnSpc>
                <a:spcPct val="90000"/>
              </a:lnSpc>
              <a:spcBef>
                <a:spcPct val="20000"/>
              </a:spcBef>
              <a:buClr>
                <a:srgbClr val="0033CC"/>
              </a:buClr>
              <a:buFont typeface="Times" charset="0"/>
              <a:buChar char="•"/>
            </a:pPr>
            <a:r>
              <a:rPr lang="en-CA" altLang="en-US" sz="2000" i="1">
                <a:solidFill>
                  <a:srgbClr val="A50021"/>
                </a:solidFill>
              </a:rPr>
              <a:t>  </a:t>
            </a:r>
            <a:r>
              <a:rPr lang="fr-CA" altLang="en-US" sz="2000" i="1">
                <a:solidFill>
                  <a:srgbClr val="A50021"/>
                </a:solidFill>
              </a:rPr>
              <a:t>φ’ = s</a:t>
            </a:r>
            <a:r>
              <a:rPr lang="fr-CA" altLang="en-US" sz="2000" i="1" baseline="-25000">
                <a:solidFill>
                  <a:srgbClr val="A50021"/>
                </a:solidFill>
              </a:rPr>
              <a:t>φ</a:t>
            </a:r>
            <a:endParaRPr lang="en-CA" altLang="en-US" sz="2000" i="1" baseline="-25000">
              <a:solidFill>
                <a:srgbClr val="A50021"/>
              </a:solidFill>
            </a:endParaRPr>
          </a:p>
          <a:p>
            <a:pPr lvl="2" eaLnBrk="1" hangingPunct="1">
              <a:lnSpc>
                <a:spcPct val="90000"/>
              </a:lnSpc>
              <a:spcBef>
                <a:spcPct val="20000"/>
              </a:spcBef>
              <a:buClr>
                <a:srgbClr val="0033CC"/>
              </a:buClr>
              <a:buFont typeface="Times" charset="0"/>
              <a:buChar char="•"/>
            </a:pPr>
            <a:endParaRPr lang="en-CA" altLang="en-US" sz="2000" i="1"/>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111</a:t>
            </a:fld>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ChangeArrowheads="1"/>
          </p:cNvSpPr>
          <p:nvPr>
            <p:ph type="title" idx="4294967295"/>
          </p:nvPr>
        </p:nvSpPr>
        <p:spPr/>
        <p:txBody>
          <a:bodyPr lIns="91440" tIns="45720" rIns="91440" bIns="45720" anchor="ctr"/>
          <a:lstStyle/>
          <a:p>
            <a:pPr eaLnBrk="1" hangingPunct="1"/>
            <a:r>
              <a:rPr lang="fr-CA" altLang="en-US"/>
              <a:t>Fonction de transition</a:t>
            </a:r>
          </a:p>
        </p:txBody>
      </p:sp>
      <p:sp>
        <p:nvSpPr>
          <p:cNvPr id="134148" name="Rectangle 3"/>
          <p:cNvSpPr>
            <a:spLocks noGrp="1" noChangeArrowheads="1"/>
          </p:cNvSpPr>
          <p:nvPr>
            <p:ph type="body" idx="4294967295"/>
          </p:nvPr>
        </p:nvSpPr>
        <p:spPr>
          <a:xfrm>
            <a:off x="468313" y="1162050"/>
            <a:ext cx="8424862" cy="2952750"/>
          </a:xfrm>
          <a:noFill/>
        </p:spPr>
        <p:txBody>
          <a:bodyPr lIns="91440" tIns="45720" rIns="91440" bIns="45720"/>
          <a:lstStyle/>
          <a:p>
            <a:pPr marL="609600" indent="-609600" eaLnBrk="1" hangingPunct="1"/>
            <a:r>
              <a:rPr lang="fr-CA" altLang="en-US"/>
              <a:t>Comment obtenir le nouvel état?</a:t>
            </a:r>
            <a:endParaRPr lang="fr-CA" altLang="en-US" baseline="-25000">
              <a:solidFill>
                <a:srgbClr val="800000"/>
              </a:solidFill>
            </a:endParaRPr>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p:txBody>
      </p:sp>
      <p:sp>
        <p:nvSpPr>
          <p:cNvPr id="134149" name="Line 13"/>
          <p:cNvSpPr>
            <a:spLocks noChangeShapeType="1"/>
          </p:cNvSpPr>
          <p:nvPr/>
        </p:nvSpPr>
        <p:spPr bwMode="auto">
          <a:xfrm flipH="1">
            <a:off x="2052638" y="1603375"/>
            <a:ext cx="0" cy="32400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150" name="Line 14"/>
          <p:cNvSpPr>
            <a:spLocks noChangeShapeType="1"/>
          </p:cNvSpPr>
          <p:nvPr/>
        </p:nvSpPr>
        <p:spPr bwMode="auto">
          <a:xfrm>
            <a:off x="755650" y="2465388"/>
            <a:ext cx="63357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4151" name="Text Box 15"/>
          <p:cNvSpPr txBox="1">
            <a:spLocks noChangeArrowheads="1"/>
          </p:cNvSpPr>
          <p:nvPr/>
        </p:nvSpPr>
        <p:spPr bwMode="auto">
          <a:xfrm>
            <a:off x="1476375" y="1673225"/>
            <a:ext cx="1409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i="1">
                <a:solidFill>
                  <a:srgbClr val="CC3300"/>
                </a:solidFill>
              </a:rPr>
              <a:t>x</a:t>
            </a:r>
            <a:r>
              <a:rPr lang="en-CA" altLang="en-US" b="1" i="1" baseline="-25000">
                <a:solidFill>
                  <a:srgbClr val="CC3300"/>
                </a:solidFill>
              </a:rPr>
              <a:t>0</a:t>
            </a:r>
            <a:r>
              <a:rPr lang="en-CA" altLang="en-US" b="1" i="1">
                <a:solidFill>
                  <a:srgbClr val="CC3300"/>
                </a:solidFill>
              </a:rPr>
              <a:t> = (0,0,0</a:t>
            </a:r>
            <a:r>
              <a:rPr lang="en-CA" altLang="en-US" b="1" i="1" baseline="30000">
                <a:solidFill>
                  <a:srgbClr val="CC3300"/>
                </a:solidFill>
              </a:rPr>
              <a:t>o</a:t>
            </a:r>
            <a:r>
              <a:rPr lang="en-CA" altLang="en-US" b="1" i="1">
                <a:solidFill>
                  <a:srgbClr val="CC3300"/>
                </a:solidFill>
              </a:rPr>
              <a:t>)</a:t>
            </a:r>
          </a:p>
        </p:txBody>
      </p:sp>
      <p:pic>
        <p:nvPicPr>
          <p:cNvPr id="134152" name="Picture 17" descr="car-top-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179638"/>
            <a:ext cx="13684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18" descr="car-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75725">
            <a:off x="3059113" y="3616325"/>
            <a:ext cx="6429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4" name="Text Box 22"/>
          <p:cNvSpPr txBox="1">
            <a:spLocks noChangeArrowheads="1"/>
          </p:cNvSpPr>
          <p:nvPr/>
        </p:nvSpPr>
        <p:spPr bwMode="auto">
          <a:xfrm>
            <a:off x="3779838" y="4192588"/>
            <a:ext cx="795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i="1">
                <a:solidFill>
                  <a:srgbClr val="CC3300"/>
                </a:solidFill>
              </a:rPr>
              <a:t>x</a:t>
            </a:r>
            <a:r>
              <a:rPr lang="en-CA" altLang="en-US" b="1" i="1" baseline="-25000">
                <a:solidFill>
                  <a:srgbClr val="CC3300"/>
                </a:solidFill>
              </a:rPr>
              <a:t>1</a:t>
            </a:r>
            <a:r>
              <a:rPr lang="en-CA" altLang="en-US" b="1" i="1">
                <a:solidFill>
                  <a:srgbClr val="CC3300"/>
                </a:solidFill>
              </a:rPr>
              <a:t> = ?</a:t>
            </a:r>
          </a:p>
        </p:txBody>
      </p:sp>
      <p:sp>
        <p:nvSpPr>
          <p:cNvPr id="134155" name="Text Box 23"/>
          <p:cNvSpPr txBox="1">
            <a:spLocks noChangeArrowheads="1"/>
          </p:cNvSpPr>
          <p:nvPr/>
        </p:nvSpPr>
        <p:spPr bwMode="auto">
          <a:xfrm>
            <a:off x="3779838" y="2536825"/>
            <a:ext cx="17954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i="1">
                <a:solidFill>
                  <a:srgbClr val="CC3300"/>
                </a:solidFill>
              </a:rPr>
              <a:t>u = (10m/s,30</a:t>
            </a:r>
            <a:r>
              <a:rPr lang="en-CA" altLang="en-US" b="1" i="1" baseline="30000">
                <a:solidFill>
                  <a:srgbClr val="CC3300"/>
                </a:solidFill>
              </a:rPr>
              <a:t>o</a:t>
            </a:r>
            <a:r>
              <a:rPr lang="en-CA" altLang="en-US" b="1" i="1">
                <a:solidFill>
                  <a:srgbClr val="CC3300"/>
                </a:solidFill>
              </a:rPr>
              <a:t>)</a:t>
            </a:r>
            <a:br>
              <a:rPr lang="en-CA" altLang="en-US" b="1" i="1">
                <a:solidFill>
                  <a:srgbClr val="CC3300"/>
                </a:solidFill>
              </a:rPr>
            </a:br>
            <a:r>
              <a:rPr lang="en-CA" altLang="en-US" b="1" i="1">
                <a:solidFill>
                  <a:srgbClr val="CC3300"/>
                </a:solidFill>
              </a:rPr>
              <a:t>Δt = 5 sec</a:t>
            </a:r>
          </a:p>
        </p:txBody>
      </p:sp>
      <p:sp>
        <p:nvSpPr>
          <p:cNvPr id="13415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112</a:t>
            </a:fld>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ChangeArrowheads="1"/>
          </p:cNvSpPr>
          <p:nvPr>
            <p:ph type="title" idx="4294967295"/>
          </p:nvPr>
        </p:nvSpPr>
        <p:spPr/>
        <p:txBody>
          <a:bodyPr lIns="91440" tIns="45720" rIns="91440" bIns="45720" anchor="ctr"/>
          <a:lstStyle/>
          <a:p>
            <a:pPr eaLnBrk="1" hangingPunct="1"/>
            <a:r>
              <a:rPr lang="fr-CA" altLang="en-US"/>
              <a:t>Fonction de transition</a:t>
            </a:r>
          </a:p>
        </p:txBody>
      </p:sp>
      <p:sp>
        <p:nvSpPr>
          <p:cNvPr id="135172" name="Rectangle 3"/>
          <p:cNvSpPr>
            <a:spLocks noGrp="1" noChangeArrowheads="1"/>
          </p:cNvSpPr>
          <p:nvPr>
            <p:ph type="body" idx="4294967295"/>
          </p:nvPr>
        </p:nvSpPr>
        <p:spPr>
          <a:xfrm>
            <a:off x="468313" y="1162050"/>
            <a:ext cx="8447087" cy="4600575"/>
          </a:xfrm>
          <a:noFill/>
        </p:spPr>
        <p:txBody>
          <a:bodyPr lIns="91440" tIns="45720" rIns="91440" bIns="45720"/>
          <a:lstStyle/>
          <a:p>
            <a:pPr marL="609600" indent="-609600" eaLnBrk="1" hangingPunct="1"/>
            <a:r>
              <a:rPr lang="fr-CA" altLang="en-US"/>
              <a:t>Comment obtenir le nouvel état?</a:t>
            </a:r>
            <a:endParaRPr lang="fr-CA" altLang="en-US" baseline="-25000">
              <a:solidFill>
                <a:srgbClr val="800000"/>
              </a:solidFill>
            </a:endParaRPr>
          </a:p>
          <a:p>
            <a:pPr marL="990600" lvl="1" indent="-533400" eaLnBrk="1" hangingPunct="1"/>
            <a:r>
              <a:rPr lang="fr-CA" altLang="en-US" sz="2000"/>
              <a:t>On intègre les vélocités dans le temps.</a:t>
            </a:r>
          </a:p>
          <a:p>
            <a:pPr marL="990600" lvl="1" indent="-533400" eaLnBrk="1" hangingPunct="1"/>
            <a:endParaRPr lang="fr-CA" altLang="en-US" sz="2000"/>
          </a:p>
          <a:p>
            <a:pPr marL="990600" lvl="1" indent="-533400" eaLnBrk="1" hangingPunct="1"/>
            <a:endParaRPr lang="fr-CA" altLang="en-US"/>
          </a:p>
          <a:p>
            <a:pPr marL="990600" lvl="1" indent="-533400" eaLnBrk="1" hangingPunct="1"/>
            <a:endParaRPr lang="fr-CA" altLang="en-US"/>
          </a:p>
          <a:p>
            <a:pPr marL="990600" lvl="1" indent="-533400" eaLnBrk="1" hangingPunct="1"/>
            <a:r>
              <a:rPr lang="fr-CA" altLang="en-US" sz="2000"/>
              <a:t>Intégration</a:t>
            </a:r>
          </a:p>
          <a:p>
            <a:pPr marL="1143000" lvl="2" eaLnBrk="1" hangingPunct="1"/>
            <a:r>
              <a:rPr lang="fr-CA" altLang="en-US" sz="1800"/>
              <a:t>Symbolique</a:t>
            </a:r>
          </a:p>
          <a:p>
            <a:pPr marL="1143000" lvl="2" eaLnBrk="1" hangingPunct="1"/>
            <a:r>
              <a:rPr lang="fr-CA" altLang="en-US" sz="1800"/>
              <a:t>Numérique (pour équations non-intégrables symboliquement), exemple Runge-Kutta</a:t>
            </a:r>
          </a:p>
          <a:p>
            <a:pPr marL="990600" lvl="1" indent="-533400" eaLnBrk="1" hangingPunct="1"/>
            <a:endParaRPr lang="fr-CA" altLang="en-US" sz="1800"/>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a:p>
            <a:pPr marL="990600" lvl="1" indent="-533400" eaLnBrk="1" hangingPunct="1"/>
            <a:endParaRPr lang="fr-CA" altLang="en-US"/>
          </a:p>
        </p:txBody>
      </p:sp>
      <p:sp>
        <p:nvSpPr>
          <p:cNvPr id="13517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3517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2174875"/>
            <a:ext cx="456406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113</a:t>
            </a:fld>
            <a:endParaRPr lang="en-US"/>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5" name="Rectangle 2"/>
          <p:cNvSpPr>
            <a:spLocks noGrp="1" noChangeArrowheads="1"/>
          </p:cNvSpPr>
          <p:nvPr>
            <p:ph type="title" idx="4294967295"/>
          </p:nvPr>
        </p:nvSpPr>
        <p:spPr/>
        <p:txBody>
          <a:bodyPr lIns="91440" tIns="45720" rIns="91440" bIns="45720" anchor="ctr"/>
          <a:lstStyle/>
          <a:p>
            <a:pPr eaLnBrk="1" hangingPunct="1"/>
            <a:r>
              <a:rPr lang="fr-CA" altLang="en-US"/>
              <a:t>Planification de trajectoires</a:t>
            </a:r>
          </a:p>
        </p:txBody>
      </p:sp>
      <p:sp>
        <p:nvSpPr>
          <p:cNvPr id="136196" name="Rectangle 3"/>
          <p:cNvSpPr>
            <a:spLocks noGrp="1" noChangeArrowheads="1"/>
          </p:cNvSpPr>
          <p:nvPr>
            <p:ph type="body" idx="4294967295"/>
          </p:nvPr>
        </p:nvSpPr>
        <p:spPr>
          <a:xfrm>
            <a:off x="446088" y="1052513"/>
            <a:ext cx="8229600" cy="3886200"/>
          </a:xfrm>
          <a:noFill/>
        </p:spPr>
        <p:txBody>
          <a:bodyPr lIns="91440" tIns="45720" rIns="91440" bIns="45720"/>
          <a:lstStyle/>
          <a:p>
            <a:pPr marL="990600" lvl="1" indent="-533400" eaLnBrk="1" hangingPunct="1"/>
            <a:endParaRPr lang="fr-CA" altLang="en-US" sz="1800" dirty="0"/>
          </a:p>
          <a:p>
            <a:pPr marL="990600" lvl="1" indent="-533400" eaLnBrk="1" hangingPunct="1"/>
            <a:endParaRPr lang="fr-CA" altLang="en-US" dirty="0"/>
          </a:p>
          <a:p>
            <a:pPr marL="990600" lvl="1" indent="-533400" eaLnBrk="1" hangingPunct="1"/>
            <a:endParaRPr lang="fr-CA" altLang="en-US" dirty="0"/>
          </a:p>
          <a:p>
            <a:pPr marL="990600" lvl="1" indent="-533400" eaLnBrk="1" hangingPunct="1"/>
            <a:endParaRPr lang="fr-CA" altLang="en-US" dirty="0"/>
          </a:p>
          <a:p>
            <a:pPr marL="990600" lvl="1" indent="-533400" eaLnBrk="1" hangingPunct="1"/>
            <a:endParaRPr lang="fr-CA" altLang="en-US" dirty="0"/>
          </a:p>
        </p:txBody>
      </p:sp>
      <p:sp>
        <p:nvSpPr>
          <p:cNvPr id="136197"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36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914400"/>
            <a:ext cx="4772025"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588" y="5464175"/>
            <a:ext cx="46497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114</a:t>
            </a:fld>
            <a:endParaRPr lang="en-US"/>
          </a:p>
        </p:txBody>
      </p:sp>
      <p:sp>
        <p:nvSpPr>
          <p:cNvPr id="9" name="Rectangle 8"/>
          <p:cNvSpPr/>
          <p:nvPr/>
        </p:nvSpPr>
        <p:spPr>
          <a:xfrm>
            <a:off x="6956425" y="867847"/>
            <a:ext cx="1236236" cy="369332"/>
          </a:xfrm>
          <a:prstGeom prst="rect">
            <a:avLst/>
          </a:prstGeom>
        </p:spPr>
        <p:txBody>
          <a:bodyPr wrap="none">
            <a:spAutoFit/>
          </a:bodyPr>
          <a:lstStyle/>
          <a:p>
            <a:r>
              <a:rPr lang="en-CA" altLang="en-US" dirty="0"/>
              <a:t>Page: 789</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idx="4294967295"/>
          </p:nvPr>
        </p:nvSpPr>
        <p:spPr/>
        <p:txBody>
          <a:bodyPr lIns="91440" tIns="45720" rIns="91440" bIns="45720" anchor="ctr"/>
          <a:lstStyle/>
          <a:p>
            <a:pPr eaLnBrk="1" hangingPunct="1"/>
            <a:r>
              <a:rPr lang="fr-CA" altLang="en-US" dirty="0"/>
              <a:t>Récapitulation</a:t>
            </a:r>
          </a:p>
        </p:txBody>
      </p:sp>
      <p:sp>
        <p:nvSpPr>
          <p:cNvPr id="137220" name="Rectangle 3"/>
          <p:cNvSpPr>
            <a:spLocks noGrp="1" noChangeArrowheads="1"/>
          </p:cNvSpPr>
          <p:nvPr>
            <p:ph type="body" idx="4294967295"/>
          </p:nvPr>
        </p:nvSpPr>
        <p:spPr>
          <a:xfrm>
            <a:off x="446088" y="1052513"/>
            <a:ext cx="8229600" cy="3886200"/>
          </a:xfrm>
          <a:noFill/>
        </p:spPr>
        <p:txBody>
          <a:bodyPr lIns="91440" tIns="45720" rIns="91440" bIns="45720"/>
          <a:lstStyle/>
          <a:p>
            <a:pPr marL="609600" indent="-609600" eaLnBrk="1" hangingPunct="1"/>
            <a:r>
              <a:rPr lang="fr-FR" altLang="en-US" sz="2000" dirty="0"/>
              <a:t>Deux approche possibles traiter les contraintes différentielles</a:t>
            </a:r>
          </a:p>
          <a:p>
            <a:pPr marL="990600" lvl="1" indent="-533400" eaLnBrk="1" hangingPunct="1">
              <a:spcBef>
                <a:spcPts val="1000"/>
              </a:spcBef>
              <a:spcAft>
                <a:spcPts val="1000"/>
              </a:spcAft>
            </a:pPr>
            <a:r>
              <a:rPr lang="fr-FR" altLang="en-US" sz="2000" u="sng" dirty="0"/>
              <a:t>Planifier puis transformer (RDT/RRT sans contraintes différentielles)</a:t>
            </a:r>
            <a:r>
              <a:rPr lang="fr-FR" altLang="en-US" sz="2000" dirty="0"/>
              <a:t>: explorant l’espace des configurations en ignorant les contraintes différentielles et traiter les contraintes différentielles en une phase de post-traitement de la trajectoire obtenue.</a:t>
            </a:r>
          </a:p>
          <a:p>
            <a:pPr marL="990600" lvl="1" indent="-533400" eaLnBrk="1" hangingPunct="1"/>
            <a:r>
              <a:rPr lang="fr-FR" altLang="en-US" sz="2000" u="sng" dirty="0"/>
              <a:t>Planifier avec des contraintes différentielles (RDT/RRT avec contraintes différentielles)</a:t>
            </a:r>
            <a:r>
              <a:rPr lang="fr-FR" altLang="en-US" sz="2000" dirty="0"/>
              <a:t>: Traiter les contraintes différentielles à la volée en même temps que la détection de collisions (étendre le planificateur local)</a:t>
            </a:r>
          </a:p>
          <a:p>
            <a:pPr marL="990600" lvl="1" indent="-533400" eaLnBrk="1" hangingPunct="1"/>
            <a:endParaRPr lang="fr-FR" altLang="en-US" sz="1800" dirty="0"/>
          </a:p>
          <a:p>
            <a:pPr marL="990600" lvl="1" indent="-533400" eaLnBrk="1" hangingPunct="1"/>
            <a:endParaRPr lang="fr-FR" altLang="en-US" dirty="0"/>
          </a:p>
          <a:p>
            <a:pPr marL="990600" lvl="1" indent="-533400" eaLnBrk="1" hangingPunct="1"/>
            <a:endParaRPr lang="fr-FR" altLang="en-US" dirty="0"/>
          </a:p>
          <a:p>
            <a:pPr marL="990600" lvl="1" indent="-533400" eaLnBrk="1" hangingPunct="1"/>
            <a:endParaRPr lang="fr-FR" altLang="en-US" dirty="0"/>
          </a:p>
          <a:p>
            <a:pPr marL="990600" lvl="1" indent="-533400" eaLnBrk="1" hangingPunct="1"/>
            <a:endParaRPr lang="fr-FR" altLang="en-US" dirty="0"/>
          </a:p>
        </p:txBody>
      </p:sp>
      <p:sp>
        <p:nvSpPr>
          <p:cNvPr id="13722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115</a:t>
            </a:fld>
            <a:endParaRPr lang="en-US"/>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idx="4294967295"/>
          </p:nvPr>
        </p:nvSpPr>
        <p:spPr/>
        <p:txBody>
          <a:bodyPr lIns="91440" tIns="45720" rIns="91440" bIns="45720" anchor="ctr"/>
          <a:lstStyle/>
          <a:p>
            <a:pPr eaLnBrk="1" hangingPunct="1"/>
            <a:r>
              <a:rPr lang="fr-CA" altLang="en-US"/>
              <a:t>Planification de trajectoires</a:t>
            </a:r>
          </a:p>
        </p:txBody>
      </p:sp>
      <p:sp>
        <p:nvSpPr>
          <p:cNvPr id="138244" name="Rectangle 3"/>
          <p:cNvSpPr>
            <a:spLocks noGrp="1" noChangeArrowheads="1"/>
          </p:cNvSpPr>
          <p:nvPr>
            <p:ph type="body" idx="4294967295"/>
          </p:nvPr>
        </p:nvSpPr>
        <p:spPr>
          <a:xfrm>
            <a:off x="428624" y="975269"/>
            <a:ext cx="8258176" cy="1245417"/>
          </a:xfrm>
          <a:noFill/>
        </p:spPr>
        <p:txBody>
          <a:bodyPr lIns="91440" tIns="45720" rIns="91440" bIns="45720"/>
          <a:lstStyle/>
          <a:p>
            <a:pPr marL="609600" indent="-609600" eaLnBrk="1" hangingPunct="1"/>
            <a:r>
              <a:rPr lang="fr-CA" altLang="en-US" sz="1800" b="1" dirty="0"/>
              <a:t>Approche A </a:t>
            </a:r>
            <a:r>
              <a:rPr lang="fr-CA" altLang="en-US" sz="1800" dirty="0"/>
              <a:t>: Planifier puis transformer</a:t>
            </a:r>
          </a:p>
          <a:p>
            <a:pPr marL="990600" lvl="1" indent="-533400" eaLnBrk="1" hangingPunct="1">
              <a:buFont typeface="Wingdings" pitchFamily="2" charset="2"/>
              <a:buAutoNum type="arabicParenR"/>
            </a:pPr>
            <a:r>
              <a:rPr lang="fr-CA" altLang="en-US" sz="1800" dirty="0"/>
              <a:t>Calcul trajectoire sans tenir compte les contraintes différentielles</a:t>
            </a:r>
          </a:p>
          <a:p>
            <a:pPr marL="990600" lvl="1" indent="-533400" eaLnBrk="1" hangingPunct="1">
              <a:buFont typeface="Wingdings" pitchFamily="2" charset="2"/>
              <a:buAutoNum type="arabicParenR"/>
            </a:pPr>
            <a:r>
              <a:rPr lang="fr-CA" altLang="en-US" sz="1800" dirty="0"/>
              <a:t>Lissage de la trajectoire qui respecte les contraintes</a:t>
            </a:r>
          </a:p>
          <a:p>
            <a:pPr marL="990600" lvl="1" indent="-533400" eaLnBrk="1" hangingPunct="1"/>
            <a:endParaRPr lang="fr-CA" altLang="en-US" sz="1800" dirty="0"/>
          </a:p>
          <a:p>
            <a:pPr marL="990600" lvl="1" indent="-533400" eaLnBrk="1" hangingPunct="1"/>
            <a:endParaRPr lang="fr-CA" altLang="en-US" sz="1800" dirty="0"/>
          </a:p>
          <a:p>
            <a:pPr marL="990600" lvl="1" indent="-533400" eaLnBrk="1" hangingPunct="1"/>
            <a:endParaRPr lang="fr-CA" altLang="en-US" sz="1800" dirty="0"/>
          </a:p>
          <a:p>
            <a:pPr marL="990600" lvl="1" indent="-533400" eaLnBrk="1" hangingPunct="1"/>
            <a:endParaRPr lang="fr-CA" altLang="en-US" sz="1800" dirty="0"/>
          </a:p>
          <a:p>
            <a:pPr marL="990600" lvl="1" indent="-533400" eaLnBrk="1" hangingPunct="1"/>
            <a:endParaRPr lang="fr-CA" altLang="en-US" sz="1800" dirty="0"/>
          </a:p>
        </p:txBody>
      </p:sp>
      <p:sp>
        <p:nvSpPr>
          <p:cNvPr id="138247" name="AutoShape 8"/>
          <p:cNvSpPr>
            <a:spLocks noChangeArrowheads="1"/>
          </p:cNvSpPr>
          <p:nvPr/>
        </p:nvSpPr>
        <p:spPr bwMode="auto">
          <a:xfrm>
            <a:off x="3671092" y="3224893"/>
            <a:ext cx="792163" cy="288925"/>
          </a:xfrm>
          <a:prstGeom prst="rightArrow">
            <a:avLst>
              <a:gd name="adj1" fmla="val 50000"/>
              <a:gd name="adj2" fmla="val 68544"/>
            </a:avLst>
          </a:prstGeom>
          <a:solidFill>
            <a:srgbClr val="8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en-US" b="1" i="1"/>
          </a:p>
        </p:txBody>
      </p:sp>
      <p:sp>
        <p:nvSpPr>
          <p:cNvPr id="138248"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0" name="Picture 7" descr="C:\Users\Admin\Desktop\Over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96" y="3684587"/>
            <a:ext cx="843438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Droite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012632"/>
            <a:ext cx="20161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Cour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413" y="2078037"/>
            <a:ext cx="20875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116</a:t>
            </a:fld>
            <a:endParaRPr lang="en-US"/>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idx="4294967295"/>
          </p:nvPr>
        </p:nvSpPr>
        <p:spPr/>
        <p:txBody>
          <a:bodyPr lIns="91440" tIns="45720" rIns="91440" bIns="45720" anchor="ctr"/>
          <a:lstStyle/>
          <a:p>
            <a:pPr eaLnBrk="1" hangingPunct="1"/>
            <a:r>
              <a:rPr lang="fr-CA" altLang="en-US"/>
              <a:t>Planification de trajectoires</a:t>
            </a:r>
          </a:p>
        </p:txBody>
      </p:sp>
      <p:sp>
        <p:nvSpPr>
          <p:cNvPr id="139268" name="Rectangle 3"/>
          <p:cNvSpPr>
            <a:spLocks noGrp="1" noChangeArrowheads="1"/>
          </p:cNvSpPr>
          <p:nvPr>
            <p:ph type="body" idx="4294967295"/>
          </p:nvPr>
        </p:nvSpPr>
        <p:spPr>
          <a:xfrm>
            <a:off x="468313" y="1195388"/>
            <a:ext cx="8229600" cy="3886200"/>
          </a:xfrm>
          <a:noFill/>
        </p:spPr>
        <p:txBody>
          <a:bodyPr lIns="91440" tIns="45720" rIns="91440" bIns="45720"/>
          <a:lstStyle/>
          <a:p>
            <a:pPr marL="609600" indent="-609600" eaLnBrk="1" hangingPunct="1"/>
            <a:r>
              <a:rPr lang="fr-CA" altLang="en-US" sz="2000" b="1" dirty="0"/>
              <a:t>Approche B </a:t>
            </a:r>
            <a:r>
              <a:rPr lang="fr-CA" altLang="en-US" sz="2000" dirty="0"/>
              <a:t>: Utiliser les RDT/RRT avec des contraintes différentielles</a:t>
            </a:r>
          </a:p>
          <a:p>
            <a:pPr marL="990600" lvl="1" indent="-533400" eaLnBrk="1" hangingPunct="1"/>
            <a:r>
              <a:rPr lang="fr-CA" altLang="en-US" sz="2000" dirty="0"/>
              <a:t>Étendre l’arbre de façon aléatoire</a:t>
            </a:r>
          </a:p>
          <a:p>
            <a:pPr marL="1371600" lvl="2" indent="-457200" eaLnBrk="1" hangingPunct="1"/>
            <a:r>
              <a:rPr lang="fr-CA" altLang="en-US" sz="2000" dirty="0"/>
              <a:t>Avec un certain biais vers le but (l’état final)</a:t>
            </a:r>
          </a:p>
          <a:p>
            <a:pPr marL="990600" lvl="1" indent="-533400" eaLnBrk="1" hangingPunct="1"/>
            <a:r>
              <a:rPr lang="fr-CA" altLang="en-US" sz="2000" dirty="0"/>
              <a:t>Échantillonnage de l’</a:t>
            </a:r>
            <a:r>
              <a:rPr lang="fr-CA" altLang="en-US" sz="2000" u="sng" dirty="0"/>
              <a:t>espace de contrôle</a:t>
            </a:r>
          </a:p>
          <a:p>
            <a:pPr marL="990600" lvl="1" indent="-533400" eaLnBrk="1" hangingPunct="1"/>
            <a:endParaRPr lang="fr-CA" altLang="en-US" sz="2000" dirty="0"/>
          </a:p>
          <a:p>
            <a:pPr marL="990600" lvl="1" indent="-533400" eaLnBrk="1" hangingPunct="1"/>
            <a:endParaRPr lang="fr-CA" altLang="en-US" dirty="0"/>
          </a:p>
          <a:p>
            <a:pPr marL="990600" lvl="1" indent="-533400" eaLnBrk="1" hangingPunct="1"/>
            <a:endParaRPr lang="fr-CA" altLang="en-US" dirty="0"/>
          </a:p>
          <a:p>
            <a:pPr marL="990600" lvl="1" indent="-533400" eaLnBrk="1" hangingPunct="1"/>
            <a:endParaRPr lang="fr-CA" altLang="en-US" dirty="0"/>
          </a:p>
        </p:txBody>
      </p:sp>
      <p:pic>
        <p:nvPicPr>
          <p:cNvPr id="139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070225"/>
            <a:ext cx="54006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117</a:t>
            </a:fld>
            <a:endParaRPr lang="en-US"/>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idx="4294967295"/>
          </p:nvPr>
        </p:nvSpPr>
        <p:spPr/>
        <p:txBody>
          <a:bodyPr lIns="91440" tIns="45720" rIns="91440" bIns="45720" anchor="ctr"/>
          <a:lstStyle/>
          <a:p>
            <a:pPr eaLnBrk="1" hangingPunct="1"/>
            <a:r>
              <a:rPr lang="fr-CA" altLang="en-US"/>
              <a:t>Planification de trajectoires</a:t>
            </a:r>
          </a:p>
        </p:txBody>
      </p:sp>
      <p:sp>
        <p:nvSpPr>
          <p:cNvPr id="140292" name="Rectangle 3"/>
          <p:cNvSpPr>
            <a:spLocks noGrp="1" noChangeArrowheads="1"/>
          </p:cNvSpPr>
          <p:nvPr>
            <p:ph type="body" idx="4294967295"/>
          </p:nvPr>
        </p:nvSpPr>
        <p:spPr>
          <a:xfrm>
            <a:off x="468313" y="1195388"/>
            <a:ext cx="8229600" cy="3886200"/>
          </a:xfrm>
          <a:noFill/>
        </p:spPr>
        <p:txBody>
          <a:bodyPr lIns="91440" tIns="45720" rIns="91440" bIns="45720"/>
          <a:lstStyle/>
          <a:p>
            <a:pPr marL="609600" indent="-609600" eaLnBrk="1" hangingPunct="1"/>
            <a:r>
              <a:rPr lang="fr-CA" altLang="en-US" sz="2000" dirty="0"/>
              <a:t>Utiliser les </a:t>
            </a:r>
            <a:r>
              <a:rPr lang="fr-CA" altLang="en-US" sz="2000" dirty="0" err="1"/>
              <a:t>RDTs</a:t>
            </a:r>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endParaRPr lang="fr-CA" altLang="en-US" sz="2000" dirty="0"/>
          </a:p>
          <a:p>
            <a:pPr marL="609600" indent="-609600" eaLnBrk="1" hangingPunct="1"/>
            <a:r>
              <a:rPr lang="fr-CA" altLang="en-US" sz="2000" dirty="0"/>
              <a:t>Différence principale avec la version géométrique: le </a:t>
            </a:r>
            <a:r>
              <a:rPr lang="fr-CA" altLang="en-US" sz="2000" i="1" dirty="0"/>
              <a:t>local </a:t>
            </a:r>
            <a:r>
              <a:rPr lang="fr-CA" altLang="en-US" sz="2000" i="1" dirty="0" err="1"/>
              <a:t>planner</a:t>
            </a:r>
            <a:r>
              <a:rPr lang="fr-CA" altLang="en-US" sz="2000" dirty="0"/>
              <a:t> s’assure que la trajectoire générée respecte les contraintes différentielles</a:t>
            </a:r>
            <a:endParaRPr lang="fr-CA" altLang="en-US" dirty="0"/>
          </a:p>
          <a:p>
            <a:pPr marL="990600" lvl="1" indent="-533400" eaLnBrk="1" hangingPunct="1"/>
            <a:endParaRPr lang="fr-CA" altLang="en-US" dirty="0"/>
          </a:p>
        </p:txBody>
      </p:sp>
      <p:sp>
        <p:nvSpPr>
          <p:cNvPr id="14029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402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685925"/>
            <a:ext cx="60975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0296" name="Picture 7" descr="RRT-treemovie_smal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9688" y="2111375"/>
            <a:ext cx="25669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118</a:t>
            </a:fld>
            <a:endParaRPr lang="en-US"/>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idx="4294967295"/>
          </p:nvPr>
        </p:nvSpPr>
        <p:spPr/>
        <p:txBody>
          <a:bodyPr lIns="91440" tIns="45720" rIns="91440" bIns="45720" anchor="ctr"/>
          <a:lstStyle/>
          <a:p>
            <a:pPr eaLnBrk="1" hangingPunct="1"/>
            <a:r>
              <a:rPr lang="fr-CA" altLang="en-US"/>
              <a:t>Planification de trajectoires</a:t>
            </a:r>
          </a:p>
        </p:txBody>
      </p:sp>
      <p:sp>
        <p:nvSpPr>
          <p:cNvPr id="141316" name="Rectangle 3"/>
          <p:cNvSpPr>
            <a:spLocks noGrp="1" noChangeArrowheads="1"/>
          </p:cNvSpPr>
          <p:nvPr>
            <p:ph type="body" sz="half" idx="4294967295"/>
          </p:nvPr>
        </p:nvSpPr>
        <p:spPr>
          <a:xfrm>
            <a:off x="468313" y="1019175"/>
            <a:ext cx="6610404" cy="394111"/>
          </a:xfrm>
          <a:noFill/>
        </p:spPr>
        <p:txBody>
          <a:bodyPr lIns="91440" tIns="45720" rIns="91440" bIns="45720"/>
          <a:lstStyle/>
          <a:p>
            <a:pPr marL="609600" indent="-609600" eaLnBrk="1" hangingPunct="1"/>
            <a:r>
              <a:rPr lang="fr-CA" altLang="en-US" sz="2000" dirty="0"/>
              <a:t>Exemple avec RDT</a:t>
            </a:r>
            <a:endParaRPr lang="fr-CA" altLang="en-US" dirty="0"/>
          </a:p>
          <a:p>
            <a:pPr marL="990600" lvl="1" indent="-533400" eaLnBrk="1" hangingPunct="1"/>
            <a:endParaRPr lang="fr-CA" altLang="en-US" sz="1800" dirty="0"/>
          </a:p>
          <a:p>
            <a:pPr marL="990600" lvl="1" indent="-533400" eaLnBrk="1" hangingPunct="1"/>
            <a:endParaRPr lang="fr-CA" altLang="en-US" sz="2000" dirty="0"/>
          </a:p>
          <a:p>
            <a:pPr marL="990600" lvl="1" indent="-533400" eaLnBrk="1" hangingPunct="1"/>
            <a:endParaRPr lang="fr-CA" altLang="en-US" sz="2000" dirty="0"/>
          </a:p>
          <a:p>
            <a:pPr marL="990600" lvl="1" indent="-533400" eaLnBrk="1" hangingPunct="1"/>
            <a:endParaRPr lang="fr-CA" altLang="en-US" sz="2000" dirty="0"/>
          </a:p>
        </p:txBody>
      </p:sp>
      <p:sp>
        <p:nvSpPr>
          <p:cNvPr id="141318" name="Date Placeholder 3"/>
          <p:cNvSpPr txBox="1">
            <a:spLocks noGrp="1"/>
          </p:cNvSpPr>
          <p:nvPr/>
        </p:nvSpPr>
        <p:spPr bwMode="auto">
          <a:xfrm>
            <a:off x="3410936" y="4520407"/>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a:xfrm>
            <a:off x="152400" y="5975761"/>
            <a:ext cx="2895600" cy="476250"/>
          </a:xfrm>
        </p:spPr>
        <p:txBody>
          <a:bodyPr/>
          <a:lstStyle/>
          <a:p>
            <a:pPr algn="l">
              <a:defRPr/>
            </a:pPr>
            <a:r>
              <a:rPr lang="en-US" dirty="0"/>
              <a:t>IFT608/IFT702</a:t>
            </a:r>
          </a:p>
        </p:txBody>
      </p:sp>
      <p:sp>
        <p:nvSpPr>
          <p:cNvPr id="7" name="Slide Number Placeholder 6"/>
          <p:cNvSpPr>
            <a:spLocks noGrp="1"/>
          </p:cNvSpPr>
          <p:nvPr>
            <p:ph type="sldNum" sz="quarter" idx="12"/>
          </p:nvPr>
        </p:nvSpPr>
        <p:spPr>
          <a:xfrm>
            <a:off x="6276975" y="5985286"/>
            <a:ext cx="2133600" cy="476250"/>
          </a:xfrm>
        </p:spPr>
        <p:txBody>
          <a:bodyPr/>
          <a:lstStyle/>
          <a:p>
            <a:pPr>
              <a:defRPr/>
            </a:pPr>
            <a:fld id="{847FC1A3-328B-470D-A7F2-65BA0347355E}" type="slidenum">
              <a:rPr lang="en-US" smtClean="0"/>
              <a:pPr>
                <a:defRPr/>
              </a:pPr>
              <a:t>119</a:t>
            </a:fld>
            <a:endParaRPr lang="en-US"/>
          </a:p>
        </p:txBody>
      </p:sp>
      <p:pic>
        <p:nvPicPr>
          <p:cNvPr id="9" name="azimut-motion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4975" y="1413286"/>
            <a:ext cx="4572000" cy="4572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21515" name="Rectangle 4"/>
          <p:cNvSpPr>
            <a:spLocks noChangeArrowheads="1"/>
          </p:cNvSpPr>
          <p:nvPr/>
        </p:nvSpPr>
        <p:spPr bwMode="auto">
          <a:xfrm>
            <a:off x="304800" y="-1905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err="1">
                <a:solidFill>
                  <a:srgbClr val="000066"/>
                </a:solidFill>
              </a:rPr>
              <a:t>Projet</a:t>
            </a:r>
            <a:r>
              <a:rPr lang="en-US" altLang="en-US" sz="3200" b="1" dirty="0">
                <a:solidFill>
                  <a:srgbClr val="000066"/>
                </a:solidFill>
              </a:rPr>
              <a:t> ROS - IFT 608 / IFT702</a:t>
            </a:r>
          </a:p>
        </p:txBody>
      </p:sp>
      <p:sp>
        <p:nvSpPr>
          <p:cNvPr id="5" name="Footer Placeholder 4"/>
          <p:cNvSpPr>
            <a:spLocks noGrp="1"/>
          </p:cNvSpPr>
          <p:nvPr>
            <p:ph type="ftr" sz="quarter" idx="11"/>
          </p:nvPr>
        </p:nvSpPr>
        <p:spPr/>
        <p:txBody>
          <a:bodyPr/>
          <a:lstStyle/>
          <a:p>
            <a:pPr algn="l">
              <a:defRPr/>
            </a:pPr>
            <a:r>
              <a:rPr lang="en-US"/>
              <a:t>IFT608/IFT702</a:t>
            </a:r>
            <a:endParaRPr lang="en-US" dirty="0"/>
          </a:p>
        </p:txBody>
      </p:sp>
      <p:sp>
        <p:nvSpPr>
          <p:cNvPr id="6" name="Slide Number Placeholder 5"/>
          <p:cNvSpPr>
            <a:spLocks noGrp="1"/>
          </p:cNvSpPr>
          <p:nvPr>
            <p:ph type="sldNum" sz="quarter" idx="12"/>
          </p:nvPr>
        </p:nvSpPr>
        <p:spPr/>
        <p:txBody>
          <a:bodyPr/>
          <a:lstStyle/>
          <a:p>
            <a:pPr>
              <a:defRPr/>
            </a:pPr>
            <a:fld id="{847FC1A3-328B-470D-A7F2-65BA0347355E}" type="slidenum">
              <a:rPr lang="en-US" smtClean="0"/>
              <a:pPr>
                <a:defRPr/>
              </a:pPr>
              <a:t>12</a:t>
            </a:fld>
            <a:endParaRPr lang="en-US"/>
          </a:p>
        </p:txBody>
      </p:sp>
      <p:pic>
        <p:nvPicPr>
          <p:cNvPr id="2" name="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1672" y="1395740"/>
            <a:ext cx="7995906" cy="3791115"/>
          </a:xfrm>
          <a:prstGeom prst="rect">
            <a:avLst/>
          </a:prstGeom>
        </p:spPr>
      </p:pic>
    </p:spTree>
    <p:extLst>
      <p:ext uri="{BB962C8B-B14F-4D97-AF65-F5344CB8AC3E}">
        <p14:creationId xmlns:p14="http://schemas.microsoft.com/office/powerpoint/2010/main" val="3338896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p:txBody>
          <a:bodyPr/>
          <a:lstStyle/>
          <a:p>
            <a:r>
              <a:rPr lang="en-US" altLang="en-US"/>
              <a:t>Plan</a:t>
            </a:r>
          </a:p>
        </p:txBody>
      </p:sp>
      <p:sp>
        <p:nvSpPr>
          <p:cNvPr id="143363" name="Rectangle 3"/>
          <p:cNvSpPr>
            <a:spLocks noGrp="1" noChangeArrowheads="1"/>
          </p:cNvSpPr>
          <p:nvPr>
            <p:ph idx="4294967295"/>
          </p:nvPr>
        </p:nvSpPr>
        <p:spPr/>
        <p:txBody>
          <a:bodyPr/>
          <a:lstStyle/>
          <a:p>
            <a:r>
              <a:rPr lang="en-CA" altLang="en-US" dirty="0">
                <a:solidFill>
                  <a:schemeClr val="bg2"/>
                </a:solidFill>
              </a:rPr>
              <a:t>Introduction</a:t>
            </a:r>
            <a:endParaRPr lang="fr-CA" altLang="en-US" dirty="0">
              <a:solidFill>
                <a:schemeClr val="bg2"/>
              </a:solidFill>
            </a:endParaRPr>
          </a:p>
          <a:p>
            <a:r>
              <a:rPr lang="fr-CA" altLang="en-US" dirty="0">
                <a:solidFill>
                  <a:schemeClr val="bg2"/>
                </a:solidFill>
              </a:rPr>
              <a:t>Représentation et transformation des entités</a:t>
            </a:r>
          </a:p>
          <a:p>
            <a:r>
              <a:rPr lang="en-CA" altLang="en-US" dirty="0" err="1">
                <a:solidFill>
                  <a:schemeClr val="bg2"/>
                </a:solidFill>
              </a:rPr>
              <a:t>Espace</a:t>
            </a:r>
            <a:r>
              <a:rPr lang="en-CA" altLang="en-US" dirty="0">
                <a:solidFill>
                  <a:schemeClr val="bg2"/>
                </a:solidFill>
              </a:rPr>
              <a:t> de configuration</a:t>
            </a:r>
            <a:endParaRPr lang="fr-CA" altLang="en-US" dirty="0">
              <a:solidFill>
                <a:schemeClr val="bg2"/>
              </a:solidFill>
            </a:endParaRPr>
          </a:p>
          <a:p>
            <a:r>
              <a:rPr lang="en-CA" altLang="en-US" dirty="0" err="1">
                <a:solidFill>
                  <a:schemeClr val="bg2"/>
                </a:solidFill>
              </a:rPr>
              <a:t>Approches</a:t>
            </a:r>
            <a:r>
              <a:rPr lang="en-CA" altLang="en-US" dirty="0">
                <a:solidFill>
                  <a:schemeClr val="bg2"/>
                </a:solidFill>
              </a:rPr>
              <a:t> de </a:t>
            </a:r>
            <a:r>
              <a:rPr lang="en-CA" altLang="en-US" dirty="0" err="1">
                <a:solidFill>
                  <a:schemeClr val="bg2"/>
                </a:solidFill>
              </a:rPr>
              <a:t>planification</a:t>
            </a:r>
            <a:endParaRPr lang="en-CA" altLang="en-US" dirty="0">
              <a:solidFill>
                <a:schemeClr val="bg2"/>
              </a:solidFill>
            </a:endParaRP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t>Outils suggérés</a:t>
            </a:r>
          </a:p>
          <a:p>
            <a:endParaRPr lang="fr-CA" altLang="en-US" dirty="0"/>
          </a:p>
        </p:txBody>
      </p:sp>
      <p:sp>
        <p:nvSpPr>
          <p:cNvPr id="143364"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0"/>
          </p:nvPr>
        </p:nvSpPr>
        <p:spPr/>
        <p:txBody>
          <a:bodyPr/>
          <a:lstStyle/>
          <a:p>
            <a:pPr>
              <a:defRPr/>
            </a:pPr>
            <a:r>
              <a:rPr lang="en-US"/>
              <a:t>IFT608/IFT702</a:t>
            </a:r>
          </a:p>
        </p:txBody>
      </p:sp>
      <p:sp>
        <p:nvSpPr>
          <p:cNvPr id="7" name="Slide Number Placeholder 6"/>
          <p:cNvSpPr>
            <a:spLocks noGrp="1"/>
          </p:cNvSpPr>
          <p:nvPr>
            <p:ph type="sldNum" sz="quarter" idx="11"/>
          </p:nvPr>
        </p:nvSpPr>
        <p:spPr/>
        <p:txBody>
          <a:bodyPr/>
          <a:lstStyle/>
          <a:p>
            <a:pPr>
              <a:defRPr/>
            </a:pPr>
            <a:fld id="{9F293BB1-DDA5-45EA-BAE1-816CFCCCA104}" type="slidenum">
              <a:rPr lang="en-US" smtClean="0"/>
              <a:pPr>
                <a:defRPr/>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a:xfrm>
            <a:off x="227013" y="282575"/>
            <a:ext cx="8683625" cy="561975"/>
          </a:xfrm>
        </p:spPr>
        <p:txBody>
          <a:bodyPr/>
          <a:lstStyle/>
          <a:p>
            <a:pPr>
              <a:defRPr/>
            </a:pPr>
            <a:r>
              <a:rPr lang="fr-CA" dirty="0">
                <a:effectLst>
                  <a:outerShdw blurRad="38100" dist="38100" dir="2700000" algn="tl">
                    <a:srgbClr val="C0C0C0"/>
                  </a:outerShdw>
                </a:effectLst>
              </a:rPr>
              <a:t>Outils</a:t>
            </a:r>
          </a:p>
        </p:txBody>
      </p:sp>
      <p:sp>
        <p:nvSpPr>
          <p:cNvPr id="144387" name="Rectangle 3"/>
          <p:cNvSpPr>
            <a:spLocks noChangeArrowheads="1"/>
          </p:cNvSpPr>
          <p:nvPr/>
        </p:nvSpPr>
        <p:spPr bwMode="auto">
          <a:xfrm>
            <a:off x="600074" y="895351"/>
            <a:ext cx="7867269" cy="535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30000"/>
              </a:lnSpc>
              <a:spcBef>
                <a:spcPct val="20000"/>
              </a:spcBef>
              <a:buClr>
                <a:srgbClr val="0033CC"/>
              </a:buClr>
              <a:buSzPct val="85000"/>
              <a:buFont typeface="Monotype Sorts" pitchFamily="2" charset="2"/>
              <a:buChar char="l"/>
            </a:pPr>
            <a:r>
              <a:rPr lang="en-CA" altLang="ko-KR" sz="2400" dirty="0">
                <a:solidFill>
                  <a:srgbClr val="000066"/>
                </a:solidFill>
                <a:ea typeface="굴림" pitchFamily="34" charset="-127"/>
                <a:hlinkClick r:id="rId3"/>
              </a:rPr>
              <a:t>ROS (Robotics Operating System)</a:t>
            </a:r>
            <a:endParaRPr lang="en-CA" altLang="ko-KR" sz="2400" dirty="0">
              <a:solidFill>
                <a:srgbClr val="000066"/>
              </a:solidFill>
              <a:ea typeface="굴림" pitchFamily="34" charset="-127"/>
            </a:endParaRPr>
          </a:p>
          <a:p>
            <a:pPr lvl="1">
              <a:lnSpc>
                <a:spcPct val="130000"/>
              </a:lnSpc>
              <a:spcBef>
                <a:spcPct val="20000"/>
              </a:spcBef>
              <a:buClr>
                <a:srgbClr val="0033CC"/>
              </a:buClr>
              <a:buSzPct val="85000"/>
              <a:buFont typeface="Monotype Sorts" pitchFamily="2" charset="2"/>
              <a:buChar char="l"/>
            </a:pPr>
            <a:r>
              <a:rPr lang="en-CA" altLang="ko-KR" sz="2400" dirty="0" err="1">
                <a:solidFill>
                  <a:srgbClr val="000066"/>
                </a:solidFill>
                <a:ea typeface="굴림" pitchFamily="34" charset="-127"/>
              </a:rPr>
              <a:t>Facilite</a:t>
            </a:r>
            <a:r>
              <a:rPr lang="en-CA" altLang="ko-KR" sz="2400" dirty="0">
                <a:solidFill>
                  <a:srgbClr val="000066"/>
                </a:solidFill>
                <a:ea typeface="굴림" pitchFamily="34" charset="-127"/>
              </a:rPr>
              <a:t> la </a:t>
            </a:r>
            <a:r>
              <a:rPr lang="en-CA" altLang="ko-KR" sz="2400" dirty="0" err="1">
                <a:solidFill>
                  <a:srgbClr val="000066"/>
                </a:solidFill>
                <a:ea typeface="굴림" pitchFamily="34" charset="-127"/>
              </a:rPr>
              <a:t>programmation</a:t>
            </a:r>
            <a:r>
              <a:rPr lang="en-CA" altLang="ko-KR" sz="2400" dirty="0">
                <a:solidFill>
                  <a:srgbClr val="000066"/>
                </a:solidFill>
                <a:ea typeface="굴림" pitchFamily="34" charset="-127"/>
              </a:rPr>
              <a:t> bas-</a:t>
            </a:r>
            <a:r>
              <a:rPr lang="en-CA" altLang="ko-KR" sz="2400" dirty="0" err="1">
                <a:solidFill>
                  <a:srgbClr val="000066"/>
                </a:solidFill>
                <a:ea typeface="굴림" pitchFamily="34" charset="-127"/>
              </a:rPr>
              <a:t>niveau</a:t>
            </a:r>
            <a:r>
              <a:rPr lang="en-CA" altLang="ko-KR" sz="2400" dirty="0">
                <a:solidFill>
                  <a:srgbClr val="000066"/>
                </a:solidFill>
                <a:ea typeface="굴림" pitchFamily="34" charset="-127"/>
              </a:rPr>
              <a:t> du </a:t>
            </a:r>
            <a:r>
              <a:rPr lang="en-CA" altLang="ko-KR" sz="2400" dirty="0" err="1">
                <a:solidFill>
                  <a:srgbClr val="000066"/>
                </a:solidFill>
                <a:ea typeface="굴림" pitchFamily="34" charset="-127"/>
              </a:rPr>
              <a:t>contrôle</a:t>
            </a:r>
            <a:r>
              <a:rPr lang="en-CA" altLang="ko-KR" sz="2400" dirty="0">
                <a:solidFill>
                  <a:srgbClr val="000066"/>
                </a:solidFill>
                <a:ea typeface="굴림" pitchFamily="34" charset="-127"/>
              </a:rPr>
              <a:t> d’un robot</a:t>
            </a:r>
          </a:p>
          <a:p>
            <a:pPr>
              <a:lnSpc>
                <a:spcPct val="130000"/>
              </a:lnSpc>
              <a:spcBef>
                <a:spcPct val="20000"/>
              </a:spcBef>
              <a:buClr>
                <a:srgbClr val="0033CC"/>
              </a:buClr>
              <a:buSzPct val="85000"/>
              <a:buFont typeface="Monotype Sorts" pitchFamily="2" charset="2"/>
              <a:buChar char="l"/>
            </a:pPr>
            <a:r>
              <a:rPr lang="en-CA" altLang="ko-KR" sz="2400" dirty="0">
                <a:solidFill>
                  <a:srgbClr val="000066"/>
                </a:solidFill>
                <a:ea typeface="굴림" pitchFamily="34" charset="-127"/>
                <a:hlinkClick r:id="rId4"/>
              </a:rPr>
              <a:t>OMPL (Open Motion Planning Library)</a:t>
            </a:r>
            <a:endParaRPr lang="en-CA" altLang="ko-KR" sz="2400" dirty="0">
              <a:solidFill>
                <a:srgbClr val="000066"/>
              </a:solidFill>
              <a:ea typeface="굴림" pitchFamily="34" charset="-127"/>
            </a:endParaRPr>
          </a:p>
          <a:p>
            <a:pPr lvl="1">
              <a:lnSpc>
                <a:spcPct val="130000"/>
              </a:lnSpc>
              <a:spcBef>
                <a:spcPct val="20000"/>
              </a:spcBef>
              <a:buClr>
                <a:srgbClr val="0033CC"/>
              </a:buClr>
              <a:buSzPct val="85000"/>
              <a:buFont typeface="Monotype Sorts" pitchFamily="2" charset="2"/>
              <a:buChar char="l"/>
            </a:pPr>
            <a:r>
              <a:rPr lang="en-CA" altLang="ko-KR" sz="2400" dirty="0" err="1">
                <a:solidFill>
                  <a:srgbClr val="000066"/>
                </a:solidFill>
                <a:ea typeface="굴림" pitchFamily="34" charset="-127"/>
              </a:rPr>
              <a:t>Planification</a:t>
            </a:r>
            <a:r>
              <a:rPr lang="en-CA" altLang="ko-KR" sz="2400" dirty="0">
                <a:solidFill>
                  <a:srgbClr val="000066"/>
                </a:solidFill>
                <a:ea typeface="굴림" pitchFamily="34" charset="-127"/>
              </a:rPr>
              <a:t> de </a:t>
            </a:r>
            <a:r>
              <a:rPr lang="en-CA" altLang="ko-KR" sz="2400" dirty="0" err="1">
                <a:solidFill>
                  <a:srgbClr val="000066"/>
                </a:solidFill>
                <a:ea typeface="굴림" pitchFamily="34" charset="-127"/>
              </a:rPr>
              <a:t>trajectoires</a:t>
            </a:r>
            <a:r>
              <a:rPr lang="en-CA" altLang="ko-KR" sz="2400" dirty="0">
                <a:solidFill>
                  <a:srgbClr val="000066"/>
                </a:solidFill>
                <a:ea typeface="굴림" pitchFamily="34" charset="-127"/>
              </a:rPr>
              <a:t> </a:t>
            </a:r>
          </a:p>
          <a:p>
            <a:pPr>
              <a:lnSpc>
                <a:spcPct val="130000"/>
              </a:lnSpc>
              <a:spcBef>
                <a:spcPct val="20000"/>
              </a:spcBef>
              <a:buClr>
                <a:srgbClr val="0033CC"/>
              </a:buClr>
              <a:buSzPct val="85000"/>
              <a:buFont typeface="Monotype Sorts" pitchFamily="2" charset="2"/>
              <a:buChar char="l"/>
            </a:pPr>
            <a:r>
              <a:rPr lang="en-CA" altLang="ko-KR" sz="2400" dirty="0">
                <a:solidFill>
                  <a:srgbClr val="000066"/>
                </a:solidFill>
                <a:ea typeface="굴림" pitchFamily="34" charset="-127"/>
                <a:hlinkClick r:id="rId5"/>
              </a:rPr>
              <a:t>MoveIT</a:t>
            </a:r>
            <a:endParaRPr lang="en-CA" altLang="ko-KR" sz="2400" dirty="0">
              <a:solidFill>
                <a:srgbClr val="000066"/>
              </a:solidFill>
              <a:ea typeface="굴림" pitchFamily="34" charset="-127"/>
            </a:endParaRPr>
          </a:p>
          <a:p>
            <a:pPr lvl="1">
              <a:lnSpc>
                <a:spcPct val="130000"/>
              </a:lnSpc>
              <a:spcBef>
                <a:spcPct val="20000"/>
              </a:spcBef>
              <a:buClr>
                <a:srgbClr val="0033CC"/>
              </a:buClr>
              <a:buSzPct val="85000"/>
              <a:buFont typeface="Monotype Sorts" pitchFamily="2" charset="2"/>
              <a:buChar char="l"/>
            </a:pPr>
            <a:r>
              <a:rPr lang="en-CA" altLang="ko-KR" sz="2400" dirty="0" err="1">
                <a:solidFill>
                  <a:srgbClr val="000066"/>
                </a:solidFill>
                <a:ea typeface="굴림" pitchFamily="34" charset="-127"/>
              </a:rPr>
              <a:t>Intégration</a:t>
            </a:r>
            <a:r>
              <a:rPr lang="en-CA" altLang="ko-KR" sz="2400" dirty="0">
                <a:solidFill>
                  <a:srgbClr val="000066"/>
                </a:solidFill>
                <a:ea typeface="굴림" pitchFamily="34" charset="-127"/>
              </a:rPr>
              <a:t> de ROS, OMPL, un </a:t>
            </a:r>
            <a:r>
              <a:rPr lang="en-CA" altLang="ko-KR" sz="2400" dirty="0" err="1">
                <a:solidFill>
                  <a:srgbClr val="000066"/>
                </a:solidFill>
                <a:ea typeface="굴림" pitchFamily="34" charset="-127"/>
              </a:rPr>
              <a:t>détecteur</a:t>
            </a:r>
            <a:r>
              <a:rPr lang="en-CA" altLang="ko-KR" sz="2400" dirty="0">
                <a:solidFill>
                  <a:srgbClr val="000066"/>
                </a:solidFill>
                <a:ea typeface="굴림" pitchFamily="34" charset="-127"/>
              </a:rPr>
              <a:t> </a:t>
            </a:r>
            <a:r>
              <a:rPr lang="en-CA" altLang="ko-KR" sz="2400" dirty="0" err="1">
                <a:solidFill>
                  <a:srgbClr val="000066"/>
                </a:solidFill>
                <a:ea typeface="굴림" pitchFamily="34" charset="-127"/>
              </a:rPr>
              <a:t>decollision</a:t>
            </a:r>
            <a:r>
              <a:rPr lang="en-CA" altLang="ko-KR" sz="2400" dirty="0">
                <a:solidFill>
                  <a:srgbClr val="000066"/>
                </a:solidFill>
                <a:ea typeface="굴림" pitchFamily="34" charset="-127"/>
              </a:rPr>
              <a:t>, un </a:t>
            </a:r>
            <a:r>
              <a:rPr lang="en-CA" altLang="ko-KR" sz="2400" dirty="0" err="1">
                <a:solidFill>
                  <a:srgbClr val="000066"/>
                </a:solidFill>
                <a:ea typeface="굴림" pitchFamily="34" charset="-127"/>
              </a:rPr>
              <a:t>simulateur</a:t>
            </a:r>
            <a:r>
              <a:rPr lang="en-CA" altLang="ko-KR" sz="2400" dirty="0">
                <a:solidFill>
                  <a:srgbClr val="000066"/>
                </a:solidFill>
                <a:ea typeface="굴림" pitchFamily="34" charset="-127"/>
              </a:rPr>
              <a:t> (e.g., Gazebo), et </a:t>
            </a:r>
            <a:r>
              <a:rPr lang="en-CA" altLang="ko-KR" sz="2400" dirty="0" err="1">
                <a:solidFill>
                  <a:srgbClr val="000066"/>
                </a:solidFill>
                <a:ea typeface="굴림" pitchFamily="34" charset="-127"/>
              </a:rPr>
              <a:t>d’autres</a:t>
            </a:r>
            <a:r>
              <a:rPr lang="en-CA" altLang="ko-KR" sz="2400" dirty="0">
                <a:solidFill>
                  <a:srgbClr val="000066"/>
                </a:solidFill>
                <a:ea typeface="굴림" pitchFamily="34" charset="-127"/>
              </a:rPr>
              <a:t> </a:t>
            </a:r>
            <a:r>
              <a:rPr lang="en-CA" altLang="ko-KR" sz="2400" dirty="0" err="1">
                <a:solidFill>
                  <a:srgbClr val="000066"/>
                </a:solidFill>
                <a:ea typeface="굴림" pitchFamily="34" charset="-127"/>
              </a:rPr>
              <a:t>composantes</a:t>
            </a:r>
            <a:r>
              <a:rPr lang="en-CA" altLang="ko-KR" sz="2400" dirty="0">
                <a:solidFill>
                  <a:srgbClr val="000066"/>
                </a:solidFill>
                <a:ea typeface="굴림" pitchFamily="34" charset="-127"/>
              </a:rPr>
              <a:t>.</a:t>
            </a:r>
          </a:p>
        </p:txBody>
      </p:sp>
      <p:sp>
        <p:nvSpPr>
          <p:cNvPr id="8" name="Footer Placeholder 4"/>
          <p:cNvSpPr txBox="1">
            <a:spLocks/>
          </p:cNvSpPr>
          <p:nvPr/>
        </p:nvSpPr>
        <p:spPr bwMode="auto">
          <a:xfrm>
            <a:off x="428625" y="6435725"/>
            <a:ext cx="866775" cy="250825"/>
          </a:xfrm>
          <a:prstGeom prst="rect">
            <a:avLst/>
          </a:prstGeom>
          <a:noFill/>
          <a:ln w="9525">
            <a:noFill/>
            <a:miter lim="800000"/>
            <a:headEnd/>
            <a:tailEnd/>
          </a:ln>
          <a:effectLst/>
        </p:spPr>
        <p:txBody>
          <a:bodyPr/>
          <a:lstStyle/>
          <a:p>
            <a:pPr algn="r">
              <a:defRPr/>
            </a:pPr>
            <a:r>
              <a:rPr lang="en-US" sz="1400">
                <a:latin typeface="+mn-lt"/>
              </a:rPr>
              <a:t>IFT702</a:t>
            </a:r>
            <a:endParaRPr lang="en-US" sz="1400" dirty="0">
              <a:latin typeface="+mn-lt"/>
            </a:endParaRPr>
          </a:p>
        </p:txBody>
      </p:sp>
      <p:sp>
        <p:nvSpPr>
          <p:cNvPr id="4" name="Footer Placeholder 3"/>
          <p:cNvSpPr>
            <a:spLocks noGrp="1"/>
          </p:cNvSpPr>
          <p:nvPr>
            <p:ph type="ftr" sz="quarter" idx="10"/>
          </p:nvPr>
        </p:nvSpPr>
        <p:spPr/>
        <p:txBody>
          <a:bodyPr/>
          <a:lstStyle/>
          <a:p>
            <a:pPr>
              <a:defRPr/>
            </a:pPr>
            <a:r>
              <a:rPr lang="en-US"/>
              <a:t>IFT608/IFT702</a:t>
            </a:r>
          </a:p>
        </p:txBody>
      </p:sp>
      <p:sp>
        <p:nvSpPr>
          <p:cNvPr id="5" name="Slide Number Placeholder 4"/>
          <p:cNvSpPr>
            <a:spLocks noGrp="1"/>
          </p:cNvSpPr>
          <p:nvPr>
            <p:ph type="sldNum" sz="quarter" idx="11"/>
          </p:nvPr>
        </p:nvSpPr>
        <p:spPr/>
        <p:txBody>
          <a:bodyPr/>
          <a:lstStyle/>
          <a:p>
            <a:pPr>
              <a:defRPr/>
            </a:pPr>
            <a:fld id="{9F293BB1-DDA5-45EA-BAE1-816CFCCCA104}" type="slidenum">
              <a:rPr lang="en-US" smtClean="0"/>
              <a:pPr>
                <a:defRPr/>
              </a:pPr>
              <a:t>121</a:t>
            </a:fld>
            <a:endParaRPr lang="en-US"/>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a:xfrm>
            <a:off x="227013" y="282575"/>
            <a:ext cx="8683625" cy="561975"/>
          </a:xfrm>
        </p:spPr>
        <p:txBody>
          <a:bodyPr/>
          <a:lstStyle/>
          <a:p>
            <a:pPr>
              <a:defRPr/>
            </a:pPr>
            <a:r>
              <a:rPr lang="fr-CA" dirty="0">
                <a:effectLst>
                  <a:outerShdw blurRad="38100" dist="38100" dir="2700000" algn="tl">
                    <a:srgbClr val="C0C0C0"/>
                  </a:outerShdw>
                </a:effectLst>
              </a:rPr>
              <a:t>Démo de planification avec </a:t>
            </a:r>
            <a:r>
              <a:rPr lang="fr-CA" dirty="0" err="1">
                <a:effectLst>
                  <a:outerShdw blurRad="38100" dist="38100" dir="2700000" algn="tl">
                    <a:srgbClr val="C0C0C0"/>
                  </a:outerShdw>
                </a:effectLst>
              </a:rPr>
              <a:t>MoveIT</a:t>
            </a:r>
            <a:endParaRPr lang="fr-CA" dirty="0">
              <a:effectLst>
                <a:outerShdw blurRad="38100" dist="38100" dir="2700000" algn="tl">
                  <a:srgbClr val="C0C0C0"/>
                </a:outerShdw>
              </a:effectLst>
            </a:endParaRPr>
          </a:p>
        </p:txBody>
      </p:sp>
      <p:sp>
        <p:nvSpPr>
          <p:cNvPr id="8" name="Footer Placeholder 4"/>
          <p:cNvSpPr txBox="1">
            <a:spLocks/>
          </p:cNvSpPr>
          <p:nvPr/>
        </p:nvSpPr>
        <p:spPr bwMode="auto">
          <a:xfrm>
            <a:off x="428625" y="6435725"/>
            <a:ext cx="866775" cy="250825"/>
          </a:xfrm>
          <a:prstGeom prst="rect">
            <a:avLst/>
          </a:prstGeom>
          <a:noFill/>
          <a:ln w="9525">
            <a:noFill/>
            <a:miter lim="800000"/>
            <a:headEnd/>
            <a:tailEnd/>
          </a:ln>
          <a:effectLst/>
        </p:spPr>
        <p:txBody>
          <a:bodyPr/>
          <a:lstStyle/>
          <a:p>
            <a:pPr algn="r">
              <a:defRPr/>
            </a:pPr>
            <a:r>
              <a:rPr lang="en-US" sz="1400">
                <a:latin typeface="+mn-lt"/>
              </a:rPr>
              <a:t>IFT702</a:t>
            </a:r>
            <a:endParaRPr lang="en-US" sz="1400" dirty="0">
              <a:latin typeface="+mn-lt"/>
            </a:endParaRPr>
          </a:p>
        </p:txBody>
      </p:sp>
      <p:pic>
        <p:nvPicPr>
          <p:cNvPr id="2" name="MoveIT-PR2-path-plan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9399" y="1223010"/>
            <a:ext cx="8179385" cy="4653446"/>
          </a:xfrm>
          <a:prstGeom prst="rect">
            <a:avLst/>
          </a:prstGeom>
        </p:spPr>
      </p:pic>
      <p:sp>
        <p:nvSpPr>
          <p:cNvPr id="5" name="Footer Placeholder 4"/>
          <p:cNvSpPr>
            <a:spLocks noGrp="1"/>
          </p:cNvSpPr>
          <p:nvPr>
            <p:ph type="ftr" sz="quarter" idx="10"/>
          </p:nvPr>
        </p:nvSpPr>
        <p:spPr/>
        <p:txBody>
          <a:bodyPr/>
          <a:lstStyle/>
          <a:p>
            <a:pPr>
              <a:defRPr/>
            </a:pPr>
            <a:r>
              <a:rPr lang="en-US"/>
              <a:t>IFT608/IFT702</a:t>
            </a:r>
          </a:p>
        </p:txBody>
      </p:sp>
      <p:sp>
        <p:nvSpPr>
          <p:cNvPr id="6" name="Slide Number Placeholder 5"/>
          <p:cNvSpPr>
            <a:spLocks noGrp="1"/>
          </p:cNvSpPr>
          <p:nvPr>
            <p:ph type="sldNum" sz="quarter" idx="11"/>
          </p:nvPr>
        </p:nvSpPr>
        <p:spPr/>
        <p:txBody>
          <a:bodyPr/>
          <a:lstStyle/>
          <a:p>
            <a:pPr>
              <a:defRPr/>
            </a:pPr>
            <a:fld id="{9F293BB1-DDA5-45EA-BAE1-816CFCCCA104}" type="slidenum">
              <a:rPr lang="en-US" smtClean="0"/>
              <a:pPr>
                <a:defRPr/>
              </a:pPr>
              <a:t>122</a:t>
            </a:fld>
            <a:endParaRPr lang="en-US"/>
          </a:p>
        </p:txBody>
      </p:sp>
    </p:spTree>
    <p:extLst>
      <p:ext uri="{BB962C8B-B14F-4D97-AF65-F5344CB8AC3E}">
        <p14:creationId xmlns:p14="http://schemas.microsoft.com/office/powerpoint/2010/main" val="389831027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a:xfrm>
            <a:off x="227013" y="282575"/>
            <a:ext cx="8683625" cy="561975"/>
          </a:xfrm>
        </p:spPr>
        <p:txBody>
          <a:bodyPr/>
          <a:lstStyle/>
          <a:p>
            <a:pPr>
              <a:defRPr/>
            </a:pPr>
            <a:r>
              <a:rPr lang="fr-CA" dirty="0">
                <a:effectLst>
                  <a:outerShdw blurRad="38100" dist="38100" dir="2700000" algn="tl">
                    <a:srgbClr val="C0C0C0"/>
                  </a:outerShdw>
                </a:effectLst>
              </a:rPr>
              <a:t>Architecture d’intégration pour </a:t>
            </a:r>
            <a:r>
              <a:rPr lang="fr-CA" dirty="0" err="1">
                <a:effectLst>
                  <a:outerShdw blurRad="38100" dist="38100" dir="2700000" algn="tl">
                    <a:srgbClr val="C0C0C0"/>
                  </a:outerShdw>
                </a:effectLst>
              </a:rPr>
              <a:t>MoveIT</a:t>
            </a:r>
            <a:endParaRPr lang="fr-CA" dirty="0">
              <a:effectLst>
                <a:outerShdw blurRad="38100" dist="38100" dir="2700000" algn="tl">
                  <a:srgbClr val="C0C0C0"/>
                </a:outerShdw>
              </a:effectLst>
            </a:endParaRPr>
          </a:p>
        </p:txBody>
      </p:sp>
      <p:grpSp>
        <p:nvGrpSpPr>
          <p:cNvPr id="53" name="Group 52"/>
          <p:cNvGrpSpPr/>
          <p:nvPr/>
        </p:nvGrpSpPr>
        <p:grpSpPr>
          <a:xfrm>
            <a:off x="107504" y="891219"/>
            <a:ext cx="8856984" cy="5544506"/>
            <a:chOff x="107504" y="1033596"/>
            <a:chExt cx="8856984" cy="5544506"/>
          </a:xfrm>
        </p:grpSpPr>
        <p:sp>
          <p:nvSpPr>
            <p:cNvPr id="54" name="Rectangle 53"/>
            <p:cNvSpPr/>
            <p:nvPr/>
          </p:nvSpPr>
          <p:spPr>
            <a:xfrm>
              <a:off x="107504" y="1033596"/>
              <a:ext cx="8856984" cy="554450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2800" b="1" dirty="0">
                  <a:solidFill>
                    <a:schemeClr val="tx1"/>
                  </a:solidFill>
                </a:rPr>
                <a:t>ROS</a:t>
              </a:r>
              <a:endParaRPr lang="fr-CA" sz="2800" dirty="0">
                <a:solidFill>
                  <a:schemeClr val="tx1"/>
                </a:solidFill>
              </a:endParaRPr>
            </a:p>
          </p:txBody>
        </p:sp>
        <p:sp>
          <p:nvSpPr>
            <p:cNvPr id="55" name="Rectangle 54"/>
            <p:cNvSpPr/>
            <p:nvPr/>
          </p:nvSpPr>
          <p:spPr>
            <a:xfrm>
              <a:off x="1835696" y="4184414"/>
              <a:ext cx="2088232" cy="100811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Gazebo</a:t>
              </a:r>
              <a:br>
                <a:rPr lang="en-CA" b="1" dirty="0">
                  <a:solidFill>
                    <a:schemeClr val="tx1"/>
                  </a:solidFill>
                </a:rPr>
              </a:br>
              <a:r>
                <a:rPr lang="en-CA" dirty="0">
                  <a:solidFill>
                    <a:schemeClr val="tx1"/>
                  </a:solidFill>
                </a:rPr>
                <a:t>(simulator)</a:t>
              </a:r>
              <a:endParaRPr lang="fr-CA" dirty="0">
                <a:solidFill>
                  <a:schemeClr val="tx1"/>
                </a:solidFill>
              </a:endParaRPr>
            </a:p>
          </p:txBody>
        </p:sp>
        <p:pic>
          <p:nvPicPr>
            <p:cNvPr id="56" name="Picture 2" descr="C:\Users\Simon\Desktop\13456442779598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222" y="5094836"/>
              <a:ext cx="1209179" cy="92576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5148064" y="3675210"/>
              <a:ext cx="3312368" cy="202652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tx1"/>
                </a:solidFill>
              </a:endParaRPr>
            </a:p>
            <a:p>
              <a:pPr algn="ctr"/>
              <a:endParaRPr lang="en-CA" b="1" dirty="0">
                <a:solidFill>
                  <a:schemeClr val="tx1"/>
                </a:solidFill>
              </a:endParaRPr>
            </a:p>
            <a:p>
              <a:pPr algn="ctr"/>
              <a:endParaRPr lang="en-CA" b="1" dirty="0">
                <a:solidFill>
                  <a:schemeClr val="tx1"/>
                </a:solidFill>
              </a:endParaRPr>
            </a:p>
            <a:p>
              <a:pPr algn="ctr"/>
              <a:endParaRPr lang="en-CA" b="1" dirty="0">
                <a:solidFill>
                  <a:schemeClr val="tx1"/>
                </a:solidFill>
              </a:endParaRPr>
            </a:p>
            <a:p>
              <a:pPr algn="ctr"/>
              <a:r>
                <a:rPr lang="en-CA" b="1" dirty="0" err="1">
                  <a:solidFill>
                    <a:schemeClr val="tx1"/>
                  </a:solidFill>
                </a:rPr>
                <a:t>Rviz</a:t>
              </a:r>
              <a:br>
                <a:rPr lang="en-CA" b="1" dirty="0">
                  <a:solidFill>
                    <a:schemeClr val="tx1"/>
                  </a:solidFill>
                </a:rPr>
              </a:br>
              <a:r>
                <a:rPr lang="en-CA" dirty="0">
                  <a:solidFill>
                    <a:schemeClr val="tx1"/>
                  </a:solidFill>
                </a:rPr>
                <a:t>(</a:t>
              </a:r>
              <a:r>
                <a:rPr lang="en-CA" dirty="0" err="1">
                  <a:solidFill>
                    <a:schemeClr val="tx1"/>
                  </a:solidFill>
                </a:rPr>
                <a:t>visualizator</a:t>
              </a:r>
              <a:r>
                <a:rPr lang="en-CA" dirty="0">
                  <a:solidFill>
                    <a:schemeClr val="tx1"/>
                  </a:solidFill>
                </a:rPr>
                <a:t> – robot’s perspective)</a:t>
              </a:r>
              <a:endParaRPr lang="fr-CA" dirty="0">
                <a:solidFill>
                  <a:schemeClr val="tx1"/>
                </a:solidFill>
              </a:endParaRPr>
            </a:p>
          </p:txBody>
        </p:sp>
        <p:pic>
          <p:nvPicPr>
            <p:cNvPr id="58" name="Picture 3" descr="C:\Users\Simon\Desktop\ind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660" y="5663131"/>
              <a:ext cx="1352550" cy="842963"/>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Arrow Connector 58"/>
            <p:cNvCxnSpPr>
              <a:stCxn id="55" idx="3"/>
              <a:endCxn id="57" idx="1"/>
            </p:cNvCxnSpPr>
            <p:nvPr/>
          </p:nvCxnSpPr>
          <p:spPr>
            <a:xfrm>
              <a:off x="3923928" y="4688470"/>
              <a:ext cx="1224136" cy="1"/>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154354" y="4368180"/>
              <a:ext cx="907300" cy="276999"/>
            </a:xfrm>
            <a:prstGeom prst="rect">
              <a:avLst/>
            </a:prstGeom>
            <a:noFill/>
          </p:spPr>
          <p:txBody>
            <a:bodyPr wrap="none" rtlCol="0">
              <a:spAutoFit/>
            </a:bodyPr>
            <a:lstStyle/>
            <a:p>
              <a:r>
                <a:rPr lang="en-CA" sz="1200" dirty="0"/>
                <a:t>World state</a:t>
              </a:r>
              <a:endParaRPr lang="fr-CA" sz="1200" dirty="0"/>
            </a:p>
          </p:txBody>
        </p:sp>
        <p:grpSp>
          <p:nvGrpSpPr>
            <p:cNvPr id="61" name="Group 60"/>
            <p:cNvGrpSpPr/>
            <p:nvPr/>
          </p:nvGrpSpPr>
          <p:grpSpPr>
            <a:xfrm>
              <a:off x="5220072" y="3747172"/>
              <a:ext cx="2088232" cy="1008112"/>
              <a:chOff x="5292080" y="2780974"/>
              <a:chExt cx="2088232" cy="1008112"/>
            </a:xfrm>
          </p:grpSpPr>
          <p:sp>
            <p:nvSpPr>
              <p:cNvPr id="73" name="Rectangle 72"/>
              <p:cNvSpPr/>
              <p:nvPr/>
            </p:nvSpPr>
            <p:spPr>
              <a:xfrm>
                <a:off x="5292080" y="2780974"/>
                <a:ext cx="2088232" cy="100811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err="1">
                    <a:solidFill>
                      <a:schemeClr val="tx1"/>
                    </a:solidFill>
                  </a:rPr>
                  <a:t>MoveIt</a:t>
                </a:r>
                <a:r>
                  <a:rPr lang="en-CA" b="1" dirty="0">
                    <a:solidFill>
                      <a:schemeClr val="tx1"/>
                    </a:solidFill>
                  </a:rPr>
                  <a:t> </a:t>
                </a:r>
                <a:br>
                  <a:rPr lang="en-CA" b="1" dirty="0">
                    <a:solidFill>
                      <a:schemeClr val="tx1"/>
                    </a:solidFill>
                  </a:rPr>
                </a:br>
                <a:r>
                  <a:rPr lang="en-CA" b="1" dirty="0">
                    <a:solidFill>
                      <a:schemeClr val="tx1"/>
                    </a:solidFill>
                  </a:rPr>
                  <a:t>Planning </a:t>
                </a:r>
                <a:br>
                  <a:rPr lang="en-CA" b="1" dirty="0">
                    <a:solidFill>
                      <a:schemeClr val="tx1"/>
                    </a:solidFill>
                  </a:rPr>
                </a:br>
                <a:r>
                  <a:rPr lang="en-CA" b="1" dirty="0">
                    <a:solidFill>
                      <a:schemeClr val="tx1"/>
                    </a:solidFill>
                  </a:rPr>
                  <a:t>Plugin</a:t>
                </a:r>
                <a:endParaRPr lang="fr-CA" dirty="0">
                  <a:solidFill>
                    <a:schemeClr val="tx1"/>
                  </a:solidFill>
                </a:endParaRPr>
              </a:p>
            </p:txBody>
          </p:sp>
          <p:sp>
            <p:nvSpPr>
              <p:cNvPr id="74" name="Rectangle 73"/>
              <p:cNvSpPr/>
              <p:nvPr/>
            </p:nvSpPr>
            <p:spPr>
              <a:xfrm>
                <a:off x="6352024" y="2933374"/>
                <a:ext cx="864096" cy="35165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OMPL</a:t>
                </a:r>
                <a:endParaRPr lang="fr-CA" dirty="0">
                  <a:solidFill>
                    <a:schemeClr val="tx1"/>
                  </a:solidFill>
                </a:endParaRPr>
              </a:p>
            </p:txBody>
          </p:sp>
          <p:sp>
            <p:nvSpPr>
              <p:cNvPr id="75" name="Rectangle 74"/>
              <p:cNvSpPr/>
              <p:nvPr/>
            </p:nvSpPr>
            <p:spPr>
              <a:xfrm>
                <a:off x="6352024" y="3298116"/>
                <a:ext cx="864096" cy="35165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PQP</a:t>
                </a:r>
                <a:endParaRPr lang="fr-CA" dirty="0">
                  <a:solidFill>
                    <a:schemeClr val="tx1"/>
                  </a:solidFill>
                </a:endParaRPr>
              </a:p>
            </p:txBody>
          </p:sp>
        </p:grpSp>
        <p:sp>
          <p:nvSpPr>
            <p:cNvPr id="62" name="Rectangle 61"/>
            <p:cNvSpPr/>
            <p:nvPr/>
          </p:nvSpPr>
          <p:spPr>
            <a:xfrm>
              <a:off x="2371764" y="1712076"/>
              <a:ext cx="2088232" cy="1008112"/>
            </a:xfrm>
            <a:prstGeom prst="rect">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a:solidFill>
                    <a:schemeClr val="tx1"/>
                  </a:solidFill>
                </a:rPr>
                <a:t>MoveIt</a:t>
              </a:r>
              <a:r>
                <a:rPr lang="en-CA" b="1" dirty="0">
                  <a:solidFill>
                    <a:schemeClr val="tx1"/>
                  </a:solidFill>
                </a:rPr>
                <a:t> Setup Assistant</a:t>
              </a:r>
              <a:endParaRPr lang="fr-CA" dirty="0">
                <a:solidFill>
                  <a:schemeClr val="tx1"/>
                </a:solidFill>
              </a:endParaRPr>
            </a:p>
          </p:txBody>
        </p:sp>
        <p:cxnSp>
          <p:nvCxnSpPr>
            <p:cNvPr id="63" name="Straight Arrow Connector 62"/>
            <p:cNvCxnSpPr/>
            <p:nvPr/>
          </p:nvCxnSpPr>
          <p:spPr>
            <a:xfrm>
              <a:off x="513778" y="2235004"/>
              <a:ext cx="1867250"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23528" y="1730948"/>
              <a:ext cx="1954446" cy="830997"/>
            </a:xfrm>
            <a:prstGeom prst="rect">
              <a:avLst/>
            </a:prstGeom>
            <a:noFill/>
          </p:spPr>
          <p:txBody>
            <a:bodyPr wrap="none" rtlCol="0">
              <a:spAutoFit/>
            </a:bodyPr>
            <a:lstStyle/>
            <a:p>
              <a:r>
                <a:rPr lang="en-CA" sz="1200" dirty="0"/>
                <a:t>Robot description</a:t>
              </a:r>
              <a:br>
                <a:rPr lang="en-CA" sz="1200" dirty="0"/>
              </a:br>
              <a:r>
                <a:rPr lang="en-CA" sz="1200" dirty="0"/>
                <a:t>(joints, links, controller, etc.)</a:t>
              </a:r>
              <a:br>
                <a:rPr lang="en-CA" sz="1200" dirty="0"/>
              </a:br>
              <a:br>
                <a:rPr lang="en-CA" sz="1200" dirty="0"/>
              </a:br>
              <a:r>
                <a:rPr lang="en-CA" sz="1200" dirty="0"/>
                <a:t>e.g. PR2</a:t>
              </a:r>
              <a:endParaRPr lang="fr-CA" sz="1200" dirty="0"/>
            </a:p>
          </p:txBody>
        </p:sp>
        <p:cxnSp>
          <p:nvCxnSpPr>
            <p:cNvPr id="65" name="Straight Arrow Connector 64"/>
            <p:cNvCxnSpPr>
              <a:stCxn id="62" idx="3"/>
              <a:endCxn id="66" idx="1"/>
            </p:cNvCxnSpPr>
            <p:nvPr/>
          </p:nvCxnSpPr>
          <p:spPr>
            <a:xfrm>
              <a:off x="4459996" y="2216132"/>
              <a:ext cx="1300136"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760132" y="1712076"/>
              <a:ext cx="2088232" cy="1008112"/>
            </a:xfrm>
            <a:prstGeom prst="rect">
              <a:avLst/>
            </a:prstGeom>
            <a:solidFill>
              <a:srgbClr val="FCF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a:solidFill>
                    <a:schemeClr val="tx1"/>
                  </a:solidFill>
                </a:rPr>
                <a:t>MoveIt</a:t>
              </a:r>
              <a:r>
                <a:rPr lang="en-CA" b="1" dirty="0">
                  <a:solidFill>
                    <a:schemeClr val="tx1"/>
                  </a:solidFill>
                </a:rPr>
                <a:t> ROS package</a:t>
              </a:r>
              <a:endParaRPr lang="fr-CA" dirty="0">
                <a:solidFill>
                  <a:schemeClr val="tx1"/>
                </a:solidFill>
              </a:endParaRPr>
            </a:p>
          </p:txBody>
        </p:sp>
        <p:cxnSp>
          <p:nvCxnSpPr>
            <p:cNvPr id="67" name="Straight Arrow Connector 66"/>
            <p:cNvCxnSpPr>
              <a:stCxn id="66" idx="2"/>
              <a:endCxn id="57" idx="0"/>
            </p:cNvCxnSpPr>
            <p:nvPr/>
          </p:nvCxnSpPr>
          <p:spPr>
            <a:xfrm>
              <a:off x="6804248" y="2720188"/>
              <a:ext cx="0" cy="955022"/>
            </a:xfrm>
            <a:prstGeom prst="straightConnector1">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28"/>
            <p:cNvCxnSpPr>
              <a:stCxn id="66" idx="2"/>
              <a:endCxn id="55" idx="0"/>
            </p:cNvCxnSpPr>
            <p:nvPr/>
          </p:nvCxnSpPr>
          <p:spPr>
            <a:xfrm rot="5400000">
              <a:off x="4109917" y="1490083"/>
              <a:ext cx="1464226" cy="3924436"/>
            </a:xfrm>
            <a:prstGeom prst="bentConnector3">
              <a:avLst>
                <a:gd name="adj1" fmla="val 49262"/>
              </a:avLst>
            </a:prstGeom>
            <a:ln w="19050">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056660" y="3132751"/>
              <a:ext cx="628698" cy="276999"/>
            </a:xfrm>
            <a:prstGeom prst="rect">
              <a:avLst/>
            </a:prstGeom>
            <a:noFill/>
          </p:spPr>
          <p:txBody>
            <a:bodyPr wrap="none" rtlCol="0">
              <a:spAutoFit/>
            </a:bodyPr>
            <a:lstStyle/>
            <a:p>
              <a:r>
                <a:rPr lang="en-CA" sz="1200" i="1" dirty="0"/>
                <a:t>Launch</a:t>
              </a:r>
              <a:endParaRPr lang="fr-CA" sz="1200" i="1" dirty="0"/>
            </a:p>
          </p:txBody>
        </p:sp>
        <p:sp>
          <p:nvSpPr>
            <p:cNvPr id="70" name="TextBox 69"/>
            <p:cNvSpPr txBox="1"/>
            <p:nvPr/>
          </p:nvSpPr>
          <p:spPr>
            <a:xfrm>
              <a:off x="4747305" y="1918387"/>
              <a:ext cx="593111" cy="276999"/>
            </a:xfrm>
            <a:prstGeom prst="rect">
              <a:avLst/>
            </a:prstGeom>
            <a:noFill/>
          </p:spPr>
          <p:txBody>
            <a:bodyPr wrap="none" rtlCol="0">
              <a:spAutoFit/>
            </a:bodyPr>
            <a:lstStyle/>
            <a:p>
              <a:r>
                <a:rPr lang="en-CA" sz="1200" i="1" dirty="0"/>
                <a:t>Create</a:t>
              </a:r>
              <a:endParaRPr lang="fr-CA" sz="1200" i="1" dirty="0"/>
            </a:p>
          </p:txBody>
        </p:sp>
        <p:pic>
          <p:nvPicPr>
            <p:cNvPr id="71" name="Picture 4" descr="C:\Users\Simon\Desktop\700px-Setup_assistant_st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8674" y="2463996"/>
              <a:ext cx="961322" cy="74708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C:\Users\Simon\Desktop\pr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83" y="2223522"/>
              <a:ext cx="1203499" cy="67684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p:cNvSpPr>
            <a:spLocks noGrp="1"/>
          </p:cNvSpPr>
          <p:nvPr>
            <p:ph type="ftr" sz="quarter" idx="10"/>
          </p:nvPr>
        </p:nvSpPr>
        <p:spPr>
          <a:xfrm>
            <a:off x="111906" y="6439639"/>
            <a:ext cx="2748422" cy="452043"/>
          </a:xfrm>
        </p:spPr>
        <p:txBody>
          <a:bodyPr/>
          <a:lstStyle/>
          <a:p>
            <a:pPr>
              <a:defRPr/>
            </a:pPr>
            <a:r>
              <a:rPr lang="en-US" dirty="0"/>
              <a:t>IFT608/IFT702</a:t>
            </a:r>
          </a:p>
        </p:txBody>
      </p:sp>
      <p:sp>
        <p:nvSpPr>
          <p:cNvPr id="5" name="Slide Number Placeholder 4"/>
          <p:cNvSpPr>
            <a:spLocks noGrp="1"/>
          </p:cNvSpPr>
          <p:nvPr>
            <p:ph type="sldNum" sz="quarter" idx="11"/>
          </p:nvPr>
        </p:nvSpPr>
        <p:spPr>
          <a:xfrm>
            <a:off x="6439681" y="6496789"/>
            <a:ext cx="2025153" cy="452043"/>
          </a:xfrm>
        </p:spPr>
        <p:txBody>
          <a:bodyPr/>
          <a:lstStyle/>
          <a:p>
            <a:pPr>
              <a:defRPr/>
            </a:pPr>
            <a:fld id="{9F293BB1-DDA5-45EA-BAE1-816CFCCCA104}" type="slidenum">
              <a:rPr lang="en-US" smtClean="0"/>
              <a:pPr>
                <a:defRPr/>
              </a:pPr>
              <a:t>123</a:t>
            </a:fld>
            <a:endParaRPr lang="en-US"/>
          </a:p>
        </p:txBody>
      </p:sp>
    </p:spTree>
    <p:extLst>
      <p:ext uri="{BB962C8B-B14F-4D97-AF65-F5344CB8AC3E}">
        <p14:creationId xmlns:p14="http://schemas.microsoft.com/office/powerpoint/2010/main" val="195678160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idx="4294967295"/>
          </p:nvPr>
        </p:nvSpPr>
        <p:spPr>
          <a:xfrm>
            <a:off x="152400" y="122238"/>
            <a:ext cx="8839200" cy="812800"/>
          </a:xfrm>
        </p:spPr>
        <p:txBody>
          <a:bodyPr lIns="91440" tIns="45720" rIns="91440" bIns="45720" anchor="ctr"/>
          <a:lstStyle/>
          <a:p>
            <a:pPr eaLnBrk="1" hangingPunct="1"/>
            <a:r>
              <a:rPr lang="fr-CA" altLang="en-US" dirty="0"/>
              <a:t>Ce qu’il fau retenir</a:t>
            </a:r>
          </a:p>
        </p:txBody>
      </p:sp>
      <p:sp>
        <p:nvSpPr>
          <p:cNvPr id="275460" name="Rectangle 3"/>
          <p:cNvSpPr>
            <a:spLocks noGrp="1" noChangeArrowheads="1"/>
          </p:cNvSpPr>
          <p:nvPr>
            <p:ph type="body" idx="4294967295"/>
          </p:nvPr>
        </p:nvSpPr>
        <p:spPr>
          <a:xfrm>
            <a:off x="468312" y="1106488"/>
            <a:ext cx="8675687" cy="5404040"/>
          </a:xfrm>
        </p:spPr>
        <p:txBody>
          <a:bodyPr lIns="91440" tIns="45720" rIns="91440" bIns="45720"/>
          <a:lstStyle/>
          <a:p>
            <a:pPr marL="609600" indent="-609600" eaLnBrk="1" hangingPunct="1">
              <a:defRPr/>
            </a:pPr>
            <a:r>
              <a:rPr lang="fr-CA" sz="2000" dirty="0"/>
              <a:t>Planification de trajectoires</a:t>
            </a:r>
          </a:p>
          <a:p>
            <a:pPr marL="990600" lvl="1" indent="-533400" eaLnBrk="1" hangingPunct="1">
              <a:defRPr/>
            </a:pPr>
            <a:r>
              <a:rPr lang="fr-CA" sz="2000" dirty="0"/>
              <a:t>Problème continu et discret</a:t>
            </a:r>
          </a:p>
          <a:p>
            <a:pPr marL="990600" lvl="1" indent="-533400" eaLnBrk="1" hangingPunct="1">
              <a:defRPr/>
            </a:pPr>
            <a:r>
              <a:rPr lang="fr-CA" sz="2000" dirty="0"/>
              <a:t>Approches par décomposition exacte</a:t>
            </a:r>
          </a:p>
          <a:p>
            <a:pPr marL="1333500" lvl="2" indent="-533400" eaLnBrk="1" hangingPunct="1">
              <a:defRPr/>
            </a:pPr>
            <a:r>
              <a:rPr lang="en-CA" sz="2000" dirty="0" err="1"/>
              <a:t>Trapézoidale</a:t>
            </a:r>
            <a:endParaRPr lang="en-CA" sz="2000" dirty="0"/>
          </a:p>
          <a:p>
            <a:pPr marL="1333500" lvl="2" indent="-533400" eaLnBrk="1" hangingPunct="1">
              <a:defRPr/>
            </a:pPr>
            <a:r>
              <a:rPr lang="en-CA" sz="2000" dirty="0" err="1"/>
              <a:t>Graphe</a:t>
            </a:r>
            <a:r>
              <a:rPr lang="en-CA" sz="2000" dirty="0"/>
              <a:t> de </a:t>
            </a:r>
            <a:r>
              <a:rPr lang="en-CA" sz="2000" dirty="0" err="1"/>
              <a:t>visibilité</a:t>
            </a:r>
            <a:endParaRPr lang="en-CA" sz="2000" dirty="0"/>
          </a:p>
          <a:p>
            <a:pPr marL="1333500" lvl="2" indent="-533400" eaLnBrk="1" hangingPunct="1">
              <a:defRPr/>
            </a:pPr>
            <a:r>
              <a:rPr lang="en-CA" sz="2000" dirty="0"/>
              <a:t>Grille</a:t>
            </a:r>
            <a:endParaRPr lang="fr-CA" sz="2000" dirty="0"/>
          </a:p>
          <a:p>
            <a:pPr marL="990600" lvl="1" indent="-533400" eaLnBrk="1" hangingPunct="1">
              <a:defRPr/>
            </a:pPr>
            <a:r>
              <a:rPr lang="fr-CA" sz="2000" dirty="0"/>
              <a:t>Algorithme par échantillonnage : RRT</a:t>
            </a:r>
          </a:p>
          <a:p>
            <a:pPr marL="990600" lvl="1" indent="-533400" eaLnBrk="1" hangingPunct="1">
              <a:defRPr/>
            </a:pPr>
            <a:r>
              <a:rPr lang="fr-CA" sz="2000" dirty="0"/>
              <a:t>Algorithme par échantillonnage avec des contraintes différentielles: RDT </a:t>
            </a:r>
          </a:p>
          <a:p>
            <a:pPr marL="609600" indent="-609600" eaLnBrk="1" hangingPunct="1">
              <a:defRPr/>
            </a:pPr>
            <a:r>
              <a:rPr lang="fr-CA" sz="2000" dirty="0"/>
              <a:t>Non couvert…</a:t>
            </a:r>
          </a:p>
          <a:p>
            <a:pPr marL="990600" lvl="1" indent="-533400" eaLnBrk="1" hangingPunct="1">
              <a:defRPr/>
            </a:pPr>
            <a:r>
              <a:rPr lang="fr-CA" sz="2000" dirty="0"/>
              <a:t>Environnement non-déterministe</a:t>
            </a:r>
          </a:p>
          <a:p>
            <a:pPr marL="990600" lvl="1" indent="-533400" eaLnBrk="1" hangingPunct="1">
              <a:defRPr/>
            </a:pPr>
            <a:r>
              <a:rPr lang="fr-CA" sz="2000" dirty="0"/>
              <a:t>Obstacles dynamiques</a:t>
            </a:r>
          </a:p>
          <a:p>
            <a:pPr marL="990600" lvl="1" indent="-533400" eaLnBrk="1" hangingPunct="1">
              <a:defRPr/>
            </a:pPr>
            <a:r>
              <a:rPr lang="fr-CA" sz="2000" dirty="0"/>
              <a:t>Contraintes temporelles</a:t>
            </a:r>
          </a:p>
          <a:p>
            <a:pPr marL="590550" indent="-533400" eaLnBrk="1" hangingPunct="1">
              <a:defRPr/>
            </a:pPr>
            <a:r>
              <a:rPr lang="en-CA" sz="2000" dirty="0"/>
              <a:t>Initiation au packages OMPL, ROS et </a:t>
            </a:r>
            <a:r>
              <a:rPr lang="en-CA" sz="2000" dirty="0" err="1"/>
              <a:t>MoveIt</a:t>
            </a:r>
            <a:endParaRPr lang="fr-CA" sz="2000" dirty="0"/>
          </a:p>
        </p:txBody>
      </p:sp>
      <p:pic>
        <p:nvPicPr>
          <p:cNvPr id="142341" name="Picture 7" descr="motion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388" y="890588"/>
            <a:ext cx="209867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124</a:t>
            </a:fld>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21514" name="Rectangle 16"/>
          <p:cNvSpPr>
            <a:spLocks noChangeArrowheads="1"/>
          </p:cNvSpPr>
          <p:nvPr/>
        </p:nvSpPr>
        <p:spPr bwMode="auto">
          <a:xfrm>
            <a:off x="6491327" y="3514620"/>
            <a:ext cx="24416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S. Chamberland &amp; </a:t>
            </a:r>
          </a:p>
          <a:p>
            <a:r>
              <a:rPr lang="en-CA" altLang="en-US" dirty="0"/>
              <a:t>D. </a:t>
            </a:r>
            <a:r>
              <a:rPr lang="en-CA" altLang="en-US" dirty="0" err="1"/>
              <a:t>Castonguay</a:t>
            </a:r>
            <a:r>
              <a:rPr lang="en-CA" altLang="en-US" dirty="0"/>
              <a:t> (2010)</a:t>
            </a:r>
          </a:p>
        </p:txBody>
      </p:sp>
      <p:sp>
        <p:nvSpPr>
          <p:cNvPr id="21515" name="Rectangle 4"/>
          <p:cNvSpPr>
            <a:spLocks noChangeArrowheads="1"/>
          </p:cNvSpPr>
          <p:nvPr/>
        </p:nvSpPr>
        <p:spPr bwMode="auto">
          <a:xfrm>
            <a:off x="-152400" y="256955"/>
            <a:ext cx="8839200" cy="97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err="1">
                <a:solidFill>
                  <a:srgbClr val="000066"/>
                </a:solidFill>
              </a:rPr>
              <a:t>Projet</a:t>
            </a:r>
            <a:r>
              <a:rPr lang="en-US" altLang="en-US" sz="3200" b="1" dirty="0">
                <a:solidFill>
                  <a:srgbClr val="000066"/>
                </a:solidFill>
              </a:rPr>
              <a:t> IFT 608 + </a:t>
            </a:r>
            <a:r>
              <a:rPr lang="en-US" altLang="en-US" sz="3200" b="1" dirty="0" err="1">
                <a:solidFill>
                  <a:srgbClr val="000066"/>
                </a:solidFill>
              </a:rPr>
              <a:t>Cours-Projet</a:t>
            </a:r>
            <a:endParaRPr lang="en-US" altLang="en-US" sz="3200" b="1" dirty="0">
              <a:solidFill>
                <a:srgbClr val="000066"/>
              </a:solidFill>
            </a:endParaRPr>
          </a:p>
        </p:txBody>
      </p:sp>
      <p:sp>
        <p:nvSpPr>
          <p:cNvPr id="5" name="Footer Placeholder 4"/>
          <p:cNvSpPr>
            <a:spLocks noGrp="1"/>
          </p:cNvSpPr>
          <p:nvPr>
            <p:ph type="ftr" sz="quarter" idx="11"/>
          </p:nvPr>
        </p:nvSpPr>
        <p:spPr/>
        <p:txBody>
          <a:bodyPr/>
          <a:lstStyle/>
          <a:p>
            <a:pPr algn="l">
              <a:defRPr/>
            </a:pPr>
            <a:r>
              <a:rPr lang="en-US"/>
              <a:t>IFT608/IFT702</a:t>
            </a:r>
            <a:endParaRPr lang="en-US" dirty="0"/>
          </a:p>
        </p:txBody>
      </p:sp>
      <p:sp>
        <p:nvSpPr>
          <p:cNvPr id="6" name="Slide Number Placeholder 5"/>
          <p:cNvSpPr>
            <a:spLocks noGrp="1"/>
          </p:cNvSpPr>
          <p:nvPr>
            <p:ph type="sldNum" sz="quarter" idx="12"/>
          </p:nvPr>
        </p:nvSpPr>
        <p:spPr/>
        <p:txBody>
          <a:bodyPr/>
          <a:lstStyle/>
          <a:p>
            <a:pPr>
              <a:defRPr/>
            </a:pPr>
            <a:fld id="{847FC1A3-328B-470D-A7F2-65BA0347355E}" type="slidenum">
              <a:rPr lang="en-US" smtClean="0"/>
              <a:pPr>
                <a:defRPr/>
              </a:pPr>
              <a:t>13</a:t>
            </a:fld>
            <a:endParaRPr lang="en-US"/>
          </a:p>
        </p:txBody>
      </p:sp>
      <p:pic>
        <p:nvPicPr>
          <p:cNvPr id="13" name="azimut-motion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4975" y="1413286"/>
            <a:ext cx="4572000" cy="4572000"/>
          </a:xfrm>
          <a:prstGeom prst="rect">
            <a:avLst/>
          </a:prstGeom>
        </p:spPr>
      </p:pic>
    </p:spTree>
    <p:extLst>
      <p:ext uri="{BB962C8B-B14F-4D97-AF65-F5344CB8AC3E}">
        <p14:creationId xmlns:p14="http://schemas.microsoft.com/office/powerpoint/2010/main" val="3886350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21514" name="Rectangle 16"/>
          <p:cNvSpPr>
            <a:spLocks noChangeArrowheads="1"/>
          </p:cNvSpPr>
          <p:nvPr/>
        </p:nvSpPr>
        <p:spPr bwMode="auto">
          <a:xfrm>
            <a:off x="2882106" y="4811063"/>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Khaled </a:t>
            </a:r>
            <a:r>
              <a:rPr lang="en-CA" altLang="en-US" dirty="0" err="1"/>
              <a:t>Belghith</a:t>
            </a:r>
            <a:r>
              <a:rPr lang="en-CA" altLang="en-US" dirty="0"/>
              <a:t> (2010)</a:t>
            </a:r>
          </a:p>
        </p:txBody>
      </p:sp>
      <p:sp>
        <p:nvSpPr>
          <p:cNvPr id="21515" name="Rectangle 4"/>
          <p:cNvSpPr>
            <a:spLocks noChangeArrowheads="1"/>
          </p:cNvSpPr>
          <p:nvPr/>
        </p:nvSpPr>
        <p:spPr bwMode="auto">
          <a:xfrm>
            <a:off x="-152400" y="256955"/>
            <a:ext cx="8839200" cy="97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err="1">
                <a:solidFill>
                  <a:srgbClr val="000066"/>
                </a:solidFill>
              </a:rPr>
              <a:t>Projet</a:t>
            </a:r>
            <a:r>
              <a:rPr lang="en-US" altLang="en-US" sz="3200" b="1" dirty="0">
                <a:solidFill>
                  <a:srgbClr val="000066"/>
                </a:solidFill>
              </a:rPr>
              <a:t> </a:t>
            </a:r>
            <a:r>
              <a:rPr lang="en-US" altLang="en-US" sz="3200" b="1" dirty="0" err="1">
                <a:solidFill>
                  <a:srgbClr val="000066"/>
                </a:solidFill>
              </a:rPr>
              <a:t>doctorat</a:t>
            </a:r>
            <a:endParaRPr lang="en-US" altLang="en-US" sz="3200" b="1" dirty="0">
              <a:solidFill>
                <a:srgbClr val="000066"/>
              </a:solidFill>
            </a:endParaRPr>
          </a:p>
        </p:txBody>
      </p:sp>
      <p:pic>
        <p:nvPicPr>
          <p:cNvPr id="2" name="roman-tutor-exampl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8390" y="1802680"/>
            <a:ext cx="2099085" cy="2688647"/>
          </a:xfrm>
          <a:prstGeom prst="rect">
            <a:avLst/>
          </a:prstGeom>
        </p:spPr>
      </p:pic>
      <p:sp>
        <p:nvSpPr>
          <p:cNvPr id="5" name="Footer Placeholder 4"/>
          <p:cNvSpPr>
            <a:spLocks noGrp="1"/>
          </p:cNvSpPr>
          <p:nvPr>
            <p:ph type="ftr" sz="quarter" idx="11"/>
          </p:nvPr>
        </p:nvSpPr>
        <p:spPr/>
        <p:txBody>
          <a:bodyPr/>
          <a:lstStyle/>
          <a:p>
            <a:pPr algn="l">
              <a:defRPr/>
            </a:pPr>
            <a:r>
              <a:rPr lang="en-US"/>
              <a:t>IFT608/IFT702</a:t>
            </a:r>
            <a:endParaRPr lang="en-US" dirty="0"/>
          </a:p>
        </p:txBody>
      </p:sp>
      <p:sp>
        <p:nvSpPr>
          <p:cNvPr id="6" name="Slide Number Placeholder 5"/>
          <p:cNvSpPr>
            <a:spLocks noGrp="1"/>
          </p:cNvSpPr>
          <p:nvPr>
            <p:ph type="sldNum" sz="quarter" idx="12"/>
          </p:nvPr>
        </p:nvSpPr>
        <p:spPr/>
        <p:txBody>
          <a:bodyPr/>
          <a:lstStyle/>
          <a:p>
            <a:pPr>
              <a:defRPr/>
            </a:pPr>
            <a:fld id="{847FC1A3-328B-470D-A7F2-65BA0347355E}" type="slidenum">
              <a:rPr lang="en-US" smtClean="0"/>
              <a:pPr>
                <a:defRPr/>
              </a:pPr>
              <a:t>14</a:t>
            </a:fld>
            <a:endParaRPr lang="en-US"/>
          </a:p>
        </p:txBody>
      </p:sp>
    </p:spTree>
    <p:extLst>
      <p:ext uri="{BB962C8B-B14F-4D97-AF65-F5344CB8AC3E}">
        <p14:creationId xmlns:p14="http://schemas.microsoft.com/office/powerpoint/2010/main" val="252074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t>Cadre de résolution général</a:t>
            </a:r>
          </a:p>
          <a:p>
            <a:r>
              <a:rPr lang="fr-CA" altLang="en-US" dirty="0">
                <a:solidFill>
                  <a:schemeClr val="bg2"/>
                </a:solidFill>
              </a:rPr>
              <a:t>Représentation et transformation des entités</a:t>
            </a:r>
          </a:p>
          <a:p>
            <a:r>
              <a:rPr lang="fr-CA" altLang="en-US" dirty="0">
                <a:solidFill>
                  <a:schemeClr val="bg2"/>
                </a:solidFill>
              </a:rPr>
              <a:t>Espace de configuration</a:t>
            </a:r>
          </a:p>
          <a:p>
            <a:r>
              <a:rPr lang="fr-CA" altLang="en-US" dirty="0">
                <a:solidFill>
                  <a:schemeClr val="bg2"/>
                </a:solidFill>
              </a:rPr>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fr-CA" altLang="en-US" dirty="0"/>
              <a:t>Énoncé du problème</a:t>
            </a:r>
          </a:p>
        </p:txBody>
      </p:sp>
      <p:sp>
        <p:nvSpPr>
          <p:cNvPr id="11269" name="Rectangle 3"/>
          <p:cNvSpPr>
            <a:spLocks noGrp="1" noChangeArrowheads="1"/>
          </p:cNvSpPr>
          <p:nvPr>
            <p:ph idx="1"/>
          </p:nvPr>
        </p:nvSpPr>
        <p:spPr>
          <a:xfrm>
            <a:off x="136525" y="1039813"/>
            <a:ext cx="8216900" cy="998537"/>
          </a:xfrm>
        </p:spPr>
        <p:txBody>
          <a:bodyPr/>
          <a:lstStyle/>
          <a:p>
            <a:pPr>
              <a:lnSpc>
                <a:spcPct val="90000"/>
              </a:lnSpc>
              <a:defRPr/>
            </a:pPr>
            <a:r>
              <a:rPr lang="fr-CA" i="1" dirty="0">
                <a:solidFill>
                  <a:srgbClr val="000066"/>
                </a:solidFill>
                <a:latin typeface="+mj-lt"/>
              </a:rPr>
              <a:t>Planification de trajectoire</a:t>
            </a:r>
            <a:r>
              <a:rPr lang="fr-CA" dirty="0">
                <a:solidFill>
                  <a:srgbClr val="000066"/>
                </a:solidFill>
                <a:latin typeface="+mj-lt"/>
              </a:rPr>
              <a:t>:</a:t>
            </a:r>
            <a:r>
              <a:rPr lang="fr-CA" i="1" dirty="0">
                <a:latin typeface="+mj-lt"/>
              </a:rPr>
              <a:t> Calculer une trajectoire géométrique d’un solide (articulé ou non) sans collision avec des obstacles statiques.</a:t>
            </a:r>
          </a:p>
        </p:txBody>
      </p:sp>
      <p:sp>
        <p:nvSpPr>
          <p:cNvPr id="12292" name="Text Box 4"/>
          <p:cNvSpPr txBox="1">
            <a:spLocks noChangeArrowheads="1"/>
          </p:cNvSpPr>
          <p:nvPr/>
        </p:nvSpPr>
        <p:spPr bwMode="auto">
          <a:xfrm>
            <a:off x="1733550" y="4010025"/>
            <a:ext cx="1924050" cy="650875"/>
          </a:xfrm>
          <a:prstGeom prst="rect">
            <a:avLst/>
          </a:prstGeom>
          <a:solidFill>
            <a:srgbClr val="99FFCC"/>
          </a:solidFill>
          <a:ln w="9525" algn="ctr">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CA" altLang="en-US"/>
              <a:t>Planificateur de trajectoires</a:t>
            </a:r>
          </a:p>
        </p:txBody>
      </p:sp>
      <p:sp>
        <p:nvSpPr>
          <p:cNvPr id="12293" name="Rectangle 5"/>
          <p:cNvSpPr>
            <a:spLocks noChangeArrowheads="1"/>
          </p:cNvSpPr>
          <p:nvPr/>
        </p:nvSpPr>
        <p:spPr bwMode="auto">
          <a:xfrm>
            <a:off x="465909" y="2276111"/>
            <a:ext cx="4843326" cy="1200329"/>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a:solidFill>
                  <a:srgbClr val="000066"/>
                </a:solidFill>
              </a:rPr>
              <a:t>Entrée:</a:t>
            </a:r>
          </a:p>
          <a:p>
            <a:pPr lvl="1">
              <a:buFont typeface="Wingdings" pitchFamily="2" charset="2"/>
              <a:buChar char="Ø"/>
            </a:pPr>
            <a:r>
              <a:rPr lang="fr-CA" altLang="en-US"/>
              <a:t>Géométrie du robot et des obstacles</a:t>
            </a:r>
          </a:p>
          <a:p>
            <a:pPr lvl="1">
              <a:buFont typeface="Wingdings" pitchFamily="2" charset="2"/>
              <a:buChar char="Ø"/>
            </a:pPr>
            <a:r>
              <a:rPr lang="fr-CA" altLang="en-US"/>
              <a:t>Cinétique du robot (degrés de liberté)</a:t>
            </a:r>
          </a:p>
          <a:p>
            <a:pPr lvl="1">
              <a:buFont typeface="Wingdings" pitchFamily="2" charset="2"/>
              <a:buChar char="Ø"/>
            </a:pPr>
            <a:r>
              <a:rPr lang="fr-CA" altLang="en-US"/>
              <a:t>Configurations initiale et finale</a:t>
            </a:r>
          </a:p>
        </p:txBody>
      </p:sp>
      <p:sp>
        <p:nvSpPr>
          <p:cNvPr id="12294" name="Rectangle 6"/>
          <p:cNvSpPr>
            <a:spLocks noChangeArrowheads="1"/>
          </p:cNvSpPr>
          <p:nvPr/>
        </p:nvSpPr>
        <p:spPr bwMode="auto">
          <a:xfrm>
            <a:off x="266700" y="4938713"/>
            <a:ext cx="4631871" cy="1240018"/>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dirty="0">
                <a:solidFill>
                  <a:srgbClr val="000066"/>
                </a:solidFill>
              </a:rPr>
              <a:t>Sortie</a:t>
            </a:r>
            <a:r>
              <a:rPr lang="fr-CA" altLang="en-US" dirty="0">
                <a:solidFill>
                  <a:srgbClr val="CCFF33"/>
                </a:solidFill>
              </a:rPr>
              <a:t>:</a:t>
            </a:r>
          </a:p>
          <a:p>
            <a:pPr lvl="1">
              <a:buFont typeface="Wingdings" pitchFamily="2" charset="2"/>
              <a:buChar char="Ø"/>
            </a:pPr>
            <a:r>
              <a:rPr lang="fr-CA" altLang="en-US" dirty="0"/>
              <a:t>Un chemin sans collision joignant la configuration initiale à la configuration finale</a:t>
            </a:r>
          </a:p>
        </p:txBody>
      </p:sp>
      <p:sp>
        <p:nvSpPr>
          <p:cNvPr id="12295" name="Line 7"/>
          <p:cNvSpPr>
            <a:spLocks noChangeShapeType="1"/>
          </p:cNvSpPr>
          <p:nvPr/>
        </p:nvSpPr>
        <p:spPr bwMode="auto">
          <a:xfrm>
            <a:off x="2743200" y="3565525"/>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2296" name="Line 8"/>
          <p:cNvSpPr>
            <a:spLocks noChangeShapeType="1"/>
          </p:cNvSpPr>
          <p:nvPr/>
        </p:nvSpPr>
        <p:spPr bwMode="auto">
          <a:xfrm>
            <a:off x="2747963" y="4648200"/>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16</a:t>
            </a:fld>
            <a:endParaRPr lang="en-US"/>
          </a:p>
        </p:txBody>
      </p:sp>
      <p:pic>
        <p:nvPicPr>
          <p:cNvPr id="15" name="Picture 3" descr="h6manip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42036" y="2436813"/>
            <a:ext cx="2402873" cy="29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p:cNvSpPr txBox="1">
            <a:spLocks noChangeArrowheads="1"/>
          </p:cNvSpPr>
          <p:nvPr/>
        </p:nvSpPr>
        <p:spPr bwMode="auto">
          <a:xfrm>
            <a:off x="6142037" y="5389653"/>
            <a:ext cx="221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1600" dirty="0"/>
              <a:t>S. </a:t>
            </a:r>
            <a:r>
              <a:rPr lang="en-CA" altLang="en-US" sz="1600" dirty="0" err="1"/>
              <a:t>Kagami</a:t>
            </a:r>
            <a:r>
              <a:rPr lang="en-CA" altLang="en-US" sz="1600" dirty="0"/>
              <a:t>. U of Tokyo</a:t>
            </a:r>
          </a:p>
        </p:txBody>
      </p:sp>
    </p:spTree>
    <p:extLst>
      <p:ext uri="{BB962C8B-B14F-4D97-AF65-F5344CB8AC3E}">
        <p14:creationId xmlns:p14="http://schemas.microsoft.com/office/powerpoint/2010/main" val="224081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a:stCxn id="46" idx="6"/>
          </p:cNvCxnSpPr>
          <p:nvPr/>
        </p:nvCxnSpPr>
        <p:spPr>
          <a:xfrm>
            <a:off x="5766705" y="2290575"/>
            <a:ext cx="9571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66705" y="1903097"/>
            <a:ext cx="825301" cy="338554"/>
          </a:xfrm>
          <a:prstGeom prst="rect">
            <a:avLst/>
          </a:prstGeom>
          <a:noFill/>
        </p:spPr>
        <p:txBody>
          <a:bodyPr wrap="square" rtlCol="0">
            <a:spAutoFit/>
          </a:bodyPr>
          <a:lstStyle>
            <a:defPPr>
              <a:defRPr lang="en-US"/>
            </a:defPPr>
          </a:lstStyle>
          <a:p>
            <a:r>
              <a:rPr lang="en-CA" dirty="0"/>
              <a:t>Action</a:t>
            </a:r>
          </a:p>
        </p:txBody>
      </p:sp>
      <p:cxnSp>
        <p:nvCxnSpPr>
          <p:cNvPr id="32" name="Elbow Connector 31"/>
          <p:cNvCxnSpPr>
            <a:endCxn id="44" idx="3"/>
          </p:cNvCxnSpPr>
          <p:nvPr/>
        </p:nvCxnSpPr>
        <p:spPr>
          <a:xfrm rot="5400000">
            <a:off x="6024647" y="3823267"/>
            <a:ext cx="2310203" cy="16717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789927" y="4610197"/>
            <a:ext cx="1245085" cy="369332"/>
          </a:xfrm>
          <a:prstGeom prst="rect">
            <a:avLst/>
          </a:prstGeom>
          <a:noFill/>
        </p:spPr>
        <p:txBody>
          <a:bodyPr wrap="square" rtlCol="0">
            <a:spAutoFit/>
          </a:bodyPr>
          <a:lstStyle/>
          <a:p>
            <a:r>
              <a:rPr lang="fr-CA" dirty="0"/>
              <a:t>Exécution</a:t>
            </a:r>
          </a:p>
        </p:txBody>
      </p:sp>
      <p:cxnSp>
        <p:nvCxnSpPr>
          <p:cNvPr id="35" name="Straight Arrow Connector 34"/>
          <p:cNvCxnSpPr/>
          <p:nvPr/>
        </p:nvCxnSpPr>
        <p:spPr>
          <a:xfrm>
            <a:off x="3294230" y="2307105"/>
            <a:ext cx="431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239605" y="1903097"/>
            <a:ext cx="2120086" cy="84952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fr-CA" sz="2000" dirty="0"/>
              <a:t>Planificateur (</a:t>
            </a:r>
            <a:r>
              <a:rPr lang="fr-CA" sz="2000" dirty="0" err="1"/>
              <a:t>Solver</a:t>
            </a:r>
            <a:r>
              <a:rPr lang="fr-CA" sz="2000" dirty="0"/>
              <a:t>)</a:t>
            </a:r>
          </a:p>
        </p:txBody>
      </p:sp>
      <p:sp>
        <p:nvSpPr>
          <p:cNvPr id="37" name="TextBox 11"/>
          <p:cNvSpPr txBox="1">
            <a:spLocks noChangeArrowheads="1"/>
          </p:cNvSpPr>
          <p:nvPr/>
        </p:nvSpPr>
        <p:spPr bwMode="auto">
          <a:xfrm>
            <a:off x="1940120" y="3341035"/>
            <a:ext cx="4996257" cy="1846659"/>
          </a:xfrm>
          <a:prstGeom prst="rect">
            <a:avLst/>
          </a:prstGeom>
          <a:noFill/>
          <a:ln w="9525">
            <a:noFill/>
            <a:miter lim="800000"/>
            <a:headEnd/>
            <a:tailEnd/>
          </a:ln>
        </p:spPr>
        <p:txBody>
          <a:bodyPr wrap="square" lIns="0" tIns="0" rIns="0" bIns="0">
            <a:spAutoFit/>
          </a:bodyPr>
          <a:lstStyle/>
          <a:p>
            <a:r>
              <a:rPr lang="fr-CA" sz="2000" b="1" dirty="0">
                <a:latin typeface="Calibri" pitchFamily="34" charset="0"/>
              </a:rPr>
              <a:t>Modèle </a:t>
            </a:r>
          </a:p>
          <a:p>
            <a:r>
              <a:rPr lang="fr-CA" sz="2000" b="1" dirty="0">
                <a:latin typeface="Calibri" pitchFamily="34" charset="0"/>
              </a:rPr>
              <a:t>  </a:t>
            </a:r>
            <a:r>
              <a:rPr lang="fr-CA" sz="2000" dirty="0">
                <a:latin typeface="Calibri" pitchFamily="34" charset="0"/>
              </a:rPr>
              <a:t> - Géométrie du robot avec les joints (</a:t>
            </a:r>
            <a:r>
              <a:rPr lang="fr-CA" sz="2000" i="1" dirty="0">
                <a:latin typeface="Calibri" pitchFamily="34" charset="0"/>
              </a:rPr>
              <a:t>actions</a:t>
            </a:r>
            <a:r>
              <a:rPr lang="fr-CA" sz="2000" dirty="0">
                <a:latin typeface="Calibri" pitchFamily="34" charset="0"/>
              </a:rPr>
              <a:t>) </a:t>
            </a:r>
          </a:p>
          <a:p>
            <a:r>
              <a:rPr lang="fr-CA" sz="2000" dirty="0">
                <a:latin typeface="Calibri" pitchFamily="34" charset="0"/>
              </a:rPr>
              <a:t>   - Obstacles (</a:t>
            </a:r>
            <a:r>
              <a:rPr lang="fr-CA" sz="2000" i="1" dirty="0">
                <a:latin typeface="Calibri" pitchFamily="34" charset="0"/>
              </a:rPr>
              <a:t>capteurs</a:t>
            </a:r>
            <a:r>
              <a:rPr lang="fr-CA" sz="2000" dirty="0">
                <a:latin typeface="Calibri" pitchFamily="34" charset="0"/>
              </a:rPr>
              <a:t>)</a:t>
            </a:r>
          </a:p>
          <a:p>
            <a:r>
              <a:rPr lang="fr-CA" sz="2000" dirty="0">
                <a:latin typeface="Calibri" pitchFamily="34" charset="0"/>
              </a:rPr>
              <a:t>   - Configuration initiale</a:t>
            </a:r>
          </a:p>
          <a:p>
            <a:r>
              <a:rPr lang="fr-CA" sz="2000" dirty="0">
                <a:latin typeface="Calibri" pitchFamily="34" charset="0"/>
              </a:rPr>
              <a:t>   -Configuration finale</a:t>
            </a:r>
          </a:p>
          <a:p>
            <a:endParaRPr lang="fr-CA" sz="2000" dirty="0">
              <a:latin typeface="Calibri" pitchFamily="34" charset="0"/>
            </a:endParaRPr>
          </a:p>
        </p:txBody>
      </p:sp>
      <p:cxnSp>
        <p:nvCxnSpPr>
          <p:cNvPr id="38" name="Straight Arrow Connector 37"/>
          <p:cNvCxnSpPr>
            <a:endCxn id="36" idx="2"/>
          </p:cNvCxnSpPr>
          <p:nvPr/>
        </p:nvCxnSpPr>
        <p:spPr>
          <a:xfrm flipV="1">
            <a:off x="2299648" y="2752618"/>
            <a:ext cx="0" cy="5884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1639085" y="5504296"/>
            <a:ext cx="2149837" cy="633124"/>
          </a:xfrm>
          <a:prstGeom prst="roundRect">
            <a:avLst/>
          </a:prstGeom>
          <a:solidFill>
            <a:schemeClr val="accent1">
              <a:lumMod val="60000"/>
              <a:lumOff val="40000"/>
            </a:schemeClr>
          </a:solidFill>
          <a:ln>
            <a:prstDash val="sysDash"/>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fr-CA" sz="2000" dirty="0"/>
              <a:t>Monitorage</a:t>
            </a:r>
          </a:p>
        </p:txBody>
      </p:sp>
      <p:sp>
        <p:nvSpPr>
          <p:cNvPr id="44" name="TextBox 43"/>
          <p:cNvSpPr txBox="1"/>
          <p:nvPr/>
        </p:nvSpPr>
        <p:spPr>
          <a:xfrm>
            <a:off x="4607489" y="5491089"/>
            <a:ext cx="1736373" cy="646331"/>
          </a:xfrm>
          <a:prstGeom prst="rect">
            <a:avLst/>
          </a:prstGeom>
          <a:noFill/>
        </p:spPr>
        <p:txBody>
          <a:bodyPr wrap="none" rtlCol="0">
            <a:spAutoFit/>
          </a:bodyPr>
          <a:lstStyle/>
          <a:p>
            <a:pPr algn="ctr"/>
            <a:r>
              <a:rPr lang="fr-CA" dirty="0"/>
              <a:t>Environnement</a:t>
            </a:r>
          </a:p>
          <a:p>
            <a:pPr algn="ctr"/>
            <a:r>
              <a:rPr lang="fr-CA" dirty="0"/>
              <a:t>(Monde)</a:t>
            </a:r>
          </a:p>
        </p:txBody>
      </p:sp>
      <p:cxnSp>
        <p:nvCxnSpPr>
          <p:cNvPr id="45" name="Straight Arrow Connector 44"/>
          <p:cNvCxnSpPr>
            <a:stCxn id="44" idx="1"/>
            <a:endCxn id="43" idx="3"/>
          </p:cNvCxnSpPr>
          <p:nvPr/>
        </p:nvCxnSpPr>
        <p:spPr>
          <a:xfrm flipH="1">
            <a:off x="3788922" y="5814255"/>
            <a:ext cx="818567" cy="66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3726030" y="1825353"/>
            <a:ext cx="2040675" cy="93044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defRPr/>
            </a:pPr>
            <a:r>
              <a:rPr lang="fr-CA" sz="2000" dirty="0"/>
              <a:t>Plan (Trajectoire)</a:t>
            </a:r>
          </a:p>
        </p:txBody>
      </p:sp>
      <p:sp>
        <p:nvSpPr>
          <p:cNvPr id="47" name="TextBox 46"/>
          <p:cNvSpPr txBox="1"/>
          <p:nvPr/>
        </p:nvSpPr>
        <p:spPr>
          <a:xfrm>
            <a:off x="7938295" y="1608635"/>
            <a:ext cx="859696" cy="369332"/>
          </a:xfrm>
          <a:prstGeom prst="rect">
            <a:avLst/>
          </a:prstGeom>
          <a:noFill/>
        </p:spPr>
        <p:txBody>
          <a:bodyPr wrap="square" rtlCol="0">
            <a:spAutoFit/>
          </a:bodyPr>
          <a:lstStyle/>
          <a:p>
            <a:r>
              <a:rPr lang="en-CA" dirty="0"/>
              <a:t>Agent</a:t>
            </a:r>
          </a:p>
        </p:txBody>
      </p:sp>
      <p:sp>
        <p:nvSpPr>
          <p:cNvPr id="48" name="Rectangle 2"/>
          <p:cNvSpPr>
            <a:spLocks noChangeArrowheads="1"/>
          </p:cNvSpPr>
          <p:nvPr/>
        </p:nvSpPr>
        <p:spPr bwMode="auto">
          <a:xfrm>
            <a:off x="152400" y="362858"/>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dirty="0">
                <a:solidFill>
                  <a:srgbClr val="000066"/>
                </a:solidFill>
              </a:rPr>
              <a:t>Boucle de contrôle :</a:t>
            </a:r>
          </a:p>
          <a:p>
            <a:pPr algn="ctr"/>
            <a:r>
              <a:rPr lang="fr-CA" altLang="en-US" sz="3200" b="1" dirty="0">
                <a:solidFill>
                  <a:srgbClr val="000066"/>
                </a:solidFill>
              </a:rPr>
              <a:t>planification, exécution, monitorage</a:t>
            </a:r>
          </a:p>
        </p:txBody>
      </p:sp>
      <p:cxnSp>
        <p:nvCxnSpPr>
          <p:cNvPr id="49" name="Straight Connector 48"/>
          <p:cNvCxnSpPr/>
          <p:nvPr/>
        </p:nvCxnSpPr>
        <p:spPr>
          <a:xfrm>
            <a:off x="1463041" y="4098309"/>
            <a:ext cx="0" cy="69655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1031967" y="4098309"/>
            <a:ext cx="1018902" cy="1722549"/>
            <a:chOff x="1031967" y="4098309"/>
            <a:chExt cx="1018902" cy="1722549"/>
          </a:xfrm>
        </p:grpSpPr>
        <p:cxnSp>
          <p:nvCxnSpPr>
            <p:cNvPr id="51" name="Straight Arrow Connector 50"/>
            <p:cNvCxnSpPr/>
            <p:nvPr/>
          </p:nvCxnSpPr>
          <p:spPr>
            <a:xfrm>
              <a:off x="1463041" y="4098309"/>
              <a:ext cx="5878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463041" y="4449653"/>
              <a:ext cx="5878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463041" y="4794863"/>
              <a:ext cx="5878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43" idx="1"/>
            </p:cNvCxnSpPr>
            <p:nvPr/>
          </p:nvCxnSpPr>
          <p:spPr>
            <a:xfrm rot="10800000">
              <a:off x="1031967" y="4446586"/>
              <a:ext cx="607118" cy="1374272"/>
            </a:xfrm>
            <a:prstGeom prst="bentConnector2">
              <a:avLst/>
            </a:prstGeom>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p:nvCxnSpPr>
        <p:spPr>
          <a:xfrm>
            <a:off x="1031967" y="4446586"/>
            <a:ext cx="431074" cy="3067"/>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3" descr="h6manip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3078" y="2115922"/>
            <a:ext cx="1361042" cy="168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03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26635" name="Rectangle 2"/>
          <p:cNvSpPr>
            <a:spLocks noChangeArrowheads="1"/>
          </p:cNvSpPr>
          <p:nvPr/>
        </p:nvSpPr>
        <p:spPr bwMode="auto">
          <a:xfrm>
            <a:off x="152400" y="1016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dirty="0">
                <a:solidFill>
                  <a:srgbClr val="000066"/>
                </a:solidFill>
              </a:rPr>
              <a:t>Planificateur</a:t>
            </a:r>
          </a:p>
        </p:txBody>
      </p:sp>
      <p:sp>
        <p:nvSpPr>
          <p:cNvPr id="12" name="Oval 11"/>
          <p:cNvSpPr/>
          <p:nvPr/>
        </p:nvSpPr>
        <p:spPr>
          <a:xfrm>
            <a:off x="1157151" y="1213647"/>
            <a:ext cx="6829697" cy="70659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defRPr/>
            </a:pPr>
            <a:r>
              <a:rPr lang="fr-CA" sz="2000" b="1" dirty="0"/>
              <a:t>Modèle continu </a:t>
            </a:r>
          </a:p>
          <a:p>
            <a:pPr algn="ctr" fontAlgn="auto">
              <a:spcBef>
                <a:spcPts val="0"/>
              </a:spcBef>
              <a:spcAft>
                <a:spcPts val="0"/>
              </a:spcAft>
              <a:defRPr/>
            </a:pPr>
            <a:r>
              <a:rPr lang="fr-CA" sz="2000" dirty="0"/>
              <a:t>(Espace de travail, robot, contraintes)</a:t>
            </a:r>
          </a:p>
        </p:txBody>
      </p:sp>
      <p:sp>
        <p:nvSpPr>
          <p:cNvPr id="13" name="Rounded Rectangle 12"/>
          <p:cNvSpPr/>
          <p:nvPr/>
        </p:nvSpPr>
        <p:spPr>
          <a:xfrm>
            <a:off x="2482827" y="2244980"/>
            <a:ext cx="4178346" cy="84952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fr-CA" sz="2000" b="1" dirty="0"/>
              <a:t>Discrétisation </a:t>
            </a:r>
          </a:p>
          <a:p>
            <a:pPr algn="ctr" fontAlgn="auto">
              <a:spcBef>
                <a:spcPts val="0"/>
              </a:spcBef>
              <a:spcAft>
                <a:spcPts val="0"/>
              </a:spcAft>
              <a:defRPr/>
            </a:pPr>
            <a:r>
              <a:rPr lang="fr-CA" sz="2000" dirty="0"/>
              <a:t>(Décomposition, échantillonnage)</a:t>
            </a:r>
          </a:p>
        </p:txBody>
      </p:sp>
      <p:sp>
        <p:nvSpPr>
          <p:cNvPr id="16" name="Oval 15"/>
          <p:cNvSpPr/>
          <p:nvPr/>
        </p:nvSpPr>
        <p:spPr>
          <a:xfrm>
            <a:off x="3089365" y="3409407"/>
            <a:ext cx="2965270" cy="80554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defRPr/>
            </a:pPr>
            <a:r>
              <a:rPr lang="fr-CA" sz="2000" b="1" dirty="0"/>
              <a:t>Modèle discret </a:t>
            </a:r>
          </a:p>
          <a:p>
            <a:pPr algn="ctr" fontAlgn="auto">
              <a:spcBef>
                <a:spcPts val="0"/>
              </a:spcBef>
              <a:spcAft>
                <a:spcPts val="0"/>
              </a:spcAft>
              <a:defRPr/>
            </a:pPr>
            <a:r>
              <a:rPr lang="fr-CA" sz="2000" dirty="0"/>
              <a:t>(Graphe)</a:t>
            </a:r>
          </a:p>
        </p:txBody>
      </p:sp>
      <p:sp>
        <p:nvSpPr>
          <p:cNvPr id="17" name="Rounded Rectangle 16"/>
          <p:cNvSpPr/>
          <p:nvPr/>
        </p:nvSpPr>
        <p:spPr>
          <a:xfrm>
            <a:off x="1962999" y="4678322"/>
            <a:ext cx="5217999" cy="84952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fr-CA" sz="2000" b="1" dirty="0" err="1"/>
              <a:t>Solver</a:t>
            </a:r>
            <a:r>
              <a:rPr lang="fr-CA" sz="2000" dirty="0"/>
              <a:t> </a:t>
            </a:r>
          </a:p>
          <a:p>
            <a:pPr algn="ctr" fontAlgn="auto">
              <a:spcBef>
                <a:spcPts val="0"/>
              </a:spcBef>
              <a:spcAft>
                <a:spcPts val="0"/>
              </a:spcAft>
              <a:defRPr/>
            </a:pPr>
            <a:r>
              <a:rPr lang="fr-CA" sz="2000" dirty="0"/>
              <a:t>(Recherche d’un chemin dans le graphe)</a:t>
            </a:r>
          </a:p>
        </p:txBody>
      </p:sp>
      <p:sp>
        <p:nvSpPr>
          <p:cNvPr id="18" name="Oval 17"/>
          <p:cNvSpPr/>
          <p:nvPr/>
        </p:nvSpPr>
        <p:spPr>
          <a:xfrm>
            <a:off x="3136990" y="5747657"/>
            <a:ext cx="2965270" cy="4790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defRPr/>
            </a:pPr>
            <a:r>
              <a:rPr lang="fr-CA" sz="2000" b="1" dirty="0"/>
              <a:t>Plan </a:t>
            </a:r>
            <a:r>
              <a:rPr lang="fr-CA" sz="2000" dirty="0"/>
              <a:t>(trajectoire)</a:t>
            </a:r>
          </a:p>
        </p:txBody>
      </p:sp>
      <p:cxnSp>
        <p:nvCxnSpPr>
          <p:cNvPr id="3" name="Straight Arrow Connector 2"/>
          <p:cNvCxnSpPr>
            <a:stCxn id="12" idx="4"/>
            <a:endCxn id="13" idx="0"/>
          </p:cNvCxnSpPr>
          <p:nvPr/>
        </p:nvCxnSpPr>
        <p:spPr bwMode="auto">
          <a:xfrm>
            <a:off x="4572000" y="1920240"/>
            <a:ext cx="0" cy="3247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 name="Straight Arrow Connector 5"/>
          <p:cNvCxnSpPr>
            <a:stCxn id="13" idx="2"/>
          </p:cNvCxnSpPr>
          <p:nvPr/>
        </p:nvCxnSpPr>
        <p:spPr bwMode="auto">
          <a:xfrm flipH="1">
            <a:off x="4571999" y="3094501"/>
            <a:ext cx="1" cy="3149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a:stCxn id="16" idx="4"/>
          </p:cNvCxnSpPr>
          <p:nvPr/>
        </p:nvCxnSpPr>
        <p:spPr bwMode="auto">
          <a:xfrm flipH="1">
            <a:off x="4571999" y="4214949"/>
            <a:ext cx="1" cy="43612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endCxn id="18" idx="0"/>
          </p:cNvCxnSpPr>
          <p:nvPr/>
        </p:nvCxnSpPr>
        <p:spPr bwMode="auto">
          <a:xfrm>
            <a:off x="4619625" y="5527842"/>
            <a:ext cx="0" cy="2198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Footer Placeholder 8"/>
          <p:cNvSpPr>
            <a:spLocks noGrp="1"/>
          </p:cNvSpPr>
          <p:nvPr>
            <p:ph type="ftr" sz="quarter" idx="11"/>
          </p:nvPr>
        </p:nvSpPr>
        <p:spPr/>
        <p:txBody>
          <a:bodyPr/>
          <a:lstStyle/>
          <a:p>
            <a:pPr algn="l">
              <a:defRPr/>
            </a:pPr>
            <a:r>
              <a:rPr lang="en-US"/>
              <a:t>IFT608/IFT702</a:t>
            </a:r>
            <a:endParaRPr lang="en-US" dirty="0"/>
          </a:p>
        </p:txBody>
      </p:sp>
      <p:sp>
        <p:nvSpPr>
          <p:cNvPr id="11" name="Slide Number Placeholder 10"/>
          <p:cNvSpPr>
            <a:spLocks noGrp="1"/>
          </p:cNvSpPr>
          <p:nvPr>
            <p:ph type="sldNum" sz="quarter" idx="12"/>
          </p:nvPr>
        </p:nvSpPr>
        <p:spPr/>
        <p:txBody>
          <a:bodyPr/>
          <a:lstStyle/>
          <a:p>
            <a:pPr>
              <a:defRPr/>
            </a:pPr>
            <a:fld id="{847FC1A3-328B-470D-A7F2-65BA0347355E}"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101599"/>
            <a:ext cx="8839200" cy="1047931"/>
          </a:xfrm>
        </p:spPr>
        <p:txBody>
          <a:bodyPr/>
          <a:lstStyle/>
          <a:p>
            <a:r>
              <a:rPr lang="fr-CA" altLang="en-US" dirty="0"/>
              <a:t>Planification de trajectoire (</a:t>
            </a:r>
            <a:r>
              <a:rPr lang="fr-CA" altLang="en-US" i="1" dirty="0" err="1"/>
              <a:t>path</a:t>
            </a:r>
            <a:r>
              <a:rPr lang="fr-CA" altLang="en-US" dirty="0"/>
              <a:t>) vs</a:t>
            </a:r>
            <a:br>
              <a:rPr lang="fr-CA" altLang="en-US" dirty="0"/>
            </a:br>
            <a:r>
              <a:rPr lang="fr-CA" altLang="en-US" dirty="0"/>
              <a:t>Planification des déplacement (</a:t>
            </a:r>
            <a:r>
              <a:rPr lang="fr-CA" altLang="en-US" i="1" dirty="0"/>
              <a:t>motion</a:t>
            </a:r>
            <a:r>
              <a:rPr lang="fr-CA" altLang="en-US" dirty="0"/>
              <a:t>)</a:t>
            </a:r>
          </a:p>
        </p:txBody>
      </p:sp>
      <p:pic>
        <p:nvPicPr>
          <p:cNvPr id="15363" name="Picture 7" descr="C:\Users\Admin\Desktop\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009775"/>
            <a:ext cx="843438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Objectifs </a:t>
            </a:r>
          </a:p>
        </p:txBody>
      </p:sp>
      <p:sp>
        <p:nvSpPr>
          <p:cNvPr id="9222" name="Rectangle 3"/>
          <p:cNvSpPr>
            <a:spLocks noGrp="1" noChangeArrowheads="1"/>
          </p:cNvSpPr>
          <p:nvPr>
            <p:ph idx="1"/>
          </p:nvPr>
        </p:nvSpPr>
        <p:spPr/>
        <p:txBody>
          <a:bodyPr/>
          <a:lstStyle/>
          <a:p>
            <a:pPr>
              <a:defRPr/>
            </a:pPr>
            <a:r>
              <a:rPr lang="fr-CA" dirty="0">
                <a:latin typeface="+mj-lt"/>
              </a:rPr>
              <a:t>Se familiariser avec les approches générales de modélisation d’un robot et de son environnement pour planifier les trajectoires.</a:t>
            </a:r>
          </a:p>
          <a:p>
            <a:pPr marL="0" indent="0">
              <a:buFont typeface="Webdings" pitchFamily="18" charset="2"/>
              <a:buNone/>
              <a:defRPr/>
            </a:pPr>
            <a:endParaRPr lang="fr-CA" dirty="0">
              <a:latin typeface="+mj-lt"/>
            </a:endParaRPr>
          </a:p>
          <a:p>
            <a:pPr>
              <a:defRPr/>
            </a:pPr>
            <a:r>
              <a:rPr lang="fr-CA" dirty="0">
                <a:latin typeface="+mj-lt"/>
              </a:rPr>
              <a:t>Connaître les deux grandes familles d’algorithmes pour planifier les trajectoires d’un robot:</a:t>
            </a:r>
            <a:endParaRPr lang="fr-CA" sz="2000" dirty="0">
              <a:latin typeface="+mj-lt"/>
            </a:endParaRPr>
          </a:p>
          <a:p>
            <a:pPr lvl="1">
              <a:defRPr/>
            </a:pPr>
            <a:r>
              <a:rPr lang="fr-CA" dirty="0">
                <a:latin typeface="+mj-lt"/>
              </a:rPr>
              <a:t>Approches exactes qui modélisent la topologie de l’espace de configuration.</a:t>
            </a:r>
          </a:p>
          <a:p>
            <a:pPr lvl="1">
              <a:defRPr/>
            </a:pPr>
            <a:r>
              <a:rPr lang="fr-CA" dirty="0">
                <a:latin typeface="+mj-lt"/>
              </a:rPr>
              <a:t>Approches (approximatives) qui échantillonne de l’espace de configuration.</a:t>
            </a:r>
          </a:p>
          <a:p>
            <a:pPr>
              <a:buFont typeface="Webdings" pitchFamily="18" charset="2"/>
              <a:buNone/>
              <a:defRPr/>
            </a:pPr>
            <a:endParaRPr lang="fr-CA" dirty="0"/>
          </a:p>
          <a:p>
            <a:pPr>
              <a:defRPr/>
            </a:pPr>
            <a:endParaRPr lang="fr-CA"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solidFill>
                  <a:schemeClr val="bg2"/>
                </a:solidFill>
              </a:rPr>
              <a:t>Cadre de résolution général</a:t>
            </a:r>
          </a:p>
          <a:p>
            <a:r>
              <a:rPr lang="fr-CA" altLang="en-US" dirty="0"/>
              <a:t>Représentation et transformation des entités</a:t>
            </a:r>
          </a:p>
          <a:p>
            <a:r>
              <a:rPr lang="fr-CA" altLang="en-US" dirty="0">
                <a:solidFill>
                  <a:schemeClr val="bg2"/>
                </a:solidFill>
              </a:rPr>
              <a:t>Espace de configuration</a:t>
            </a:r>
          </a:p>
          <a:p>
            <a:r>
              <a:rPr lang="fr-CA" altLang="en-US" dirty="0">
                <a:solidFill>
                  <a:schemeClr val="bg2"/>
                </a:solidFill>
              </a:rPr>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20</a:t>
            </a:fld>
            <a:endParaRPr lang="en-US"/>
          </a:p>
        </p:txBody>
      </p:sp>
    </p:spTree>
    <p:extLst>
      <p:ext uri="{BB962C8B-B14F-4D97-AF65-F5344CB8AC3E}">
        <p14:creationId xmlns:p14="http://schemas.microsoft.com/office/powerpoint/2010/main" val="114875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0"/>
            <a:ext cx="8839200" cy="812800"/>
          </a:xfrm>
        </p:spPr>
        <p:txBody>
          <a:bodyPr/>
          <a:lstStyle/>
          <a:p>
            <a:r>
              <a:rPr lang="fr-CA" altLang="en-US" dirty="0"/>
              <a:t>Nécessité des représentations géométriques</a:t>
            </a:r>
          </a:p>
        </p:txBody>
      </p:sp>
      <p:sp>
        <p:nvSpPr>
          <p:cNvPr id="27651" name="Rectangle 3"/>
          <p:cNvSpPr>
            <a:spLocks noGrp="1" noChangeArrowheads="1"/>
          </p:cNvSpPr>
          <p:nvPr>
            <p:ph idx="1"/>
          </p:nvPr>
        </p:nvSpPr>
        <p:spPr/>
        <p:txBody>
          <a:bodyPr/>
          <a:lstStyle/>
          <a:p>
            <a:pPr marL="0" indent="0">
              <a:buNone/>
            </a:pPr>
            <a:r>
              <a:rPr lang="fr-FR" altLang="en-US" dirty="0"/>
              <a:t>Les représentations géométriques sont nécessaires pour</a:t>
            </a:r>
          </a:p>
          <a:p>
            <a:pPr marL="0" indent="0">
              <a:buNone/>
            </a:pPr>
            <a:endParaRPr lang="fr-FR" altLang="en-US" i="1" dirty="0"/>
          </a:p>
          <a:p>
            <a:pPr lvl="1"/>
            <a:r>
              <a:rPr lang="fr-FR" altLang="en-US" dirty="0"/>
              <a:t>Modéliser le robot</a:t>
            </a:r>
          </a:p>
          <a:p>
            <a:pPr lvl="1"/>
            <a:r>
              <a:rPr lang="fr-FR" altLang="en-US" dirty="0"/>
              <a:t>Modéliser les obstacles</a:t>
            </a:r>
          </a:p>
          <a:p>
            <a:pPr lvl="1"/>
            <a:r>
              <a:rPr lang="fr-FR" altLang="en-US" dirty="0"/>
              <a:t>Détecter les collisions entre le robot et les obstacles</a:t>
            </a:r>
          </a:p>
          <a:p>
            <a:pPr lvl="1"/>
            <a:endParaRPr lang="fr-FR" altLang="en-US" dirty="0"/>
          </a:p>
          <a:p>
            <a:pPr marL="0" indent="0">
              <a:buNone/>
            </a:pPr>
            <a:r>
              <a:rPr lang="fr-FR" altLang="en-US" dirty="0"/>
              <a:t>Pour ce cours</a:t>
            </a:r>
          </a:p>
          <a:p>
            <a:pPr marL="0" indent="0">
              <a:buNone/>
            </a:pPr>
            <a:endParaRPr lang="fr-FR" altLang="en-US" i="1" dirty="0"/>
          </a:p>
          <a:p>
            <a:pPr lvl="1"/>
            <a:r>
              <a:rPr lang="fr-FR" altLang="en-US" dirty="0"/>
              <a:t>Besoin juste des concepts et notions de base (infographie)</a:t>
            </a:r>
          </a:p>
          <a:p>
            <a:pPr lvl="1"/>
            <a:r>
              <a:rPr lang="fr-FR" altLang="en-US" dirty="0"/>
              <a:t>Le projet utilisera la libraire OMPL. Elle utilise des outils de détection de collision : </a:t>
            </a:r>
            <a:r>
              <a:rPr lang="fr-FR" altLang="en-US" dirty="0" err="1"/>
              <a:t>MoveIt</a:t>
            </a:r>
            <a:r>
              <a:rPr lang="fr-FR" altLang="en-US" dirty="0"/>
              <a:t>!, FCL ou PQP</a:t>
            </a:r>
          </a:p>
          <a:p>
            <a:pPr marL="457200" lvl="1" indent="0">
              <a:buNone/>
            </a:pPr>
            <a:endParaRPr lang="fr-FR"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21</a:t>
            </a:fld>
            <a:endParaRPr lang="en-US"/>
          </a:p>
        </p:txBody>
      </p:sp>
    </p:spTree>
    <p:extLst>
      <p:ext uri="{BB962C8B-B14F-4D97-AF65-F5344CB8AC3E}">
        <p14:creationId xmlns:p14="http://schemas.microsoft.com/office/powerpoint/2010/main" val="429761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fr-CA" altLang="en-US"/>
              <a:t>Notation</a:t>
            </a:r>
          </a:p>
        </p:txBody>
      </p:sp>
      <p:sp>
        <p:nvSpPr>
          <p:cNvPr id="27651" name="Rectangle 3"/>
          <p:cNvSpPr>
            <a:spLocks noGrp="1" noChangeArrowheads="1"/>
          </p:cNvSpPr>
          <p:nvPr>
            <p:ph idx="1"/>
          </p:nvPr>
        </p:nvSpPr>
        <p:spPr/>
        <p:txBody>
          <a:bodyPr/>
          <a:lstStyle/>
          <a:p>
            <a:r>
              <a:rPr lang="en-CA" altLang="en-US" i="1" dirty="0">
                <a:solidFill>
                  <a:srgbClr val="A50021"/>
                </a:solidFill>
              </a:rPr>
              <a:t>W = </a:t>
            </a:r>
            <a:r>
              <a:rPr lang="en-CA" altLang="en-US" dirty="0">
                <a:solidFill>
                  <a:srgbClr val="A50021"/>
                </a:solidFill>
              </a:rPr>
              <a:t>R</a:t>
            </a:r>
            <a:r>
              <a:rPr lang="en-CA" altLang="en-US" baseline="30000" dirty="0">
                <a:solidFill>
                  <a:srgbClr val="A50021"/>
                </a:solidFill>
              </a:rPr>
              <a:t>2</a:t>
            </a:r>
            <a:r>
              <a:rPr lang="en-CA" altLang="en-US" dirty="0">
                <a:solidFill>
                  <a:srgbClr val="A50021"/>
                </a:solidFill>
              </a:rPr>
              <a:t> </a:t>
            </a:r>
            <a:r>
              <a:rPr lang="en-CA" altLang="en-US" dirty="0" err="1"/>
              <a:t>ou</a:t>
            </a:r>
            <a:r>
              <a:rPr lang="en-CA" altLang="en-US" dirty="0">
                <a:solidFill>
                  <a:srgbClr val="A50021"/>
                </a:solidFill>
              </a:rPr>
              <a:t> R</a:t>
            </a:r>
            <a:r>
              <a:rPr lang="en-CA" altLang="en-US" baseline="30000" dirty="0">
                <a:solidFill>
                  <a:srgbClr val="A50021"/>
                </a:solidFill>
              </a:rPr>
              <a:t>3</a:t>
            </a:r>
            <a:r>
              <a:rPr lang="en-CA" altLang="en-US" dirty="0"/>
              <a:t>: </a:t>
            </a:r>
            <a:r>
              <a:rPr lang="en-CA" altLang="en-US" dirty="0" err="1"/>
              <a:t>espace</a:t>
            </a:r>
            <a:r>
              <a:rPr lang="en-CA" altLang="en-US" dirty="0"/>
              <a:t> de travail (</a:t>
            </a:r>
            <a:r>
              <a:rPr lang="en-CA" altLang="en-US" i="1" dirty="0"/>
              <a:t>working space</a:t>
            </a:r>
            <a:r>
              <a:rPr lang="en-CA" altLang="en-US" dirty="0"/>
              <a:t>) </a:t>
            </a:r>
            <a:r>
              <a:rPr lang="en-CA" altLang="en-US" dirty="0" err="1"/>
              <a:t>ou</a:t>
            </a:r>
            <a:r>
              <a:rPr lang="en-CA" altLang="en-US" dirty="0"/>
              <a:t> monde (</a:t>
            </a:r>
            <a:r>
              <a:rPr lang="en-CA" altLang="en-US" i="1" dirty="0"/>
              <a:t>world</a:t>
            </a:r>
            <a:r>
              <a:rPr lang="en-CA" altLang="en-US" dirty="0"/>
              <a:t>).</a:t>
            </a:r>
          </a:p>
          <a:p>
            <a:endParaRPr lang="en-CA" altLang="en-US" dirty="0"/>
          </a:p>
          <a:p>
            <a:r>
              <a:rPr lang="en-CA" altLang="en-US" i="1" dirty="0">
                <a:solidFill>
                  <a:srgbClr val="A50021"/>
                </a:solidFill>
              </a:rPr>
              <a:t>O</a:t>
            </a:r>
            <a:r>
              <a:rPr lang="en-CA" altLang="en-US" i="1" dirty="0"/>
              <a:t> </a:t>
            </a:r>
            <a:r>
              <a:rPr lang="en-CA" altLang="en-US" dirty="0">
                <a:solidFill>
                  <a:srgbClr val="A50021"/>
                </a:solidFill>
                <a:latin typeface="Symbol" pitchFamily="18" charset="2"/>
              </a:rPr>
              <a:t>Í</a:t>
            </a:r>
            <a:r>
              <a:rPr lang="en-CA" altLang="en-US" i="1" dirty="0"/>
              <a:t> </a:t>
            </a:r>
            <a:r>
              <a:rPr lang="en-CA" altLang="en-US" i="1" dirty="0">
                <a:solidFill>
                  <a:srgbClr val="A50021"/>
                </a:solidFill>
              </a:rPr>
              <a:t>W</a:t>
            </a:r>
            <a:r>
              <a:rPr lang="en-CA" altLang="en-US" dirty="0"/>
              <a:t>: obstacles (fixes)</a:t>
            </a:r>
          </a:p>
          <a:p>
            <a:endParaRPr lang="en-CA" altLang="en-US" dirty="0"/>
          </a:p>
          <a:p>
            <a:r>
              <a:rPr lang="en-CA" altLang="en-US" i="1" dirty="0">
                <a:solidFill>
                  <a:srgbClr val="A50021"/>
                </a:solidFill>
              </a:rPr>
              <a:t>A </a:t>
            </a:r>
            <a:r>
              <a:rPr lang="en-CA" altLang="en-US" dirty="0">
                <a:solidFill>
                  <a:srgbClr val="A50021"/>
                </a:solidFill>
                <a:latin typeface="Symbol" pitchFamily="18" charset="2"/>
              </a:rPr>
              <a:t>Í</a:t>
            </a:r>
            <a:r>
              <a:rPr lang="en-CA" altLang="en-US" dirty="0">
                <a:solidFill>
                  <a:srgbClr val="A50021"/>
                </a:solidFill>
              </a:rPr>
              <a:t> </a:t>
            </a:r>
            <a:r>
              <a:rPr lang="en-CA" altLang="en-US" i="1" dirty="0">
                <a:solidFill>
                  <a:srgbClr val="A50021"/>
                </a:solidFill>
              </a:rPr>
              <a:t>W = A</a:t>
            </a:r>
            <a:r>
              <a:rPr lang="en-CA" altLang="en-US" i="1" baseline="-25000" dirty="0">
                <a:solidFill>
                  <a:srgbClr val="A50021"/>
                </a:solidFill>
              </a:rPr>
              <a:t>1</a:t>
            </a:r>
            <a:r>
              <a:rPr lang="fr-CA" altLang="en-US" i="1" dirty="0">
                <a:solidFill>
                  <a:srgbClr val="A50021"/>
                </a:solidFill>
              </a:rPr>
              <a:t> × … × A</a:t>
            </a:r>
            <a:r>
              <a:rPr lang="fr-CA" altLang="en-US" i="1" baseline="-25000" dirty="0">
                <a:solidFill>
                  <a:srgbClr val="A50021"/>
                </a:solidFill>
              </a:rPr>
              <a:t>n</a:t>
            </a:r>
            <a:r>
              <a:rPr lang="en-CA" altLang="en-US" dirty="0"/>
              <a:t>: robots (mobiles)</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fr-CA" altLang="en-US" dirty="0"/>
              <a:t>Représentation géométrique</a:t>
            </a:r>
          </a:p>
        </p:txBody>
      </p:sp>
      <p:sp>
        <p:nvSpPr>
          <p:cNvPr id="23558" name="Rectangle 3"/>
          <p:cNvSpPr>
            <a:spLocks noGrp="1" noChangeArrowheads="1"/>
          </p:cNvSpPr>
          <p:nvPr>
            <p:ph idx="1"/>
          </p:nvPr>
        </p:nvSpPr>
        <p:spPr/>
        <p:txBody>
          <a:bodyPr/>
          <a:lstStyle/>
          <a:p>
            <a:pPr>
              <a:defRPr/>
            </a:pPr>
            <a:r>
              <a:rPr lang="fr-CA" dirty="0">
                <a:latin typeface="+mj-lt"/>
              </a:rPr>
              <a:t>Polygones / polyèdres</a:t>
            </a:r>
          </a:p>
          <a:p>
            <a:pPr>
              <a:defRPr/>
            </a:pPr>
            <a:r>
              <a:rPr lang="fr-CA" dirty="0">
                <a:latin typeface="+mj-lt"/>
              </a:rPr>
              <a:t>Semi-algébriques</a:t>
            </a:r>
          </a:p>
          <a:p>
            <a:pPr>
              <a:defRPr/>
            </a:pPr>
            <a:r>
              <a:rPr lang="fr-CA" dirty="0">
                <a:latin typeface="+mj-lt"/>
              </a:rPr>
              <a:t>Triangles</a:t>
            </a:r>
          </a:p>
          <a:p>
            <a:pPr>
              <a:defRPr/>
            </a:pPr>
            <a:r>
              <a:rPr lang="fr-CA" dirty="0">
                <a:latin typeface="+mj-lt"/>
              </a:rPr>
              <a:t>Carte de coûts discrétisée</a:t>
            </a:r>
          </a:p>
          <a:p>
            <a:pPr lvl="1">
              <a:defRPr/>
            </a:pPr>
            <a:r>
              <a:rPr lang="fr-CA" dirty="0">
                <a:latin typeface="+mj-lt"/>
              </a:rPr>
              <a:t>Cas particulier: carte binaire (</a:t>
            </a:r>
            <a:r>
              <a:rPr lang="fr-CA" i="1" dirty="0">
                <a:latin typeface="+mj-lt"/>
              </a:rPr>
              <a:t>bitmap</a:t>
            </a:r>
            <a:r>
              <a:rPr lang="fr-CA" dirty="0">
                <a:latin typeface="+mj-lt"/>
              </a:rPr>
              <a:t>)</a:t>
            </a:r>
          </a:p>
          <a:p>
            <a:pPr>
              <a:defRPr/>
            </a:pPr>
            <a:endParaRPr lang="fr-CA" dirty="0">
              <a:latin typeface="+mj-lt"/>
            </a:endParaRP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029700" cy="638175"/>
          </a:xfrm>
        </p:spPr>
        <p:txBody>
          <a:bodyPr/>
          <a:lstStyle/>
          <a:p>
            <a:r>
              <a:rPr lang="fr-CA" altLang="en-US" sz="2800"/>
              <a:t>Polygones convexes</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885825"/>
            <a:ext cx="70548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00" name="TextBox 9"/>
          <p:cNvSpPr txBox="1">
            <a:spLocks noChangeArrowheads="1"/>
          </p:cNvSpPr>
          <p:nvPr/>
        </p:nvSpPr>
        <p:spPr bwMode="auto">
          <a:xfrm>
            <a:off x="3133725" y="666750"/>
            <a:ext cx="564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a:t>Un objet 2D qui est qui est un polygone convexe peut</a:t>
            </a:r>
          </a:p>
          <a:p>
            <a:r>
              <a:rPr lang="fr-CA" altLang="en-US"/>
              <a:t>être représenté par une intersection de plans. </a:t>
            </a:r>
          </a:p>
        </p:txBody>
      </p:sp>
      <p:sp>
        <p:nvSpPr>
          <p:cNvPr id="29701" name="TextBox 9"/>
          <p:cNvSpPr txBox="1">
            <a:spLocks noChangeArrowheads="1"/>
          </p:cNvSpPr>
          <p:nvPr/>
        </p:nvSpPr>
        <p:spPr bwMode="auto">
          <a:xfrm>
            <a:off x="3175000" y="1485900"/>
            <a:ext cx="5978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a:t>Convexe: un sous-ensemble </a:t>
            </a:r>
            <a:r>
              <a:rPr lang="fr-CA" altLang="en-US" i="1">
                <a:solidFill>
                  <a:srgbClr val="A50021"/>
                </a:solidFill>
              </a:rPr>
              <a:t>X</a:t>
            </a:r>
            <a:r>
              <a:rPr lang="fr-CA" altLang="en-US"/>
              <a:t>, si pour tout </a:t>
            </a:r>
            <a:r>
              <a:rPr lang="fr-CA" altLang="en-US" i="1">
                <a:solidFill>
                  <a:srgbClr val="A50021"/>
                </a:solidFill>
              </a:rPr>
              <a:t>x</a:t>
            </a:r>
            <a:r>
              <a:rPr lang="fr-CA" altLang="en-US" i="1" baseline="-25000">
                <a:solidFill>
                  <a:srgbClr val="A50021"/>
                </a:solidFill>
              </a:rPr>
              <a:t>1</a:t>
            </a:r>
            <a:r>
              <a:rPr lang="fr-CA" altLang="en-US" i="1"/>
              <a:t>, </a:t>
            </a:r>
            <a:r>
              <a:rPr lang="fr-CA" altLang="en-US" i="1">
                <a:solidFill>
                  <a:srgbClr val="A50021"/>
                </a:solidFill>
              </a:rPr>
              <a:t>x</a:t>
            </a:r>
            <a:r>
              <a:rPr lang="fr-CA" altLang="en-US" i="1" baseline="-25000">
                <a:solidFill>
                  <a:srgbClr val="A50021"/>
                </a:solidFill>
              </a:rPr>
              <a:t>2</a:t>
            </a:r>
            <a:r>
              <a:rPr lang="fr-CA" altLang="en-US" i="1"/>
              <a:t> </a:t>
            </a:r>
            <a:r>
              <a:rPr lang="fr-CA" altLang="en-US"/>
              <a:t>dans </a:t>
            </a:r>
            <a:r>
              <a:rPr lang="fr-CA" altLang="en-US">
                <a:solidFill>
                  <a:srgbClr val="A50021"/>
                </a:solidFill>
              </a:rPr>
              <a:t>X</a:t>
            </a:r>
            <a:r>
              <a:rPr lang="fr-CA" altLang="en-US"/>
              <a:t> </a:t>
            </a:r>
          </a:p>
          <a:p>
            <a:r>
              <a:rPr lang="fr-CA" altLang="en-US"/>
              <a:t>et </a:t>
            </a:r>
            <a:r>
              <a:rPr lang="el-GR" altLang="en-US" i="1">
                <a:solidFill>
                  <a:srgbClr val="A50021"/>
                </a:solidFill>
              </a:rPr>
              <a:t>λ</a:t>
            </a:r>
            <a:r>
              <a:rPr lang="fr-CA" altLang="en-US"/>
              <a:t> dans [0,1]: </a:t>
            </a:r>
          </a:p>
        </p:txBody>
      </p:sp>
      <p:pic>
        <p:nvPicPr>
          <p:cNvPr id="297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814513"/>
            <a:ext cx="20193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fr-CA" altLang="en-US"/>
              <a:t>Polygones non convexes</a:t>
            </a:r>
          </a:p>
        </p:txBody>
      </p:sp>
      <p:sp>
        <p:nvSpPr>
          <p:cNvPr id="25606" name="Rectangle 3"/>
          <p:cNvSpPr>
            <a:spLocks noGrp="1" noChangeArrowheads="1"/>
          </p:cNvSpPr>
          <p:nvPr>
            <p:ph idx="1"/>
          </p:nvPr>
        </p:nvSpPr>
        <p:spPr/>
        <p:txBody>
          <a:bodyPr/>
          <a:lstStyle/>
          <a:p>
            <a:pPr>
              <a:defRPr/>
            </a:pPr>
            <a:r>
              <a:rPr lang="fr-CA" dirty="0">
                <a:latin typeface="+mj-lt"/>
              </a:rPr>
              <a:t>Un objet 2D non convexe, peut être représenté par une union d’objet convexes.</a:t>
            </a:r>
          </a:p>
          <a:p>
            <a:pPr>
              <a:buFont typeface="Webdings" pitchFamily="18" charset="2"/>
              <a:buNone/>
              <a:defRPr/>
            </a:pPr>
            <a:r>
              <a:rPr lang="fr-CA" dirty="0"/>
              <a:t> </a:t>
            </a:r>
          </a:p>
          <a:p>
            <a:pPr>
              <a:buFont typeface="Webdings" pitchFamily="18" charset="2"/>
              <a:buNone/>
              <a:defRPr/>
            </a:pPr>
            <a:endParaRPr lang="fr-CA" dirty="0"/>
          </a:p>
          <a:p>
            <a:pPr>
              <a:defRPr/>
            </a:pPr>
            <a:endParaRPr lang="fr-CA"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fr-CA" altLang="en-US"/>
              <a:t>Polyèdres</a:t>
            </a:r>
          </a:p>
        </p:txBody>
      </p:sp>
      <p:sp>
        <p:nvSpPr>
          <p:cNvPr id="26630" name="Rectangle 3"/>
          <p:cNvSpPr>
            <a:spLocks noGrp="1" noChangeArrowheads="1"/>
          </p:cNvSpPr>
          <p:nvPr>
            <p:ph idx="1"/>
          </p:nvPr>
        </p:nvSpPr>
        <p:spPr>
          <a:xfrm>
            <a:off x="457200" y="990600"/>
            <a:ext cx="8315325" cy="1085850"/>
          </a:xfrm>
        </p:spPr>
        <p:txBody>
          <a:bodyPr/>
          <a:lstStyle/>
          <a:p>
            <a:pPr>
              <a:defRPr/>
            </a:pPr>
            <a:r>
              <a:rPr lang="fr-CA" sz="2000" dirty="0">
                <a:latin typeface="+mj-lt"/>
              </a:rPr>
              <a:t>Pour des environnements 3D, les concepts précédents sont généralisés en remplaçant les polygones par des polyèdres et les demi-plans par des demi-espaces.</a:t>
            </a:r>
          </a:p>
          <a:p>
            <a:pPr>
              <a:buFont typeface="Webdings" pitchFamily="18" charset="2"/>
              <a:buNone/>
              <a:defRPr/>
            </a:pPr>
            <a:r>
              <a:rPr lang="fr-CA" dirty="0"/>
              <a:t> </a:t>
            </a:r>
          </a:p>
          <a:p>
            <a:pPr>
              <a:buFont typeface="Webdings" pitchFamily="18" charset="2"/>
              <a:buNone/>
              <a:defRPr/>
            </a:pPr>
            <a:endParaRPr lang="fr-CA" dirty="0"/>
          </a:p>
          <a:p>
            <a:pPr>
              <a:defRPr/>
            </a:pPr>
            <a:endParaRPr lang="fr-CA" dirty="0"/>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2028825"/>
            <a:ext cx="62658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fr-CA" altLang="en-US"/>
              <a:t>Triangles</a:t>
            </a:r>
          </a:p>
        </p:txBody>
      </p:sp>
      <p:sp>
        <p:nvSpPr>
          <p:cNvPr id="33795" name="Rectangle 3"/>
          <p:cNvSpPr>
            <a:spLocks noGrp="1" noChangeArrowheads="1"/>
          </p:cNvSpPr>
          <p:nvPr>
            <p:ph idx="1"/>
          </p:nvPr>
        </p:nvSpPr>
        <p:spPr>
          <a:xfrm>
            <a:off x="457200" y="990600"/>
            <a:ext cx="8229600" cy="1323975"/>
          </a:xfrm>
        </p:spPr>
        <p:txBody>
          <a:bodyPr/>
          <a:lstStyle/>
          <a:p>
            <a:r>
              <a:rPr lang="fr-CA" altLang="en-US" sz="2000" dirty="0"/>
              <a:t>Un autre modèle très populaire pour les représentations 3D est d’utiliser un ensemble de triangles, chaque triangle étant représenté par trois points (ses sommets).</a:t>
            </a:r>
          </a:p>
          <a:p>
            <a:pPr>
              <a:buFont typeface="Webdings" pitchFamily="18" charset="2"/>
              <a:buNone/>
            </a:pPr>
            <a:r>
              <a:rPr lang="fr-CA" altLang="en-US" dirty="0"/>
              <a:t> </a:t>
            </a:r>
          </a:p>
          <a:p>
            <a:pPr>
              <a:buFont typeface="Webdings" pitchFamily="18" charset="2"/>
              <a:buNone/>
            </a:pPr>
            <a:endParaRPr lang="fr-CA" altLang="en-US" dirty="0"/>
          </a:p>
          <a:p>
            <a:endParaRPr lang="fr-CA" altLang="en-US" dirty="0"/>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628900"/>
            <a:ext cx="7943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fr-CA" altLang="en-US"/>
              <a:t>Semi-algébriques</a:t>
            </a:r>
          </a:p>
        </p:txBody>
      </p:sp>
      <p:sp>
        <p:nvSpPr>
          <p:cNvPr id="26630" name="Rectangle 3"/>
          <p:cNvSpPr>
            <a:spLocks noGrp="1" noChangeArrowheads="1"/>
          </p:cNvSpPr>
          <p:nvPr>
            <p:ph idx="1"/>
          </p:nvPr>
        </p:nvSpPr>
        <p:spPr>
          <a:xfrm>
            <a:off x="457200" y="990600"/>
            <a:ext cx="8315325" cy="1085850"/>
          </a:xfrm>
        </p:spPr>
        <p:txBody>
          <a:bodyPr/>
          <a:lstStyle/>
          <a:p>
            <a:pPr>
              <a:defRPr/>
            </a:pPr>
            <a:r>
              <a:rPr lang="fr-CA" sz="2000" dirty="0">
                <a:latin typeface="+mj-lt"/>
              </a:rPr>
              <a:t>Semi-algébriques au sens où les contraintes peuvent ici être non-linéaires (i.e. pas seulement des lignes droites).</a:t>
            </a:r>
          </a:p>
          <a:p>
            <a:pPr>
              <a:buFont typeface="Webdings" pitchFamily="18" charset="2"/>
              <a:buNone/>
              <a:defRPr/>
            </a:pPr>
            <a:r>
              <a:rPr lang="fr-CA" dirty="0"/>
              <a:t> </a:t>
            </a:r>
          </a:p>
          <a:p>
            <a:pPr>
              <a:buFont typeface="Webdings" pitchFamily="18" charset="2"/>
              <a:buNone/>
              <a:defRPr/>
            </a:pPr>
            <a:endParaRPr lang="fr-CA" dirty="0"/>
          </a:p>
          <a:p>
            <a:pPr>
              <a:defRPr/>
            </a:pPr>
            <a:endParaRPr lang="fr-CA" dirty="0"/>
          </a:p>
        </p:txBody>
      </p:sp>
      <p:pic>
        <p:nvPicPr>
          <p:cNvPr id="327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3" y="1924050"/>
            <a:ext cx="5951537"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fr-CA" altLang="en-US"/>
              <a:t>Transformations géométriques</a:t>
            </a:r>
          </a:p>
        </p:txBody>
      </p:sp>
      <p:sp>
        <p:nvSpPr>
          <p:cNvPr id="28678" name="Rectangle 3"/>
          <p:cNvSpPr>
            <a:spLocks noGrp="1" noChangeArrowheads="1"/>
          </p:cNvSpPr>
          <p:nvPr>
            <p:ph idx="1"/>
          </p:nvPr>
        </p:nvSpPr>
        <p:spPr/>
        <p:txBody>
          <a:bodyPr/>
          <a:lstStyle/>
          <a:p>
            <a:pPr>
              <a:defRPr/>
            </a:pPr>
            <a:r>
              <a:rPr lang="fr-CA" dirty="0">
                <a:solidFill>
                  <a:schemeClr val="tx2"/>
                </a:solidFill>
                <a:latin typeface="+mj-lt"/>
              </a:rPr>
              <a:t>Transformations entre cadres de référence</a:t>
            </a:r>
          </a:p>
          <a:p>
            <a:pPr lvl="1">
              <a:defRPr/>
            </a:pPr>
            <a:r>
              <a:rPr lang="fr-CA" sz="2000" dirty="0">
                <a:solidFill>
                  <a:schemeClr val="tx2"/>
                </a:solidFill>
                <a:latin typeface="+mj-lt"/>
              </a:rPr>
              <a:t>Au moins un fixé sur le robot (</a:t>
            </a:r>
            <a:r>
              <a:rPr lang="fr-CA" sz="2000" i="1" dirty="0">
                <a:solidFill>
                  <a:schemeClr val="tx2"/>
                </a:solidFill>
                <a:latin typeface="+mj-lt"/>
              </a:rPr>
              <a:t>A</a:t>
            </a:r>
            <a:r>
              <a:rPr lang="fr-CA" sz="2000" dirty="0">
                <a:solidFill>
                  <a:schemeClr val="tx2"/>
                </a:solidFill>
                <a:latin typeface="+mj-lt"/>
              </a:rPr>
              <a:t>)</a:t>
            </a:r>
          </a:p>
          <a:p>
            <a:pPr lvl="1">
              <a:defRPr/>
            </a:pPr>
            <a:r>
              <a:rPr lang="fr-CA" sz="2000" dirty="0">
                <a:solidFill>
                  <a:schemeClr val="tx2"/>
                </a:solidFill>
                <a:latin typeface="+mj-lt"/>
              </a:rPr>
              <a:t>Au moins un fixé sur l’espace de travail (</a:t>
            </a:r>
            <a:r>
              <a:rPr lang="fr-CA" sz="2000" i="1" dirty="0">
                <a:solidFill>
                  <a:schemeClr val="tx2"/>
                </a:solidFill>
                <a:latin typeface="+mj-lt"/>
              </a:rPr>
              <a:t>W</a:t>
            </a:r>
            <a:r>
              <a:rPr lang="fr-CA" sz="2000" dirty="0">
                <a:solidFill>
                  <a:schemeClr val="tx2"/>
                </a:solidFill>
                <a:latin typeface="+mj-lt"/>
              </a:rPr>
              <a:t>).</a:t>
            </a:r>
          </a:p>
          <a:p>
            <a:pPr>
              <a:defRPr/>
            </a:pPr>
            <a:r>
              <a:rPr lang="fr-CA" dirty="0">
                <a:solidFill>
                  <a:schemeClr val="tx2"/>
                </a:solidFill>
                <a:latin typeface="+mj-lt"/>
              </a:rPr>
              <a:t>Types de transformations</a:t>
            </a:r>
          </a:p>
          <a:p>
            <a:pPr lvl="1">
              <a:defRPr/>
            </a:pPr>
            <a:r>
              <a:rPr lang="fr-CA" sz="2000" dirty="0">
                <a:solidFill>
                  <a:schemeClr val="tx2"/>
                </a:solidFill>
                <a:latin typeface="+mj-lt"/>
              </a:rPr>
              <a:t>Translations</a:t>
            </a:r>
          </a:p>
          <a:p>
            <a:pPr lvl="1">
              <a:defRPr/>
            </a:pPr>
            <a:r>
              <a:rPr lang="fr-CA" sz="2000" dirty="0">
                <a:solidFill>
                  <a:schemeClr val="tx2"/>
                </a:solidFill>
                <a:latin typeface="+mj-lt"/>
              </a:rPr>
              <a:t>Rotations</a:t>
            </a:r>
          </a:p>
          <a:p>
            <a:pPr>
              <a:buFont typeface="Webdings" pitchFamily="18" charset="2"/>
              <a:buNone/>
              <a:defRPr/>
            </a:pPr>
            <a:endParaRPr lang="fr-CA" dirty="0"/>
          </a:p>
          <a:p>
            <a:pPr>
              <a:defRPr/>
            </a:pPr>
            <a:endParaRPr lang="fr-CA"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err="1"/>
              <a:t>Sujets</a:t>
            </a:r>
            <a:r>
              <a:rPr lang="en-US" altLang="en-US" dirty="0"/>
              <a:t> </a:t>
            </a:r>
            <a:r>
              <a:rPr lang="en-US" altLang="en-US" dirty="0" err="1"/>
              <a:t>couverts</a:t>
            </a:r>
            <a:endParaRPr lang="en-US" altLang="en-US" dirty="0"/>
          </a:p>
        </p:txBody>
      </p:sp>
      <p:sp>
        <p:nvSpPr>
          <p:cNvPr id="10243" name="Rectangle 3"/>
          <p:cNvSpPr>
            <a:spLocks noGrp="1" noChangeArrowheads="1"/>
          </p:cNvSpPr>
          <p:nvPr>
            <p:ph idx="1"/>
          </p:nvPr>
        </p:nvSpPr>
        <p:spPr>
          <a:xfrm>
            <a:off x="457200" y="990600"/>
            <a:ext cx="8229600" cy="3910013"/>
          </a:xfrm>
        </p:spPr>
        <p:txBody>
          <a:bodyPr/>
          <a:lstStyle/>
          <a:p>
            <a:r>
              <a:rPr lang="fr-CA" altLang="en-US" sz="2000" dirty="0"/>
              <a:t>Énoncé du problème</a:t>
            </a:r>
          </a:p>
          <a:p>
            <a:r>
              <a:rPr lang="fr-CA" altLang="en-US" sz="2000" dirty="0"/>
              <a:t>Cadre de résolution générale</a:t>
            </a:r>
          </a:p>
          <a:p>
            <a:r>
              <a:rPr lang="fr-CA" altLang="en-US" sz="2000" dirty="0"/>
              <a:t>Représentation et transformation géométriques</a:t>
            </a:r>
          </a:p>
          <a:p>
            <a:r>
              <a:rPr lang="fr-CA" altLang="en-US" sz="2000" dirty="0"/>
              <a:t>Espace de configuration</a:t>
            </a:r>
          </a:p>
          <a:p>
            <a:r>
              <a:rPr lang="fr-CA" altLang="en-US" sz="2000" dirty="0"/>
              <a:t>Approches de planification</a:t>
            </a:r>
          </a:p>
          <a:p>
            <a:pPr lvl="1"/>
            <a:r>
              <a:rPr lang="fr-CA" altLang="en-US" sz="2000" dirty="0"/>
              <a:t>Exactes</a:t>
            </a:r>
          </a:p>
          <a:p>
            <a:pPr lvl="1"/>
            <a:r>
              <a:rPr lang="fr-CA" altLang="en-US" sz="2000" dirty="0"/>
              <a:t>Par échantillonnage</a:t>
            </a:r>
          </a:p>
          <a:p>
            <a:r>
              <a:rPr lang="fr-CA" altLang="en-US" sz="2000" dirty="0"/>
              <a:t>Contraintes différentielles</a:t>
            </a:r>
          </a:p>
          <a:p>
            <a:r>
              <a:rPr lang="fr-CA" altLang="en-US" sz="2000" dirty="0"/>
              <a:t>OMPL</a:t>
            </a:r>
          </a:p>
          <a:p>
            <a:endParaRPr lang="fr-CA" altLang="en-US" sz="2000" dirty="0"/>
          </a:p>
        </p:txBody>
      </p:sp>
      <p:sp>
        <p:nvSpPr>
          <p:cNvPr id="10247" name="ZoneTexte 9"/>
          <p:cNvSpPr txBox="1">
            <a:spLocks noChangeArrowheads="1"/>
          </p:cNvSpPr>
          <p:nvPr/>
        </p:nvSpPr>
        <p:spPr bwMode="auto">
          <a:xfrm>
            <a:off x="600075" y="5195888"/>
            <a:ext cx="8215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fr-CA" b="1" dirty="0">
                <a:solidFill>
                  <a:schemeClr val="accent1">
                    <a:lumMod val="50000"/>
                  </a:schemeClr>
                </a:solidFill>
              </a:rPr>
              <a:t>Reference</a:t>
            </a:r>
            <a:r>
              <a:rPr lang="fr-CA" dirty="0"/>
              <a:t>: Steven </a:t>
            </a:r>
            <a:r>
              <a:rPr lang="fr-CA" dirty="0" err="1"/>
              <a:t>Lavalle</a:t>
            </a:r>
            <a:r>
              <a:rPr lang="fr-CA" dirty="0"/>
              <a:t>. </a:t>
            </a:r>
            <a:r>
              <a:rPr lang="fr-CA" i="1" dirty="0"/>
              <a:t>Planning </a:t>
            </a:r>
            <a:r>
              <a:rPr lang="fr-CA" i="1" dirty="0" err="1"/>
              <a:t>Algorithms</a:t>
            </a:r>
            <a:r>
              <a:rPr lang="fr-CA" dirty="0"/>
              <a:t>. Cambridge </a:t>
            </a:r>
            <a:r>
              <a:rPr lang="fr-CA" dirty="0" err="1"/>
              <a:t>University</a:t>
            </a:r>
            <a:r>
              <a:rPr lang="fr-CA" dirty="0"/>
              <a:t> </a:t>
            </a:r>
            <a:r>
              <a:rPr lang="fr-CA" dirty="0" err="1"/>
              <a:t>Press</a:t>
            </a:r>
            <a:r>
              <a:rPr lang="fr-CA" dirty="0"/>
              <a:t>, 2006. Disponible en ligne: </a:t>
            </a:r>
            <a:r>
              <a:rPr lang="fr-CA" dirty="0">
                <a:hlinkClick r:id="rId3"/>
              </a:rPr>
              <a:t>http://planning.cs.uiuc.edu/</a:t>
            </a:r>
            <a:r>
              <a:rPr lang="fr-CA" dirty="0"/>
              <a:t>. Sections couverts: 3 à 6 et 13 à 14.</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CA" altLang="en-US"/>
              <a:t>Translations</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904875"/>
            <a:ext cx="69437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30</a:t>
            </a:fld>
            <a:endParaRPr lang="en-US"/>
          </a:p>
        </p:txBody>
      </p:sp>
      <p:sp>
        <p:nvSpPr>
          <p:cNvPr id="11" name="Text Box 27"/>
          <p:cNvSpPr txBox="1">
            <a:spLocks noChangeArrowheads="1"/>
          </p:cNvSpPr>
          <p:nvPr/>
        </p:nvSpPr>
        <p:spPr bwMode="auto">
          <a:xfrm>
            <a:off x="3760788" y="5432348"/>
            <a:ext cx="1199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0</a:t>
            </a:r>
            <a:r>
              <a:rPr lang="en-CA" altLang="en-US" baseline="30000" dirty="0"/>
              <a:t>o</a:t>
            </a:r>
            <a:r>
              <a:rPr lang="en-CA" altLang="en-US" dirty="0"/>
              <a:t>)</a:t>
            </a:r>
          </a:p>
        </p:txBody>
      </p:sp>
      <p:sp>
        <p:nvSpPr>
          <p:cNvPr id="12" name="Text Box 32"/>
          <p:cNvSpPr txBox="1">
            <a:spLocks noChangeArrowheads="1"/>
          </p:cNvSpPr>
          <p:nvPr/>
        </p:nvSpPr>
        <p:spPr bwMode="auto">
          <a:xfrm>
            <a:off x="2462213" y="5287886"/>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(0,0,0</a:t>
            </a:r>
            <a:r>
              <a:rPr lang="en-CA" altLang="en-US" baseline="30000" dirty="0">
                <a:solidFill>
                  <a:srgbClr val="CC3300"/>
                </a:solidFill>
              </a:rPr>
              <a:t>o</a:t>
            </a:r>
            <a:r>
              <a:rPr lang="en-CA" altLang="en-US" dirty="0">
                <a:solidFill>
                  <a:srgbClr val="CC3300"/>
                </a:solidFill>
              </a:rPr>
              <a:t>)</a:t>
            </a:r>
          </a:p>
        </p:txBody>
      </p:sp>
      <p:sp>
        <p:nvSpPr>
          <p:cNvPr id="13" name="Text Box 33"/>
          <p:cNvSpPr txBox="1">
            <a:spLocks noChangeArrowheads="1"/>
          </p:cNvSpPr>
          <p:nvPr/>
        </p:nvSpPr>
        <p:spPr bwMode="auto">
          <a:xfrm>
            <a:off x="5487988" y="5214861"/>
            <a:ext cx="93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(2,0,0</a:t>
            </a:r>
            <a:r>
              <a:rPr lang="en-CA" altLang="en-US" baseline="30000" dirty="0">
                <a:solidFill>
                  <a:srgbClr val="CC3300"/>
                </a:solidFill>
              </a:rPr>
              <a:t>o</a:t>
            </a:r>
            <a:r>
              <a:rPr lang="en-CA" altLang="en-US" dirty="0">
                <a:solidFill>
                  <a:srgbClr val="CC3300"/>
                </a:solidFill>
              </a:rPr>
              <a:t>)</a:t>
            </a:r>
          </a:p>
        </p:txBody>
      </p:sp>
      <p:sp>
        <p:nvSpPr>
          <p:cNvPr id="14" name="AutoShape 34"/>
          <p:cNvSpPr>
            <a:spLocks noChangeArrowheads="1"/>
          </p:cNvSpPr>
          <p:nvPr/>
        </p:nvSpPr>
        <p:spPr bwMode="auto">
          <a:xfrm>
            <a:off x="3760788" y="5935586"/>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grpSp>
        <p:nvGrpSpPr>
          <p:cNvPr id="6" name="Group 5"/>
          <p:cNvGrpSpPr/>
          <p:nvPr/>
        </p:nvGrpSpPr>
        <p:grpSpPr>
          <a:xfrm>
            <a:off x="5703888" y="5646661"/>
            <a:ext cx="576262" cy="720725"/>
            <a:chOff x="5703888" y="5646661"/>
            <a:chExt cx="576262" cy="720725"/>
          </a:xfrm>
        </p:grpSpPr>
        <p:sp>
          <p:nvSpPr>
            <p:cNvPr id="16" name="AutoShape 36"/>
            <p:cNvSpPr>
              <a:spLocks noChangeArrowheads="1"/>
            </p:cNvSpPr>
            <p:nvPr/>
          </p:nvSpPr>
          <p:spPr bwMode="auto">
            <a:xfrm>
              <a:off x="5919788" y="5646661"/>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7" name="Rectangle 37"/>
            <p:cNvSpPr>
              <a:spLocks noChangeArrowheads="1"/>
            </p:cNvSpPr>
            <p:nvPr/>
          </p:nvSpPr>
          <p:spPr bwMode="auto">
            <a:xfrm rot="5400000">
              <a:off x="5703887" y="5791124"/>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grpSp>
      <p:sp>
        <p:nvSpPr>
          <p:cNvPr id="20" name="Text Box 32"/>
          <p:cNvSpPr txBox="1">
            <a:spLocks noChangeArrowheads="1"/>
          </p:cNvSpPr>
          <p:nvPr/>
        </p:nvSpPr>
        <p:spPr bwMode="auto">
          <a:xfrm>
            <a:off x="2462213" y="4850292"/>
            <a:ext cx="80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a:t>
            </a:r>
            <a:r>
              <a:rPr lang="en-CA" altLang="en-US" dirty="0" err="1">
                <a:solidFill>
                  <a:srgbClr val="CC3300"/>
                </a:solidFill>
              </a:rPr>
              <a:t>x,y</a:t>
            </a:r>
            <a:r>
              <a:rPr lang="en-CA" altLang="en-US" dirty="0">
                <a:solidFill>
                  <a:srgbClr val="CC3300"/>
                </a:solidFill>
              </a:rPr>
              <a:t>,</a:t>
            </a:r>
            <a:r>
              <a:rPr lang="el-GR" altLang="en-US" dirty="0">
                <a:solidFill>
                  <a:srgbClr val="CC3300"/>
                </a:solidFill>
              </a:rPr>
              <a:t>θ</a:t>
            </a:r>
            <a:r>
              <a:rPr lang="en-CA" altLang="en-US" dirty="0">
                <a:solidFill>
                  <a:srgbClr val="CC3300"/>
                </a:solidFill>
              </a:rPr>
              <a:t>)</a:t>
            </a:r>
          </a:p>
        </p:txBody>
      </p:sp>
      <p:grpSp>
        <p:nvGrpSpPr>
          <p:cNvPr id="5" name="Group 4"/>
          <p:cNvGrpSpPr/>
          <p:nvPr/>
        </p:nvGrpSpPr>
        <p:grpSpPr>
          <a:xfrm>
            <a:off x="2535238" y="5646661"/>
            <a:ext cx="576262" cy="720725"/>
            <a:chOff x="2535238" y="5646661"/>
            <a:chExt cx="576262" cy="720725"/>
          </a:xfrm>
        </p:grpSpPr>
        <p:sp>
          <p:nvSpPr>
            <p:cNvPr id="15" name="Rectangle 35"/>
            <p:cNvSpPr>
              <a:spLocks noChangeArrowheads="1"/>
            </p:cNvSpPr>
            <p:nvPr/>
          </p:nvSpPr>
          <p:spPr bwMode="auto">
            <a:xfrm>
              <a:off x="2535238" y="5791123"/>
              <a:ext cx="576262"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1" name="AutoShape 36"/>
            <p:cNvSpPr>
              <a:spLocks noChangeArrowheads="1"/>
            </p:cNvSpPr>
            <p:nvPr/>
          </p:nvSpPr>
          <p:spPr bwMode="auto">
            <a:xfrm>
              <a:off x="2794356" y="5646661"/>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fr-CA" altLang="en-US"/>
              <a:t>Translations</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557338"/>
            <a:ext cx="78676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31</a:t>
            </a:fld>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fr-CA" altLang="en-US"/>
              <a:t>Rotations</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1204913"/>
            <a:ext cx="78771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588" y="2967038"/>
            <a:ext cx="55530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32</a:t>
            </a:fld>
            <a:endParaRPr lang="en-US"/>
          </a:p>
        </p:txBody>
      </p:sp>
      <p:sp>
        <p:nvSpPr>
          <p:cNvPr id="8" name="Text Box 27"/>
          <p:cNvSpPr txBox="1">
            <a:spLocks noChangeArrowheads="1"/>
          </p:cNvSpPr>
          <p:nvPr/>
        </p:nvSpPr>
        <p:spPr bwMode="auto">
          <a:xfrm>
            <a:off x="4032251" y="5443537"/>
            <a:ext cx="1327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(0, 0, +90</a:t>
            </a:r>
            <a:r>
              <a:rPr lang="en-CA" altLang="en-US" baseline="30000" dirty="0"/>
              <a:t>o</a:t>
            </a:r>
            <a:r>
              <a:rPr lang="en-CA" altLang="en-US" dirty="0"/>
              <a:t>)</a:t>
            </a:r>
          </a:p>
        </p:txBody>
      </p:sp>
      <p:sp>
        <p:nvSpPr>
          <p:cNvPr id="9" name="Text Box 32"/>
          <p:cNvSpPr txBox="1">
            <a:spLocks noChangeArrowheads="1"/>
          </p:cNvSpPr>
          <p:nvPr/>
        </p:nvSpPr>
        <p:spPr bwMode="auto">
          <a:xfrm>
            <a:off x="2733676" y="5299075"/>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solidFill>
                  <a:srgbClr val="CC3300"/>
                </a:solidFill>
              </a:rPr>
              <a:t>(0,0,0</a:t>
            </a:r>
            <a:r>
              <a:rPr lang="en-CA" altLang="en-US" baseline="30000">
                <a:solidFill>
                  <a:srgbClr val="CC3300"/>
                </a:solidFill>
              </a:rPr>
              <a:t>o</a:t>
            </a:r>
            <a:r>
              <a:rPr lang="en-CA" altLang="en-US">
                <a:solidFill>
                  <a:srgbClr val="CC3300"/>
                </a:solidFill>
              </a:rPr>
              <a:t>)</a:t>
            </a:r>
          </a:p>
        </p:txBody>
      </p:sp>
      <p:sp>
        <p:nvSpPr>
          <p:cNvPr id="10" name="Text Box 33"/>
          <p:cNvSpPr txBox="1">
            <a:spLocks noChangeArrowheads="1"/>
          </p:cNvSpPr>
          <p:nvPr/>
        </p:nvSpPr>
        <p:spPr bwMode="auto">
          <a:xfrm>
            <a:off x="5759451" y="5226050"/>
            <a:ext cx="106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(0,0,90</a:t>
            </a:r>
            <a:r>
              <a:rPr lang="en-CA" altLang="en-US" baseline="30000" dirty="0">
                <a:solidFill>
                  <a:srgbClr val="CC3300"/>
                </a:solidFill>
              </a:rPr>
              <a:t>o</a:t>
            </a:r>
            <a:r>
              <a:rPr lang="en-CA" altLang="en-US" dirty="0">
                <a:solidFill>
                  <a:srgbClr val="CC3300"/>
                </a:solidFill>
              </a:rPr>
              <a:t>)</a:t>
            </a:r>
          </a:p>
        </p:txBody>
      </p:sp>
      <p:sp>
        <p:nvSpPr>
          <p:cNvPr id="12" name="Rectangle 35"/>
          <p:cNvSpPr>
            <a:spLocks noChangeArrowheads="1"/>
          </p:cNvSpPr>
          <p:nvPr/>
        </p:nvSpPr>
        <p:spPr bwMode="auto">
          <a:xfrm>
            <a:off x="2806701" y="5802312"/>
            <a:ext cx="576262"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3" name="AutoShape 36"/>
          <p:cNvSpPr>
            <a:spLocks noChangeArrowheads="1"/>
          </p:cNvSpPr>
          <p:nvPr/>
        </p:nvSpPr>
        <p:spPr bwMode="auto">
          <a:xfrm>
            <a:off x="6191251" y="5657850"/>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4" name="Rectangle 37"/>
          <p:cNvSpPr>
            <a:spLocks noChangeArrowheads="1"/>
          </p:cNvSpPr>
          <p:nvPr/>
        </p:nvSpPr>
        <p:spPr bwMode="auto">
          <a:xfrm rot="5400000">
            <a:off x="5975350" y="5802313"/>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5" name="AutoShape 38"/>
          <p:cNvSpPr>
            <a:spLocks noChangeArrowheads="1"/>
          </p:cNvSpPr>
          <p:nvPr/>
        </p:nvSpPr>
        <p:spPr bwMode="auto">
          <a:xfrm rot="5400000">
            <a:off x="3382963" y="6018212"/>
            <a:ext cx="144463" cy="144463"/>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16" name="Connecteur droit 26"/>
          <p:cNvCxnSpPr>
            <a:cxnSpLocks noChangeShapeType="1"/>
          </p:cNvCxnSpPr>
          <p:nvPr/>
        </p:nvCxnSpPr>
        <p:spPr bwMode="auto">
          <a:xfrm rot="16200000" flipV="1">
            <a:off x="4319588" y="6069012"/>
            <a:ext cx="428625" cy="314325"/>
          </a:xfrm>
          <a:prstGeom prst="curvedConnector3">
            <a:avLst>
              <a:gd name="adj1" fmla="val 156667"/>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fr-CA" altLang="en-US"/>
              <a:t>Rotations + Transformations</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938415"/>
            <a:ext cx="7810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33</a:t>
            </a:fld>
            <a:endParaRPr lang="en-US"/>
          </a:p>
        </p:txBody>
      </p:sp>
      <p:sp>
        <p:nvSpPr>
          <p:cNvPr id="7" name="Text Box 27"/>
          <p:cNvSpPr txBox="1">
            <a:spLocks noChangeArrowheads="1"/>
          </p:cNvSpPr>
          <p:nvPr/>
        </p:nvSpPr>
        <p:spPr bwMode="auto">
          <a:xfrm>
            <a:off x="3572110" y="4810280"/>
            <a:ext cx="1449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t>(+2, 0, +90</a:t>
            </a:r>
            <a:r>
              <a:rPr lang="en-CA" altLang="en-US" baseline="30000"/>
              <a:t>o</a:t>
            </a:r>
            <a:r>
              <a:rPr lang="en-CA" altLang="en-US"/>
              <a:t>)</a:t>
            </a:r>
          </a:p>
        </p:txBody>
      </p:sp>
      <p:sp>
        <p:nvSpPr>
          <p:cNvPr id="8" name="Text Box 32"/>
          <p:cNvSpPr txBox="1">
            <a:spLocks noChangeArrowheads="1"/>
          </p:cNvSpPr>
          <p:nvPr/>
        </p:nvSpPr>
        <p:spPr bwMode="auto">
          <a:xfrm>
            <a:off x="2273535" y="4665818"/>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solidFill>
                  <a:srgbClr val="CC3300"/>
                </a:solidFill>
              </a:rPr>
              <a:t>(0,0,0</a:t>
            </a:r>
            <a:r>
              <a:rPr lang="en-CA" altLang="en-US" baseline="30000">
                <a:solidFill>
                  <a:srgbClr val="CC3300"/>
                </a:solidFill>
              </a:rPr>
              <a:t>o</a:t>
            </a:r>
            <a:r>
              <a:rPr lang="en-CA" altLang="en-US">
                <a:solidFill>
                  <a:srgbClr val="CC3300"/>
                </a:solidFill>
              </a:rPr>
              <a:t>)</a:t>
            </a:r>
          </a:p>
        </p:txBody>
      </p:sp>
      <p:sp>
        <p:nvSpPr>
          <p:cNvPr id="9" name="Text Box 33"/>
          <p:cNvSpPr txBox="1">
            <a:spLocks noChangeArrowheads="1"/>
          </p:cNvSpPr>
          <p:nvPr/>
        </p:nvSpPr>
        <p:spPr bwMode="auto">
          <a:xfrm>
            <a:off x="5299310" y="4592793"/>
            <a:ext cx="1065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a:solidFill>
                  <a:srgbClr val="CC3300"/>
                </a:solidFill>
              </a:rPr>
              <a:t>(2,0,90</a:t>
            </a:r>
            <a:r>
              <a:rPr lang="en-CA" altLang="en-US" baseline="30000">
                <a:solidFill>
                  <a:srgbClr val="CC3300"/>
                </a:solidFill>
              </a:rPr>
              <a:t>o</a:t>
            </a:r>
            <a:r>
              <a:rPr lang="en-CA" altLang="en-US">
                <a:solidFill>
                  <a:srgbClr val="CC3300"/>
                </a:solidFill>
              </a:rPr>
              <a:t>)</a:t>
            </a:r>
          </a:p>
        </p:txBody>
      </p:sp>
      <p:sp>
        <p:nvSpPr>
          <p:cNvPr id="10" name="AutoShape 34"/>
          <p:cNvSpPr>
            <a:spLocks noChangeArrowheads="1"/>
          </p:cNvSpPr>
          <p:nvPr/>
        </p:nvSpPr>
        <p:spPr bwMode="auto">
          <a:xfrm>
            <a:off x="3572110" y="5313518"/>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1" name="Rectangle 35"/>
          <p:cNvSpPr>
            <a:spLocks noChangeArrowheads="1"/>
          </p:cNvSpPr>
          <p:nvPr/>
        </p:nvSpPr>
        <p:spPr bwMode="auto">
          <a:xfrm>
            <a:off x="2346560" y="5169055"/>
            <a:ext cx="576262"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2" name="AutoShape 36"/>
          <p:cNvSpPr>
            <a:spLocks noChangeArrowheads="1"/>
          </p:cNvSpPr>
          <p:nvPr/>
        </p:nvSpPr>
        <p:spPr bwMode="auto">
          <a:xfrm>
            <a:off x="5731110" y="5024593"/>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3" name="Rectangle 37"/>
          <p:cNvSpPr>
            <a:spLocks noChangeArrowheads="1"/>
          </p:cNvSpPr>
          <p:nvPr/>
        </p:nvSpPr>
        <p:spPr bwMode="auto">
          <a:xfrm rot="5400000">
            <a:off x="5515209" y="5169056"/>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4" name="AutoShape 38"/>
          <p:cNvSpPr>
            <a:spLocks noChangeArrowheads="1"/>
          </p:cNvSpPr>
          <p:nvPr/>
        </p:nvSpPr>
        <p:spPr bwMode="auto">
          <a:xfrm rot="5400000">
            <a:off x="2922822" y="5384955"/>
            <a:ext cx="144463" cy="144463"/>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15" name="Connecteur droit 26"/>
          <p:cNvCxnSpPr>
            <a:cxnSpLocks noChangeShapeType="1"/>
          </p:cNvCxnSpPr>
          <p:nvPr/>
        </p:nvCxnSpPr>
        <p:spPr bwMode="auto">
          <a:xfrm rot="16200000" flipV="1">
            <a:off x="3859447" y="5435755"/>
            <a:ext cx="428625" cy="314325"/>
          </a:xfrm>
          <a:prstGeom prst="curvedConnector3">
            <a:avLst>
              <a:gd name="adj1" fmla="val 156667"/>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fr-CA" altLang="en-US"/>
              <a:t>Rotations + Transformations</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590675"/>
            <a:ext cx="77533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fr-CA" altLang="en-US"/>
              <a:t>Yaw, Pitch and Roll</a:t>
            </a:r>
          </a:p>
        </p:txBody>
      </p:sp>
      <p:pic>
        <p:nvPicPr>
          <p:cNvPr id="43014" name="Picture 12" descr="YawPitchRo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8588" y="1730375"/>
            <a:ext cx="30178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5" name="Straight Arrow Connector 2"/>
          <p:cNvCxnSpPr>
            <a:cxnSpLocks noChangeShapeType="1"/>
          </p:cNvCxnSpPr>
          <p:nvPr/>
        </p:nvCxnSpPr>
        <p:spPr bwMode="auto">
          <a:xfrm flipH="1" flipV="1">
            <a:off x="2492375" y="2547938"/>
            <a:ext cx="2071688" cy="36512"/>
          </a:xfrm>
          <a:prstGeom prst="straightConnector1">
            <a:avLst/>
          </a:prstGeom>
          <a:noFill/>
          <a:ln w="9525"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43016" name="Straight Arrow Connector 5"/>
          <p:cNvCxnSpPr>
            <a:cxnSpLocks noChangeShapeType="1"/>
          </p:cNvCxnSpPr>
          <p:nvPr/>
        </p:nvCxnSpPr>
        <p:spPr bwMode="auto">
          <a:xfrm>
            <a:off x="4564063" y="2584450"/>
            <a:ext cx="158750" cy="1951038"/>
          </a:xfrm>
          <a:prstGeom prst="straightConnector1">
            <a:avLst/>
          </a:prstGeom>
          <a:noFill/>
          <a:ln w="9525" algn="ctr">
            <a:solidFill>
              <a:srgbClr val="9900FF"/>
            </a:solidFill>
            <a:round/>
            <a:headEnd/>
            <a:tailEnd type="arrow" w="med" len="med"/>
          </a:ln>
          <a:extLst>
            <a:ext uri="{909E8E84-426E-40DD-AFC4-6F175D3DCCD1}">
              <a14:hiddenFill xmlns:a14="http://schemas.microsoft.com/office/drawing/2010/main">
                <a:noFill/>
              </a14:hiddenFill>
            </a:ext>
          </a:extLst>
        </p:spPr>
      </p:cxnSp>
      <p:cxnSp>
        <p:nvCxnSpPr>
          <p:cNvPr id="43017" name="Straight Arrow Connector 7"/>
          <p:cNvCxnSpPr>
            <a:cxnSpLocks noChangeShapeType="1"/>
          </p:cNvCxnSpPr>
          <p:nvPr/>
        </p:nvCxnSpPr>
        <p:spPr bwMode="auto">
          <a:xfrm flipV="1">
            <a:off x="4564063" y="1362075"/>
            <a:ext cx="0" cy="1222375"/>
          </a:xfrm>
          <a:prstGeom prst="straightConnector1">
            <a:avLst/>
          </a:prstGeom>
          <a:noFill/>
          <a:ln w="9525" algn="ctr">
            <a:solidFill>
              <a:srgbClr val="92D050"/>
            </a:solidFill>
            <a:round/>
            <a:headEnd/>
            <a:tailEnd type="arrow" w="med" len="med"/>
          </a:ln>
          <a:extLst>
            <a:ext uri="{909E8E84-426E-40DD-AFC4-6F175D3DCCD1}">
              <a14:hiddenFill xmlns:a14="http://schemas.microsoft.com/office/drawing/2010/main">
                <a:noFill/>
              </a14:hiddenFill>
            </a:ext>
          </a:extLst>
        </p:spPr>
      </p:cxnSp>
      <p:sp>
        <p:nvSpPr>
          <p:cNvPr id="43018" name="TextBox 11"/>
          <p:cNvSpPr txBox="1">
            <a:spLocks noChangeArrowheads="1"/>
          </p:cNvSpPr>
          <p:nvPr/>
        </p:nvSpPr>
        <p:spPr bwMode="auto">
          <a:xfrm>
            <a:off x="2333625" y="2133600"/>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x</a:t>
            </a:r>
          </a:p>
        </p:txBody>
      </p:sp>
      <p:sp>
        <p:nvSpPr>
          <p:cNvPr id="43019" name="TextBox 16"/>
          <p:cNvSpPr txBox="1">
            <a:spLocks noChangeArrowheads="1"/>
          </p:cNvSpPr>
          <p:nvPr/>
        </p:nvSpPr>
        <p:spPr bwMode="auto">
          <a:xfrm>
            <a:off x="4805363" y="434975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9900FF"/>
                </a:solidFill>
              </a:rPr>
              <a:t>y</a:t>
            </a:r>
          </a:p>
        </p:txBody>
      </p:sp>
      <p:sp>
        <p:nvSpPr>
          <p:cNvPr id="43020" name="TextBox 17"/>
          <p:cNvSpPr txBox="1">
            <a:spLocks noChangeArrowheads="1"/>
          </p:cNvSpPr>
          <p:nvPr/>
        </p:nvSpPr>
        <p:spPr bwMode="auto">
          <a:xfrm>
            <a:off x="4564063" y="1362075"/>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92D050"/>
                </a:solidFill>
              </a:rPr>
              <a:t>z</a:t>
            </a:r>
          </a:p>
        </p:txBody>
      </p:sp>
      <p:sp>
        <p:nvSpPr>
          <p:cNvPr id="43021" name="Rectangle 1"/>
          <p:cNvSpPr>
            <a:spLocks noChangeArrowheads="1"/>
          </p:cNvSpPr>
          <p:nvPr/>
        </p:nvSpPr>
        <p:spPr bwMode="auto">
          <a:xfrm>
            <a:off x="614363" y="4706938"/>
            <a:ext cx="8378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2400"/>
              <a:t>N’importe quelle rotation dans l’espace à trois dimension peut être représentée par une séquence de </a:t>
            </a:r>
            <a:r>
              <a:rPr lang="en-CA" altLang="en-US" sz="2400" i="1"/>
              <a:t>yaw, pitch, roll</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fr-CA" altLang="en-US"/>
              <a:t>Chaîne cinématique</a:t>
            </a:r>
          </a:p>
        </p:txBody>
      </p:sp>
      <p:sp>
        <p:nvSpPr>
          <p:cNvPr id="23558" name="Rectangle 3"/>
          <p:cNvSpPr>
            <a:spLocks noGrp="1" noChangeArrowheads="1"/>
          </p:cNvSpPr>
          <p:nvPr>
            <p:ph idx="1"/>
          </p:nvPr>
        </p:nvSpPr>
        <p:spPr>
          <a:xfrm>
            <a:off x="457200" y="990600"/>
            <a:ext cx="8202613" cy="4670425"/>
          </a:xfrm>
        </p:spPr>
        <p:txBody>
          <a:bodyPr/>
          <a:lstStyle/>
          <a:p>
            <a:pPr>
              <a:defRPr/>
            </a:pPr>
            <a:r>
              <a:rPr lang="en-CA" sz="2800" dirty="0">
                <a:latin typeface="+mj-lt"/>
              </a:rPr>
              <a:t>Ensemble de segments </a:t>
            </a:r>
            <a:r>
              <a:rPr lang="en-CA" sz="2800" dirty="0" err="1">
                <a:latin typeface="+mj-lt"/>
              </a:rPr>
              <a:t>rigides</a:t>
            </a:r>
            <a:r>
              <a:rPr lang="en-CA" sz="2800" dirty="0">
                <a:latin typeface="+mj-lt"/>
              </a:rPr>
              <a:t> </a:t>
            </a:r>
            <a:br>
              <a:rPr lang="en-CA" sz="2800" dirty="0">
                <a:latin typeface="+mj-lt"/>
              </a:rPr>
            </a:br>
            <a:r>
              <a:rPr lang="en-CA" sz="2800" dirty="0" err="1">
                <a:latin typeface="+mj-lt"/>
              </a:rPr>
              <a:t>articulés</a:t>
            </a:r>
            <a:r>
              <a:rPr lang="en-CA" sz="2800" dirty="0">
                <a:latin typeface="+mj-lt"/>
              </a:rPr>
              <a:t> </a:t>
            </a:r>
            <a:r>
              <a:rPr lang="en-CA" sz="2800" dirty="0" err="1">
                <a:latin typeface="+mj-lt"/>
              </a:rPr>
              <a:t>reliés</a:t>
            </a:r>
            <a:r>
              <a:rPr lang="en-CA" sz="2800" dirty="0">
                <a:latin typeface="+mj-lt"/>
              </a:rPr>
              <a:t> par des joints </a:t>
            </a:r>
            <a:br>
              <a:rPr lang="en-CA" sz="2800" dirty="0">
                <a:latin typeface="+mj-lt"/>
              </a:rPr>
            </a:br>
            <a:r>
              <a:rPr lang="en-CA" sz="2800" dirty="0">
                <a:latin typeface="+mj-lt"/>
              </a:rPr>
              <a:t>(</a:t>
            </a:r>
            <a:r>
              <a:rPr lang="en-CA" sz="2800" dirty="0" err="1">
                <a:latin typeface="+mj-lt"/>
              </a:rPr>
              <a:t>typiquement</a:t>
            </a:r>
            <a:r>
              <a:rPr lang="en-CA" sz="2800" dirty="0">
                <a:latin typeface="+mj-lt"/>
              </a:rPr>
              <a:t> en translation </a:t>
            </a:r>
            <a:br>
              <a:rPr lang="en-CA" sz="2800" dirty="0">
                <a:latin typeface="+mj-lt"/>
              </a:rPr>
            </a:br>
            <a:r>
              <a:rPr lang="en-CA" sz="2800" dirty="0" err="1">
                <a:latin typeface="+mj-lt"/>
              </a:rPr>
              <a:t>ou</a:t>
            </a:r>
            <a:r>
              <a:rPr lang="en-CA" sz="2800" dirty="0">
                <a:latin typeface="+mj-lt"/>
              </a:rPr>
              <a:t> en rotation)</a:t>
            </a:r>
          </a:p>
          <a:p>
            <a:pPr lvl="1">
              <a:defRPr/>
            </a:pPr>
            <a:endParaRPr lang="en-CA" sz="3200" dirty="0"/>
          </a:p>
        </p:txBody>
      </p:sp>
      <p:pic>
        <p:nvPicPr>
          <p:cNvPr id="44036" name="Picture 5" descr="300px-Robot_arm_model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163" y="1246188"/>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3582988"/>
            <a:ext cx="17811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2786063"/>
            <a:ext cx="36766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101600"/>
            <a:ext cx="8839200" cy="1098550"/>
          </a:xfrm>
        </p:spPr>
        <p:txBody>
          <a:bodyPr/>
          <a:lstStyle/>
          <a:p>
            <a:r>
              <a:rPr lang="fr-CA" altLang="en-US"/>
              <a:t>Transformations géométriques pour les chaînes cinématiques</a:t>
            </a:r>
          </a:p>
        </p:txBody>
      </p:sp>
      <p:sp>
        <p:nvSpPr>
          <p:cNvPr id="35846" name="Rectangle 3"/>
          <p:cNvSpPr>
            <a:spLocks noGrp="1" noChangeArrowheads="1"/>
          </p:cNvSpPr>
          <p:nvPr>
            <p:ph idx="1"/>
          </p:nvPr>
        </p:nvSpPr>
        <p:spPr>
          <a:xfrm>
            <a:off x="457200" y="1228725"/>
            <a:ext cx="8229600" cy="5045075"/>
          </a:xfrm>
        </p:spPr>
        <p:txBody>
          <a:bodyPr/>
          <a:lstStyle/>
          <a:p>
            <a:pPr>
              <a:defRPr/>
            </a:pPr>
            <a:r>
              <a:rPr lang="fr-CA" dirty="0">
                <a:solidFill>
                  <a:schemeClr val="tx2"/>
                </a:solidFill>
                <a:latin typeface="+mj-lt"/>
              </a:rPr>
              <a:t>Les transformations géométriques de bases sont combinées pour obtenir des transformations d’un corps articulé: Voir Section 3.3 du livre.</a:t>
            </a:r>
            <a:endParaRPr lang="fr-CA" dirty="0">
              <a:latin typeface="+mj-lt"/>
            </a:endParaRPr>
          </a:p>
          <a:p>
            <a:pPr>
              <a:defRPr/>
            </a:pPr>
            <a:endParaRPr lang="fr-CA" dirty="0"/>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619375"/>
            <a:ext cx="64928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152400" y="152400"/>
            <a:ext cx="8839200" cy="676275"/>
          </a:xfrm>
        </p:spPr>
        <p:txBody>
          <a:bodyPr/>
          <a:lstStyle/>
          <a:p>
            <a:r>
              <a:rPr lang="fr-CA" altLang="en-US"/>
              <a:t>Cinématique inverse</a:t>
            </a:r>
          </a:p>
        </p:txBody>
      </p:sp>
      <p:pic>
        <p:nvPicPr>
          <p:cNvPr id="62467" name="Picture 14" desc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763" y="3208338"/>
            <a:ext cx="2324100" cy="1795462"/>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15" descr="St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538" y="869950"/>
            <a:ext cx="2332037" cy="1760538"/>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62469" name="Flèche droite 12"/>
          <p:cNvSpPr>
            <a:spLocks noChangeArrowheads="1"/>
          </p:cNvSpPr>
          <p:nvPr/>
        </p:nvSpPr>
        <p:spPr bwMode="auto">
          <a:xfrm rot="5400000">
            <a:off x="7466806" y="2826544"/>
            <a:ext cx="369888" cy="215900"/>
          </a:xfrm>
          <a:prstGeom prst="rightArrow">
            <a:avLst>
              <a:gd name="adj1" fmla="val 50000"/>
              <a:gd name="adj2" fmla="val 49843"/>
            </a:avLst>
          </a:prstGeom>
          <a:solidFill>
            <a:schemeClr val="bg1"/>
          </a:solidFill>
          <a:ln w="9525" algn="ctr">
            <a:solidFill>
              <a:schemeClr val="tx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CA" altLang="en-US"/>
          </a:p>
        </p:txBody>
      </p:sp>
      <p:sp>
        <p:nvSpPr>
          <p:cNvPr id="62470" name="Rectangle 3"/>
          <p:cNvSpPr txBox="1">
            <a:spLocks noChangeArrowheads="1"/>
          </p:cNvSpPr>
          <p:nvPr/>
        </p:nvSpPr>
        <p:spPr bwMode="auto">
          <a:xfrm>
            <a:off x="255588" y="1120775"/>
            <a:ext cx="5688012"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08585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rgbClr val="0033CC"/>
              </a:buClr>
              <a:buFont typeface="Webdings" pitchFamily="18" charset="2"/>
              <a:buChar char="="/>
            </a:pPr>
            <a:r>
              <a:rPr lang="en-CA" altLang="en-US" sz="2000" dirty="0" err="1"/>
              <a:t>Déplacement</a:t>
            </a:r>
            <a:r>
              <a:rPr lang="en-CA" altLang="en-US" sz="2000" dirty="0"/>
              <a:t> pour les </a:t>
            </a:r>
            <a:r>
              <a:rPr lang="en-CA" altLang="en-US" sz="2000" b="1" dirty="0" err="1"/>
              <a:t>chaînes</a:t>
            </a:r>
            <a:r>
              <a:rPr lang="en-CA" altLang="en-US" sz="2000" b="1" dirty="0"/>
              <a:t> </a:t>
            </a:r>
            <a:r>
              <a:rPr lang="en-CA" altLang="en-US" sz="2000" b="1" dirty="0" err="1"/>
              <a:t>cinématiques</a:t>
            </a:r>
            <a:r>
              <a:rPr lang="en-CA" altLang="en-US" sz="2000" b="1" dirty="0"/>
              <a:t> </a:t>
            </a:r>
            <a:r>
              <a:rPr lang="en-CA" altLang="en-US" sz="2000" b="1" dirty="0" err="1"/>
              <a:t>lorsqu’il</a:t>
            </a:r>
            <a:r>
              <a:rPr lang="en-CA" altLang="en-US" sz="2000" b="1" dirty="0"/>
              <a:t> </a:t>
            </a:r>
            <a:r>
              <a:rPr lang="en-CA" altLang="en-US" sz="2000" b="1" dirty="0" err="1"/>
              <a:t>n’y</a:t>
            </a:r>
            <a:r>
              <a:rPr lang="en-CA" altLang="en-US" sz="2000" b="1" dirty="0"/>
              <a:t> a pas </a:t>
            </a:r>
            <a:r>
              <a:rPr lang="en-CA" altLang="en-US" sz="2000" b="1" dirty="0" err="1"/>
              <a:t>d’obstacle</a:t>
            </a:r>
            <a:r>
              <a:rPr lang="en-CA" altLang="en-US" sz="2000" b="1" dirty="0"/>
              <a:t>.</a:t>
            </a:r>
          </a:p>
          <a:p>
            <a:pPr marL="0" indent="0">
              <a:spcBef>
                <a:spcPct val="20000"/>
              </a:spcBef>
              <a:buClr>
                <a:srgbClr val="0033CC"/>
              </a:buClr>
            </a:pPr>
            <a:endParaRPr lang="en-CA" altLang="en-US" sz="2000" b="1" dirty="0"/>
          </a:p>
          <a:p>
            <a:pPr>
              <a:spcBef>
                <a:spcPct val="20000"/>
              </a:spcBef>
              <a:buClr>
                <a:srgbClr val="0033CC"/>
              </a:buClr>
              <a:buFont typeface="Webdings" pitchFamily="18" charset="2"/>
              <a:buChar char="="/>
            </a:pPr>
            <a:r>
              <a:rPr lang="en-CA" altLang="en-US" sz="2000" dirty="0" err="1"/>
              <a:t>Déterminer</a:t>
            </a:r>
            <a:r>
              <a:rPr lang="en-CA" altLang="en-US" sz="2000" dirty="0"/>
              <a:t> les rotations </a:t>
            </a:r>
            <a:r>
              <a:rPr lang="en-CA" altLang="en-US" sz="2000" dirty="0" err="1"/>
              <a:t>nécessaires</a:t>
            </a:r>
            <a:r>
              <a:rPr lang="en-CA" altLang="en-US" sz="2000" dirty="0"/>
              <a:t> pour </a:t>
            </a:r>
            <a:r>
              <a:rPr lang="en-CA" altLang="en-US" sz="2000" dirty="0" err="1"/>
              <a:t>amener</a:t>
            </a:r>
            <a:r>
              <a:rPr lang="en-CA" altLang="en-US" sz="2000" dirty="0"/>
              <a:t> </a:t>
            </a:r>
            <a:r>
              <a:rPr lang="en-CA" altLang="en-US" sz="2000" dirty="0" err="1"/>
              <a:t>l’effecteur</a:t>
            </a:r>
            <a:r>
              <a:rPr lang="en-CA" altLang="en-US" sz="2000" dirty="0"/>
              <a:t> terminal </a:t>
            </a:r>
            <a:br>
              <a:rPr lang="en-CA" altLang="en-US" sz="2000" dirty="0"/>
            </a:br>
            <a:r>
              <a:rPr lang="en-CA" altLang="en-US" sz="2000" dirty="0"/>
              <a:t>(</a:t>
            </a:r>
            <a:r>
              <a:rPr lang="en-CA" altLang="en-US" sz="2000" i="1" dirty="0"/>
              <a:t>end effector</a:t>
            </a:r>
            <a:r>
              <a:rPr lang="en-CA" altLang="en-US" sz="2000" dirty="0"/>
              <a:t>) </a:t>
            </a:r>
            <a:r>
              <a:rPr lang="en-CA" altLang="en-US" sz="2000" dirty="0" err="1"/>
              <a:t>dans</a:t>
            </a:r>
            <a:r>
              <a:rPr lang="en-CA" altLang="en-US" sz="2000" dirty="0"/>
              <a:t> </a:t>
            </a:r>
            <a:r>
              <a:rPr lang="en-CA" altLang="en-US" sz="2000" dirty="0" err="1"/>
              <a:t>une</a:t>
            </a:r>
            <a:r>
              <a:rPr lang="en-CA" altLang="en-US" sz="2000" dirty="0"/>
              <a:t> position </a:t>
            </a:r>
            <a:r>
              <a:rPr lang="en-CA" altLang="en-US" sz="2000" dirty="0" err="1"/>
              <a:t>donnée</a:t>
            </a:r>
            <a:endParaRPr lang="en-CA" altLang="en-US" sz="2000" dirty="0"/>
          </a:p>
          <a:p>
            <a:pPr lvl="1">
              <a:spcBef>
                <a:spcPct val="20000"/>
              </a:spcBef>
              <a:buClr>
                <a:srgbClr val="0033CC"/>
              </a:buClr>
              <a:buFontTx/>
              <a:buChar char="»"/>
            </a:pPr>
            <a:r>
              <a:rPr lang="en-CA" altLang="en-US" sz="2000" dirty="0" err="1"/>
              <a:t>Problème</a:t>
            </a:r>
            <a:r>
              <a:rPr lang="en-CA" altLang="en-US" sz="2000" dirty="0"/>
              <a:t> </a:t>
            </a:r>
            <a:r>
              <a:rPr lang="en-CA" altLang="en-US" sz="2000" dirty="0" err="1"/>
              <a:t>algébrique</a:t>
            </a:r>
            <a:r>
              <a:rPr lang="en-CA" altLang="en-US" sz="2000" dirty="0"/>
              <a:t> (optimisation </a:t>
            </a:r>
            <a:br>
              <a:rPr lang="en-CA" altLang="en-US" sz="2000" dirty="0"/>
            </a:br>
            <a:r>
              <a:rPr lang="en-CA" altLang="en-US" sz="2000" dirty="0"/>
              <a:t>non-</a:t>
            </a:r>
            <a:r>
              <a:rPr lang="en-CA" altLang="en-US" sz="2000" dirty="0" err="1"/>
              <a:t>linéaire</a:t>
            </a:r>
            <a:r>
              <a:rPr lang="en-CA" altLang="en-US" sz="2000" dirty="0"/>
              <a:t>)</a:t>
            </a:r>
          </a:p>
          <a:p>
            <a:pPr lvl="2">
              <a:spcBef>
                <a:spcPct val="20000"/>
              </a:spcBef>
              <a:buClr>
                <a:srgbClr val="0033CC"/>
              </a:buClr>
              <a:buFont typeface="Times" charset="0"/>
              <a:buChar char="•"/>
            </a:pPr>
            <a:r>
              <a:rPr lang="en-CA" altLang="en-US" sz="2000" dirty="0"/>
              <a:t>Utilisation de la </a:t>
            </a:r>
            <a:r>
              <a:rPr lang="en-CA" altLang="en-US" sz="2000" dirty="0" err="1"/>
              <a:t>matrice</a:t>
            </a:r>
            <a:r>
              <a:rPr lang="en-CA" altLang="en-US" sz="2000" dirty="0"/>
              <a:t> </a:t>
            </a:r>
            <a:r>
              <a:rPr lang="en-CA" altLang="en-US" sz="2000" dirty="0" err="1"/>
              <a:t>jacobienne</a:t>
            </a:r>
            <a:r>
              <a:rPr lang="en-CA" altLang="en-US" sz="2000" dirty="0"/>
              <a:t>: relate la </a:t>
            </a:r>
            <a:r>
              <a:rPr lang="en-CA" altLang="en-US" sz="2000" dirty="0" err="1"/>
              <a:t>vélocité</a:t>
            </a:r>
            <a:r>
              <a:rPr lang="en-CA" altLang="en-US" sz="2000" dirty="0"/>
              <a:t> des </a:t>
            </a:r>
            <a:r>
              <a:rPr lang="en-CA" altLang="en-US" sz="2000" dirty="0" err="1"/>
              <a:t>mouvements</a:t>
            </a:r>
            <a:r>
              <a:rPr lang="en-CA" altLang="en-US" sz="2000" dirty="0"/>
              <a:t> des joints par rapport aux </a:t>
            </a:r>
            <a:r>
              <a:rPr lang="en-CA" altLang="en-US" sz="2000" dirty="0" err="1"/>
              <a:t>différentes</a:t>
            </a:r>
            <a:r>
              <a:rPr lang="en-CA" altLang="en-US" sz="2000" dirty="0"/>
              <a:t> positions des </a:t>
            </a:r>
            <a:r>
              <a:rPr lang="en-CA" altLang="en-US" sz="2000" dirty="0" err="1"/>
              <a:t>effecteurs</a:t>
            </a:r>
            <a:r>
              <a:rPr lang="en-CA" altLang="en-US" sz="2000" dirty="0"/>
              <a:t>  </a:t>
            </a:r>
            <a:r>
              <a:rPr lang="en-CA" altLang="en-US" sz="2000" dirty="0" err="1"/>
              <a:t>terminaux</a:t>
            </a:r>
            <a:r>
              <a:rPr lang="en-CA" altLang="en-US" sz="2000" dirty="0"/>
              <a:t>.</a:t>
            </a:r>
          </a:p>
          <a:p>
            <a:pPr lvl="2">
              <a:spcBef>
                <a:spcPct val="20000"/>
              </a:spcBef>
              <a:buClr>
                <a:srgbClr val="0033CC"/>
              </a:buClr>
              <a:buFont typeface="Times" charset="0"/>
              <a:buChar char="•"/>
            </a:pPr>
            <a:r>
              <a:rPr lang="en-CA" altLang="en-US" sz="2000" dirty="0"/>
              <a:t>Ne </a:t>
            </a:r>
            <a:r>
              <a:rPr lang="en-CA" altLang="en-US" sz="2000" dirty="0" err="1"/>
              <a:t>prend</a:t>
            </a:r>
            <a:r>
              <a:rPr lang="en-CA" altLang="en-US" sz="2000" dirty="0"/>
              <a:t> pas en </a:t>
            </a:r>
            <a:r>
              <a:rPr lang="en-CA" altLang="en-US" sz="2000" dirty="0" err="1"/>
              <a:t>compte</a:t>
            </a:r>
            <a:r>
              <a:rPr lang="en-CA" altLang="en-US" sz="2000" dirty="0"/>
              <a:t> les obstacles </a:t>
            </a:r>
            <a:r>
              <a:rPr lang="en-CA" altLang="en-US" sz="2000" dirty="0" err="1"/>
              <a:t>externes</a:t>
            </a:r>
            <a:r>
              <a:rPr lang="en-CA" altLang="en-US" sz="2000" dirty="0"/>
              <a:t>.</a:t>
            </a:r>
          </a:p>
          <a:p>
            <a:pPr lvl="1">
              <a:spcBef>
                <a:spcPct val="20000"/>
              </a:spcBef>
              <a:buClr>
                <a:srgbClr val="0033CC"/>
              </a:buClr>
              <a:buFont typeface="Times" charset="0"/>
              <a:buChar char="•"/>
            </a:pPr>
            <a:endParaRPr lang="en-CA" altLang="en-US" sz="2000" dirty="0"/>
          </a:p>
          <a:p>
            <a:pPr>
              <a:spcBef>
                <a:spcPct val="20000"/>
              </a:spcBef>
              <a:buClr>
                <a:srgbClr val="0033CC"/>
              </a:buClr>
              <a:buFont typeface="Times" charset="0"/>
              <a:buChar char="•"/>
            </a:pPr>
            <a:endParaRPr lang="en-CA" altLang="en-US" sz="2000" dirty="0"/>
          </a:p>
        </p:txBody>
      </p:sp>
      <p:sp>
        <p:nvSpPr>
          <p:cNvPr id="6247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2" name="Footer Placeholder 4"/>
          <p:cNvSpPr txBox="1">
            <a:spLocks noGrp="1"/>
          </p:cNvSpPr>
          <p:nvPr/>
        </p:nvSpPr>
        <p:spPr bwMode="auto">
          <a:xfrm>
            <a:off x="428625" y="6435725"/>
            <a:ext cx="866775" cy="250825"/>
          </a:xfrm>
          <a:prstGeom prst="rect">
            <a:avLst/>
          </a:prstGeom>
          <a:noFill/>
          <a:ln>
            <a:miter lim="800000"/>
            <a:headEnd/>
            <a:tailEnd/>
          </a:ln>
        </p:spPr>
        <p:txBody>
          <a:bodyPr/>
          <a:lstStyle/>
          <a:p>
            <a:pPr algn="ctr">
              <a:defRPr/>
            </a:pPr>
            <a:r>
              <a:rPr lang="en-US" sz="1400" dirty="0">
                <a:latin typeface="+mn-lt"/>
              </a:rPr>
              <a:t>IFT702</a:t>
            </a:r>
          </a:p>
        </p:txBody>
      </p:sp>
      <p:sp>
        <p:nvSpPr>
          <p:cNvPr id="14" name="Slide Number Placeholder 5"/>
          <p:cNvSpPr txBox="1">
            <a:spLocks noGrp="1"/>
          </p:cNvSpPr>
          <p:nvPr/>
        </p:nvSpPr>
        <p:spPr bwMode="auto">
          <a:xfrm>
            <a:off x="6553200" y="6445250"/>
            <a:ext cx="2133600" cy="250825"/>
          </a:xfrm>
          <a:prstGeom prst="rect">
            <a:avLst/>
          </a:prstGeom>
          <a:noFill/>
          <a:ln>
            <a:miter lim="800000"/>
            <a:headEnd/>
            <a:tailEnd/>
          </a:ln>
        </p:spPr>
        <p:txBody>
          <a:bodyPr/>
          <a:lstStyle/>
          <a:p>
            <a:pPr algn="r">
              <a:defRPr/>
            </a:pPr>
            <a:fld id="{95542C49-4C6F-47A4-9CEB-7978FD03FB4F}" type="slidenum">
              <a:rPr lang="en-US" sz="1400">
                <a:latin typeface="+mn-lt"/>
              </a:rPr>
              <a:pPr algn="r">
                <a:defRPr/>
              </a:pPr>
              <a:t>38</a:t>
            </a:fld>
            <a:endParaRPr lang="en-US" sz="1400">
              <a:latin typeface="+mn-lt"/>
            </a:endParaRPr>
          </a:p>
        </p:txBody>
      </p:sp>
      <p:pic>
        <p:nvPicPr>
          <p:cNvPr id="62474" name="Picture 5" descr="300px-Robot_arm_model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47638"/>
            <a:ext cx="109378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solidFill>
                  <a:schemeClr val="bg2"/>
                </a:solidFill>
              </a:rPr>
              <a:t>Cadre de résolution général</a:t>
            </a:r>
          </a:p>
          <a:p>
            <a:r>
              <a:rPr lang="fr-CA" altLang="en-US" dirty="0">
                <a:solidFill>
                  <a:schemeClr val="bg2"/>
                </a:solidFill>
              </a:rPr>
              <a:t>Représentation et transformation des entités</a:t>
            </a:r>
          </a:p>
          <a:p>
            <a:r>
              <a:rPr lang="fr-CA" altLang="en-US" dirty="0"/>
              <a:t>Espace de configuration</a:t>
            </a:r>
          </a:p>
          <a:p>
            <a:r>
              <a:rPr lang="fr-CA" altLang="en-US" dirty="0">
                <a:solidFill>
                  <a:schemeClr val="bg2"/>
                </a:solidFill>
              </a:rPr>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39</a:t>
            </a:fld>
            <a:endParaRPr lang="en-US"/>
          </a:p>
        </p:txBody>
      </p:sp>
    </p:spTree>
    <p:extLst>
      <p:ext uri="{BB962C8B-B14F-4D97-AF65-F5344CB8AC3E}">
        <p14:creationId xmlns:p14="http://schemas.microsoft.com/office/powerpoint/2010/main" val="114875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t>Énoncé du problème</a:t>
            </a:r>
          </a:p>
          <a:p>
            <a:r>
              <a:rPr lang="fr-CA" altLang="en-US" dirty="0">
                <a:solidFill>
                  <a:schemeClr val="bg1">
                    <a:lumMod val="50000"/>
                  </a:schemeClr>
                </a:solidFill>
              </a:rPr>
              <a:t>Exemples d’applications</a:t>
            </a:r>
          </a:p>
          <a:p>
            <a:r>
              <a:rPr lang="fr-CA" altLang="en-US" dirty="0">
                <a:solidFill>
                  <a:schemeClr val="bg2"/>
                </a:solidFill>
              </a:rPr>
              <a:t>Cadre de résolution général</a:t>
            </a:r>
          </a:p>
          <a:p>
            <a:r>
              <a:rPr lang="fr-CA" altLang="en-US" dirty="0">
                <a:solidFill>
                  <a:schemeClr val="bg2"/>
                </a:solidFill>
              </a:rPr>
              <a:t>Représentation et transformation des entités</a:t>
            </a:r>
          </a:p>
          <a:p>
            <a:r>
              <a:rPr lang="fr-CA" altLang="en-US" dirty="0">
                <a:solidFill>
                  <a:schemeClr val="bg2"/>
                </a:solidFill>
              </a:rPr>
              <a:t>Espace de configuration</a:t>
            </a:r>
          </a:p>
          <a:p>
            <a:r>
              <a:rPr lang="fr-CA" altLang="en-US" dirty="0">
                <a:solidFill>
                  <a:schemeClr val="bg2"/>
                </a:solidFill>
              </a:rPr>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a:t>
            </a:fld>
            <a:endParaRPr lang="en-US"/>
          </a:p>
        </p:txBody>
      </p:sp>
    </p:spTree>
    <p:extLst>
      <p:ext uri="{BB962C8B-B14F-4D97-AF65-F5344CB8AC3E}">
        <p14:creationId xmlns:p14="http://schemas.microsoft.com/office/powerpoint/2010/main" val="2724738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fr-CA" altLang="en-US"/>
              <a:t>Espace de configuration</a:t>
            </a:r>
          </a:p>
        </p:txBody>
      </p:sp>
      <p:sp>
        <p:nvSpPr>
          <p:cNvPr id="23558" name="Rectangle 3"/>
          <p:cNvSpPr>
            <a:spLocks noGrp="1" noChangeArrowheads="1"/>
          </p:cNvSpPr>
          <p:nvPr>
            <p:ph idx="1"/>
          </p:nvPr>
        </p:nvSpPr>
        <p:spPr>
          <a:xfrm>
            <a:off x="457200" y="990600"/>
            <a:ext cx="6369269" cy="4795345"/>
          </a:xfrm>
        </p:spPr>
        <p:txBody>
          <a:bodyPr/>
          <a:lstStyle/>
          <a:p>
            <a:pPr marL="0" indent="0">
              <a:buFont typeface="Webdings" pitchFamily="18" charset="2"/>
              <a:buNone/>
              <a:defRPr/>
            </a:pPr>
            <a:endParaRPr lang="en-CA" dirty="0"/>
          </a:p>
          <a:p>
            <a:pPr>
              <a:defRPr/>
            </a:pPr>
            <a:r>
              <a:rPr lang="en-CA" dirty="0"/>
              <a:t>Ensemble des configurations </a:t>
            </a:r>
            <a:r>
              <a:rPr lang="en-CA" dirty="0" err="1"/>
              <a:t>possibles</a:t>
            </a:r>
            <a:r>
              <a:rPr lang="en-CA" dirty="0"/>
              <a:t> pour un robot.</a:t>
            </a:r>
          </a:p>
          <a:p>
            <a:pPr lvl="1">
              <a:defRPr/>
            </a:pPr>
            <a:r>
              <a:rPr lang="en-CA" dirty="0"/>
              <a:t>Le passage </a:t>
            </a:r>
            <a:r>
              <a:rPr lang="en-CA" dirty="0" err="1"/>
              <a:t>d’une</a:t>
            </a:r>
            <a:r>
              <a:rPr lang="en-CA" dirty="0"/>
              <a:t> configuration à </a:t>
            </a:r>
            <a:r>
              <a:rPr lang="en-CA" dirty="0" err="1"/>
              <a:t>une</a:t>
            </a:r>
            <a:r>
              <a:rPr lang="en-CA" dirty="0"/>
              <a:t> </a:t>
            </a:r>
            <a:r>
              <a:rPr lang="en-CA" dirty="0" err="1"/>
              <a:t>autre</a:t>
            </a:r>
            <a:r>
              <a:rPr lang="en-CA" dirty="0"/>
              <a:t> </a:t>
            </a:r>
            <a:r>
              <a:rPr lang="en-CA" dirty="0" err="1"/>
              <a:t>est</a:t>
            </a:r>
            <a:r>
              <a:rPr lang="en-CA" dirty="0"/>
              <a:t> le </a:t>
            </a:r>
            <a:r>
              <a:rPr lang="en-CA" dirty="0" err="1"/>
              <a:t>résultat</a:t>
            </a:r>
            <a:r>
              <a:rPr lang="en-CA" dirty="0"/>
              <a:t> </a:t>
            </a:r>
            <a:r>
              <a:rPr lang="en-CA" dirty="0" err="1"/>
              <a:t>d’une</a:t>
            </a:r>
            <a:r>
              <a:rPr lang="en-CA" dirty="0"/>
              <a:t> transformation.</a:t>
            </a:r>
          </a:p>
          <a:p>
            <a:pPr>
              <a:defRPr/>
            </a:pPr>
            <a:endParaRPr lang="en-CA" dirty="0"/>
          </a:p>
          <a:p>
            <a:pPr>
              <a:defRPr/>
            </a:pPr>
            <a:r>
              <a:rPr lang="en-CA" dirty="0" err="1"/>
              <a:t>Ainsi</a:t>
            </a:r>
            <a:r>
              <a:rPr lang="en-CA" dirty="0"/>
              <a:t>:</a:t>
            </a:r>
          </a:p>
          <a:p>
            <a:pPr marL="0" indent="0">
              <a:buFont typeface="Webdings" pitchFamily="18" charset="2"/>
              <a:buNone/>
              <a:defRPr/>
            </a:pPr>
            <a:endParaRPr lang="en-CA" dirty="0"/>
          </a:p>
          <a:p>
            <a:pPr lvl="1">
              <a:defRPr/>
            </a:pPr>
            <a:r>
              <a:rPr lang="en-CA" dirty="0" err="1"/>
              <a:t>Espace</a:t>
            </a:r>
            <a:r>
              <a:rPr lang="en-CA" dirty="0"/>
              <a:t> de configuration </a:t>
            </a:r>
            <a:r>
              <a:rPr lang="en-CA" dirty="0" err="1"/>
              <a:t>est</a:t>
            </a:r>
            <a:r>
              <a:rPr lang="en-CA" dirty="0"/>
              <a:t> </a:t>
            </a:r>
            <a:r>
              <a:rPr lang="en-CA" dirty="0" err="1"/>
              <a:t>synonyme</a:t>
            </a:r>
            <a:r>
              <a:rPr lang="en-CA" dirty="0"/>
              <a:t> de </a:t>
            </a:r>
            <a:r>
              <a:rPr lang="en-CA" dirty="0" err="1"/>
              <a:t>l’espace</a:t>
            </a:r>
            <a:r>
              <a:rPr lang="en-CA" dirty="0"/>
              <a:t> d’états.</a:t>
            </a:r>
          </a:p>
          <a:p>
            <a:pPr lvl="1">
              <a:defRPr/>
            </a:pPr>
            <a:r>
              <a:rPr lang="en-CA" dirty="0"/>
              <a:t>Transformation </a:t>
            </a:r>
            <a:r>
              <a:rPr lang="en-CA" dirty="0" err="1"/>
              <a:t>est</a:t>
            </a:r>
            <a:r>
              <a:rPr lang="en-CA" dirty="0"/>
              <a:t> </a:t>
            </a:r>
            <a:r>
              <a:rPr lang="en-CA" dirty="0" err="1"/>
              <a:t>synonyme</a:t>
            </a:r>
            <a:r>
              <a:rPr lang="en-CA" dirty="0"/>
              <a:t> </a:t>
            </a:r>
            <a:r>
              <a:rPr lang="en-CA" dirty="0" err="1"/>
              <a:t>d’action</a:t>
            </a:r>
            <a:r>
              <a:rPr lang="en-CA" dirty="0"/>
              <a:t>.</a:t>
            </a:r>
          </a:p>
          <a:p>
            <a:pPr>
              <a:defRPr/>
            </a:pPr>
            <a:endParaRPr lang="en-CA" sz="1800" dirty="0"/>
          </a:p>
          <a:p>
            <a:pPr>
              <a:defRPr/>
            </a:pPr>
            <a:endParaRPr lang="en-CA" sz="2000"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40</a:t>
            </a:fld>
            <a:endParaRPr lang="en-US"/>
          </a:p>
        </p:txBody>
      </p:sp>
      <p:pic>
        <p:nvPicPr>
          <p:cNvPr id="7" name="Picture 14" desc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542" y="3652838"/>
            <a:ext cx="2324100" cy="1795462"/>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5" descr="St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1701800"/>
            <a:ext cx="2332037" cy="1760538"/>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fr-CA" altLang="en-US"/>
              <a:t>États/Actions</a:t>
            </a:r>
          </a:p>
        </p:txBody>
      </p:sp>
      <p:sp>
        <p:nvSpPr>
          <p:cNvPr id="48131" name="Rectangle 3"/>
          <p:cNvSpPr>
            <a:spLocks noGrp="1" noChangeArrowheads="1"/>
          </p:cNvSpPr>
          <p:nvPr>
            <p:ph idx="1"/>
          </p:nvPr>
        </p:nvSpPr>
        <p:spPr>
          <a:xfrm>
            <a:off x="468313" y="1090613"/>
            <a:ext cx="8229600" cy="3886200"/>
          </a:xfrm>
        </p:spPr>
        <p:txBody>
          <a:bodyPr/>
          <a:lstStyle/>
          <a:p>
            <a:pPr marL="442913" indent="-442913" eaLnBrk="1" hangingPunct="1"/>
            <a:r>
              <a:rPr lang="en-CA" altLang="en-US"/>
              <a:t>États = configurations </a:t>
            </a:r>
          </a:p>
          <a:p>
            <a:pPr marL="442913" indent="-442913" eaLnBrk="1" hangingPunct="1"/>
            <a:r>
              <a:rPr lang="en-CA" altLang="en-US"/>
              <a:t>Actions = transformations</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41</a:t>
            </a:fld>
            <a:endParaRPr lang="en-US"/>
          </a:p>
        </p:txBody>
      </p:sp>
      <p:grpSp>
        <p:nvGrpSpPr>
          <p:cNvPr id="7" name="Group 6">
            <a:extLst>
              <a:ext uri="{FF2B5EF4-FFF2-40B4-BE49-F238E27FC236}">
                <a16:creationId xmlns:a16="http://schemas.microsoft.com/office/drawing/2014/main" id="{30D09759-0077-7CCC-BFBD-E9CE1E146A1C}"/>
              </a:ext>
            </a:extLst>
          </p:cNvPr>
          <p:cNvGrpSpPr/>
          <p:nvPr/>
        </p:nvGrpSpPr>
        <p:grpSpPr>
          <a:xfrm>
            <a:off x="1548607" y="2241550"/>
            <a:ext cx="6366668" cy="3589860"/>
            <a:chOff x="1548607" y="2241550"/>
            <a:chExt cx="6366668" cy="3589860"/>
          </a:xfrm>
        </p:grpSpPr>
        <p:sp>
          <p:nvSpPr>
            <p:cNvPr id="48132" name="Text Box 27"/>
            <p:cNvSpPr txBox="1">
              <a:spLocks noChangeArrowheads="1"/>
            </p:cNvSpPr>
            <p:nvPr/>
          </p:nvSpPr>
          <p:spPr bwMode="auto">
            <a:xfrm>
              <a:off x="2957513" y="4502150"/>
              <a:ext cx="1449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+90</a:t>
              </a:r>
              <a:r>
                <a:rPr lang="en-CA" altLang="en-US" baseline="30000" dirty="0"/>
                <a:t>o</a:t>
              </a:r>
              <a:r>
                <a:rPr lang="en-CA" altLang="en-US" dirty="0"/>
                <a:t>)</a:t>
              </a:r>
            </a:p>
          </p:txBody>
        </p:sp>
        <p:sp>
          <p:nvSpPr>
            <p:cNvPr id="48133" name="Text Box 32"/>
            <p:cNvSpPr txBox="1">
              <a:spLocks noChangeArrowheads="1"/>
            </p:cNvSpPr>
            <p:nvPr/>
          </p:nvSpPr>
          <p:spPr bwMode="auto">
            <a:xfrm>
              <a:off x="1548607" y="5442699"/>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(0,0,0</a:t>
              </a:r>
              <a:r>
                <a:rPr lang="en-CA" altLang="en-US" baseline="30000" dirty="0">
                  <a:solidFill>
                    <a:srgbClr val="CC3300"/>
                  </a:solidFill>
                </a:rPr>
                <a:t>o</a:t>
              </a:r>
              <a:r>
                <a:rPr lang="en-CA" altLang="en-US" dirty="0">
                  <a:solidFill>
                    <a:srgbClr val="CC3300"/>
                  </a:solidFill>
                </a:rPr>
                <a:t>)</a:t>
              </a:r>
            </a:p>
          </p:txBody>
        </p:sp>
        <p:sp>
          <p:nvSpPr>
            <p:cNvPr id="48134" name="Text Box 33"/>
            <p:cNvSpPr txBox="1">
              <a:spLocks noChangeArrowheads="1"/>
            </p:cNvSpPr>
            <p:nvPr/>
          </p:nvSpPr>
          <p:spPr bwMode="auto">
            <a:xfrm>
              <a:off x="4711366" y="5464698"/>
              <a:ext cx="1065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(2,0,90</a:t>
              </a:r>
              <a:r>
                <a:rPr lang="en-CA" altLang="en-US" baseline="30000" dirty="0">
                  <a:solidFill>
                    <a:srgbClr val="CC3300"/>
                  </a:solidFill>
                </a:rPr>
                <a:t>o</a:t>
              </a:r>
              <a:r>
                <a:rPr lang="en-CA" altLang="en-US" dirty="0">
                  <a:solidFill>
                    <a:srgbClr val="CC3300"/>
                  </a:solidFill>
                </a:rPr>
                <a:t>)</a:t>
              </a:r>
            </a:p>
          </p:txBody>
        </p:sp>
        <p:sp>
          <p:nvSpPr>
            <p:cNvPr id="48135" name="AutoShape 34"/>
            <p:cNvSpPr>
              <a:spLocks noChangeArrowheads="1"/>
            </p:cNvSpPr>
            <p:nvPr/>
          </p:nvSpPr>
          <p:spPr bwMode="auto">
            <a:xfrm>
              <a:off x="2957513" y="5005388"/>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36" name="Rectangle 35"/>
            <p:cNvSpPr>
              <a:spLocks noChangeArrowheads="1"/>
            </p:cNvSpPr>
            <p:nvPr/>
          </p:nvSpPr>
          <p:spPr bwMode="auto">
            <a:xfrm>
              <a:off x="1731963" y="4860925"/>
              <a:ext cx="576262"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37" name="AutoShape 36"/>
            <p:cNvSpPr>
              <a:spLocks noChangeArrowheads="1"/>
            </p:cNvSpPr>
            <p:nvPr/>
          </p:nvSpPr>
          <p:spPr bwMode="auto">
            <a:xfrm>
              <a:off x="5116513" y="4716463"/>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38" name="Rectangle 37"/>
            <p:cNvSpPr>
              <a:spLocks noChangeArrowheads="1"/>
            </p:cNvSpPr>
            <p:nvPr/>
          </p:nvSpPr>
          <p:spPr bwMode="auto">
            <a:xfrm rot="5400000">
              <a:off x="4900612" y="4860926"/>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39" name="AutoShape 38"/>
            <p:cNvSpPr>
              <a:spLocks noChangeArrowheads="1"/>
            </p:cNvSpPr>
            <p:nvPr/>
          </p:nvSpPr>
          <p:spPr bwMode="auto">
            <a:xfrm rot="5400000">
              <a:off x="2308225" y="5076825"/>
              <a:ext cx="144463" cy="144463"/>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48143" name="Connecteur droit 26"/>
            <p:cNvCxnSpPr>
              <a:cxnSpLocks noChangeShapeType="1"/>
            </p:cNvCxnSpPr>
            <p:nvPr/>
          </p:nvCxnSpPr>
          <p:spPr bwMode="auto">
            <a:xfrm rot="16200000" flipV="1">
              <a:off x="3244850" y="5127625"/>
              <a:ext cx="428625" cy="314325"/>
            </a:xfrm>
            <a:prstGeom prst="curvedConnector3">
              <a:avLst>
                <a:gd name="adj1" fmla="val 156667"/>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
          <p:nvSpPr>
            <p:cNvPr id="48144" name="AutoShape 34"/>
            <p:cNvSpPr>
              <a:spLocks noChangeArrowheads="1"/>
            </p:cNvSpPr>
            <p:nvPr/>
          </p:nvSpPr>
          <p:spPr bwMode="auto">
            <a:xfrm rot="-2161465">
              <a:off x="5938838" y="3943350"/>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45" name="AutoShape 36"/>
            <p:cNvSpPr>
              <a:spLocks noChangeArrowheads="1"/>
            </p:cNvSpPr>
            <p:nvPr/>
          </p:nvSpPr>
          <p:spPr bwMode="auto">
            <a:xfrm>
              <a:off x="7554913" y="2982913"/>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46" name="Rectangle 37"/>
            <p:cNvSpPr>
              <a:spLocks noChangeArrowheads="1"/>
            </p:cNvSpPr>
            <p:nvPr/>
          </p:nvSpPr>
          <p:spPr bwMode="auto">
            <a:xfrm rot="5400000">
              <a:off x="7339012" y="3127376"/>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47" name="AutoShape 34"/>
            <p:cNvSpPr>
              <a:spLocks noChangeArrowheads="1"/>
            </p:cNvSpPr>
            <p:nvPr/>
          </p:nvSpPr>
          <p:spPr bwMode="auto">
            <a:xfrm rot="-6208186">
              <a:off x="4291807" y="3410744"/>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48" name="AutoShape 34"/>
            <p:cNvSpPr>
              <a:spLocks noChangeArrowheads="1"/>
            </p:cNvSpPr>
            <p:nvPr/>
          </p:nvSpPr>
          <p:spPr bwMode="auto">
            <a:xfrm rot="-2432163">
              <a:off x="2249488" y="3489325"/>
              <a:ext cx="2030412" cy="290513"/>
            </a:xfrm>
            <a:prstGeom prst="rightArrow">
              <a:avLst>
                <a:gd name="adj1" fmla="val 50000"/>
                <a:gd name="adj2" fmla="val 117940"/>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48149" name="Connecteur droit 26"/>
            <p:cNvCxnSpPr>
              <a:cxnSpLocks noChangeShapeType="1"/>
            </p:cNvCxnSpPr>
            <p:nvPr/>
          </p:nvCxnSpPr>
          <p:spPr bwMode="auto">
            <a:xfrm rot="10800000" flipV="1">
              <a:off x="4916488" y="3455988"/>
              <a:ext cx="371475" cy="214312"/>
            </a:xfrm>
            <a:prstGeom prst="curvedConnector3">
              <a:avLst>
                <a:gd name="adj1" fmla="val 169231"/>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
          <p:nvSpPr>
            <p:cNvPr id="48150" name="Rectangle 35"/>
            <p:cNvSpPr>
              <a:spLocks noChangeArrowheads="1"/>
            </p:cNvSpPr>
            <p:nvPr/>
          </p:nvSpPr>
          <p:spPr bwMode="auto">
            <a:xfrm>
              <a:off x="4127500" y="2241550"/>
              <a:ext cx="576263"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48151" name="AutoShape 38"/>
            <p:cNvSpPr>
              <a:spLocks noChangeArrowheads="1"/>
            </p:cNvSpPr>
            <p:nvPr/>
          </p:nvSpPr>
          <p:spPr bwMode="auto">
            <a:xfrm rot="5400000">
              <a:off x="4703762" y="2457451"/>
              <a:ext cx="144463"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 name="Text Box 27">
              <a:extLst>
                <a:ext uri="{FF2B5EF4-FFF2-40B4-BE49-F238E27FC236}">
                  <a16:creationId xmlns:a16="http://schemas.microsoft.com/office/drawing/2014/main" id="{C830BCAC-040C-07B0-F2F1-7CD5DD4A18CE}"/>
                </a:ext>
              </a:extLst>
            </p:cNvPr>
            <p:cNvSpPr txBox="1">
              <a:spLocks noChangeArrowheads="1"/>
            </p:cNvSpPr>
            <p:nvPr/>
          </p:nvSpPr>
          <p:spPr bwMode="auto">
            <a:xfrm>
              <a:off x="5078557" y="3043948"/>
              <a:ext cx="1327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(0, 0, +90</a:t>
              </a:r>
              <a:r>
                <a:rPr lang="en-CA" altLang="en-US" baseline="30000" dirty="0"/>
                <a:t>o</a:t>
              </a:r>
              <a:r>
                <a:rPr lang="en-CA" altLang="en-US" dirty="0"/>
                <a:t>)</a:t>
              </a:r>
            </a:p>
          </p:txBody>
        </p:sp>
        <p:sp>
          <p:nvSpPr>
            <p:cNvPr id="5" name="Text Box 27">
              <a:extLst>
                <a:ext uri="{FF2B5EF4-FFF2-40B4-BE49-F238E27FC236}">
                  <a16:creationId xmlns:a16="http://schemas.microsoft.com/office/drawing/2014/main" id="{862781B2-6E62-5025-8699-F4DA53FA9B33}"/>
                </a:ext>
              </a:extLst>
            </p:cNvPr>
            <p:cNvSpPr txBox="1">
              <a:spLocks noChangeArrowheads="1"/>
            </p:cNvSpPr>
            <p:nvPr/>
          </p:nvSpPr>
          <p:spPr bwMode="auto">
            <a:xfrm>
              <a:off x="2199190" y="3058597"/>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(2, 0, 0)</a:t>
              </a:r>
            </a:p>
          </p:txBody>
        </p:sp>
        <p:sp>
          <p:nvSpPr>
            <p:cNvPr id="6" name="Text Box 27">
              <a:extLst>
                <a:ext uri="{FF2B5EF4-FFF2-40B4-BE49-F238E27FC236}">
                  <a16:creationId xmlns:a16="http://schemas.microsoft.com/office/drawing/2014/main" id="{5ABECFD0-C216-E705-9284-3251361AF685}"/>
                </a:ext>
              </a:extLst>
            </p:cNvPr>
            <p:cNvSpPr txBox="1">
              <a:spLocks noChangeArrowheads="1"/>
            </p:cNvSpPr>
            <p:nvPr/>
          </p:nvSpPr>
          <p:spPr bwMode="auto">
            <a:xfrm>
              <a:off x="6469051" y="4173022"/>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(2, 0, 0)</a:t>
              </a:r>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r>
              <a:rPr lang="fr-CA" altLang="en-US"/>
              <a:t>Notation</a:t>
            </a:r>
          </a:p>
        </p:txBody>
      </p:sp>
      <p:sp>
        <p:nvSpPr>
          <p:cNvPr id="49155" name="Rectangle 3"/>
          <p:cNvSpPr>
            <a:spLocks noGrp="1" noChangeArrowheads="1"/>
          </p:cNvSpPr>
          <p:nvPr>
            <p:ph idx="4294967295"/>
          </p:nvPr>
        </p:nvSpPr>
        <p:spPr/>
        <p:txBody>
          <a:bodyPr/>
          <a:lstStyle/>
          <a:p>
            <a:r>
              <a:rPr lang="en-CA" altLang="en-US" i="1">
                <a:solidFill>
                  <a:srgbClr val="A50021"/>
                </a:solidFill>
              </a:rPr>
              <a:t>C</a:t>
            </a:r>
            <a:r>
              <a:rPr lang="en-CA" altLang="en-US" i="1"/>
              <a:t> </a:t>
            </a:r>
            <a:r>
              <a:rPr lang="en-CA" altLang="en-US"/>
              <a:t>:</a:t>
            </a:r>
            <a:r>
              <a:rPr lang="en-CA" altLang="en-US" i="1"/>
              <a:t> </a:t>
            </a:r>
            <a:r>
              <a:rPr lang="en-CA" altLang="en-US"/>
              <a:t>C-space (espace de configuration)</a:t>
            </a:r>
          </a:p>
          <a:p>
            <a:endParaRPr lang="en-CA" altLang="en-US"/>
          </a:p>
          <a:p>
            <a:r>
              <a:rPr lang="en-CA" altLang="en-US" i="1">
                <a:solidFill>
                  <a:srgbClr val="A50021"/>
                </a:solidFill>
              </a:rPr>
              <a:t>C</a:t>
            </a:r>
            <a:r>
              <a:rPr lang="en-CA" altLang="en-US" i="1" baseline="-25000">
                <a:solidFill>
                  <a:srgbClr val="A50021"/>
                </a:solidFill>
              </a:rPr>
              <a:t>obs</a:t>
            </a:r>
            <a:r>
              <a:rPr lang="en-CA" altLang="en-US" i="1">
                <a:solidFill>
                  <a:srgbClr val="A50021"/>
                </a:solidFill>
              </a:rPr>
              <a:t> </a:t>
            </a:r>
            <a:r>
              <a:rPr lang="en-CA" altLang="en-US">
                <a:solidFill>
                  <a:srgbClr val="A50021"/>
                </a:solidFill>
                <a:latin typeface="Symbol" pitchFamily="18" charset="2"/>
              </a:rPr>
              <a:t>Í</a:t>
            </a:r>
            <a:r>
              <a:rPr lang="en-CA" altLang="en-US" i="1">
                <a:solidFill>
                  <a:srgbClr val="A50021"/>
                </a:solidFill>
              </a:rPr>
              <a:t> C </a:t>
            </a:r>
            <a:r>
              <a:rPr lang="en-CA" altLang="en-US"/>
              <a:t>: configurations en collision avec des obstacles</a:t>
            </a:r>
          </a:p>
          <a:p>
            <a:endParaRPr lang="en-CA" altLang="en-US"/>
          </a:p>
          <a:p>
            <a:r>
              <a:rPr lang="en-CA" altLang="en-US" i="1">
                <a:solidFill>
                  <a:srgbClr val="A50021"/>
                </a:solidFill>
              </a:rPr>
              <a:t>C</a:t>
            </a:r>
            <a:r>
              <a:rPr lang="en-CA" altLang="en-US" i="1" baseline="-25000">
                <a:solidFill>
                  <a:srgbClr val="A50021"/>
                </a:solidFill>
              </a:rPr>
              <a:t>free</a:t>
            </a:r>
            <a:r>
              <a:rPr lang="en-CA" altLang="en-US" i="1">
                <a:solidFill>
                  <a:srgbClr val="A50021"/>
                </a:solidFill>
              </a:rPr>
              <a:t> </a:t>
            </a:r>
            <a:r>
              <a:rPr lang="en-CA" altLang="en-US">
                <a:solidFill>
                  <a:srgbClr val="A50021"/>
                </a:solidFill>
                <a:latin typeface="Symbol" pitchFamily="18" charset="2"/>
              </a:rPr>
              <a:t>Í</a:t>
            </a:r>
            <a:r>
              <a:rPr lang="en-CA" altLang="en-US">
                <a:solidFill>
                  <a:srgbClr val="A50021"/>
                </a:solidFill>
              </a:rPr>
              <a:t> </a:t>
            </a:r>
            <a:r>
              <a:rPr lang="en-CA" altLang="en-US" i="1">
                <a:solidFill>
                  <a:srgbClr val="A50021"/>
                </a:solidFill>
              </a:rPr>
              <a:t>C </a:t>
            </a:r>
            <a:r>
              <a:rPr lang="en-CA" altLang="en-US" i="1"/>
              <a:t>:</a:t>
            </a:r>
            <a:r>
              <a:rPr lang="en-CA" altLang="en-US"/>
              <a:t> configurations sans collision</a:t>
            </a:r>
          </a:p>
        </p:txBody>
      </p:sp>
      <p:sp>
        <p:nvSpPr>
          <p:cNvPr id="4915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fr-CA" altLang="en-US" dirty="0"/>
              <a:t>Degrés de liberté</a:t>
            </a:r>
          </a:p>
        </p:txBody>
      </p:sp>
      <p:sp>
        <p:nvSpPr>
          <p:cNvPr id="55299" name="Rectangle 3"/>
          <p:cNvSpPr>
            <a:spLocks noGrp="1" noChangeArrowheads="1"/>
          </p:cNvSpPr>
          <p:nvPr>
            <p:ph idx="1"/>
          </p:nvPr>
        </p:nvSpPr>
        <p:spPr>
          <a:xfrm>
            <a:off x="457199" y="990600"/>
            <a:ext cx="7093131" cy="5240383"/>
          </a:xfrm>
        </p:spPr>
        <p:txBody>
          <a:bodyPr/>
          <a:lstStyle/>
          <a:p>
            <a:r>
              <a:rPr lang="en-CA" altLang="en-US" sz="1800" dirty="0" err="1"/>
              <a:t>Degrés</a:t>
            </a:r>
            <a:r>
              <a:rPr lang="en-CA" altLang="en-US" sz="1800" dirty="0"/>
              <a:t> de </a:t>
            </a:r>
            <a:r>
              <a:rPr lang="en-CA" altLang="en-US" sz="1800" dirty="0" err="1"/>
              <a:t>liberté</a:t>
            </a:r>
            <a:r>
              <a:rPr lang="en-CA" altLang="en-US" sz="1800" dirty="0"/>
              <a:t> = dimension de </a:t>
            </a:r>
            <a:r>
              <a:rPr lang="en-CA" altLang="en-US" sz="1800" dirty="0" err="1"/>
              <a:t>l’espace</a:t>
            </a:r>
            <a:r>
              <a:rPr lang="en-CA" altLang="en-US" sz="1800" dirty="0"/>
              <a:t> de configuration </a:t>
            </a:r>
            <a:r>
              <a:rPr lang="en-CA" altLang="en-US" sz="1800" i="1" dirty="0">
                <a:solidFill>
                  <a:srgbClr val="A50021"/>
                </a:solidFill>
              </a:rPr>
              <a:t>C</a:t>
            </a:r>
          </a:p>
          <a:p>
            <a:pPr lvl="1"/>
            <a:r>
              <a:rPr lang="en-CA" altLang="en-US" sz="1800" dirty="0"/>
              <a:t>Un corps </a:t>
            </a:r>
            <a:r>
              <a:rPr lang="en-CA" altLang="en-US" sz="1800" dirty="0" err="1"/>
              <a:t>rigide</a:t>
            </a:r>
            <a:r>
              <a:rPr lang="en-CA" altLang="en-US" sz="1800" dirty="0"/>
              <a:t>, capable de translation et de rotation </a:t>
            </a:r>
            <a:r>
              <a:rPr lang="en-CA" altLang="en-US" sz="1800" dirty="0" err="1"/>
              <a:t>selon</a:t>
            </a:r>
            <a:r>
              <a:rPr lang="en-CA" altLang="en-US" sz="1800" dirty="0"/>
              <a:t> </a:t>
            </a:r>
            <a:r>
              <a:rPr lang="en-CA" altLang="en-US" sz="1800" dirty="0" err="1"/>
              <a:t>tous</a:t>
            </a:r>
            <a:r>
              <a:rPr lang="en-CA" altLang="en-US" sz="1800" dirty="0"/>
              <a:t> les axes a six </a:t>
            </a:r>
            <a:r>
              <a:rPr lang="en-CA" altLang="en-US" sz="1800" dirty="0" err="1"/>
              <a:t>degré</a:t>
            </a:r>
            <a:r>
              <a:rPr lang="en-CA" altLang="en-US" sz="1800" dirty="0"/>
              <a:t> de </a:t>
            </a:r>
            <a:r>
              <a:rPr lang="en-CA" altLang="en-US" sz="1800" dirty="0" err="1"/>
              <a:t>liberté</a:t>
            </a:r>
            <a:r>
              <a:rPr lang="en-CA" altLang="en-US" sz="1800" dirty="0"/>
              <a:t>.</a:t>
            </a:r>
          </a:p>
          <a:p>
            <a:pPr marL="457200" lvl="1" indent="0">
              <a:buNone/>
            </a:pPr>
            <a:endParaRPr lang="en-CA" altLang="en-US" sz="1800" dirty="0"/>
          </a:p>
          <a:p>
            <a:pPr lvl="1"/>
            <a:r>
              <a:rPr lang="en-CA" altLang="en-US" sz="1800" dirty="0"/>
              <a:t>Pour </a:t>
            </a:r>
            <a:r>
              <a:rPr lang="en-CA" altLang="en-US" sz="1800" dirty="0" err="1"/>
              <a:t>une</a:t>
            </a:r>
            <a:r>
              <a:rPr lang="en-CA" altLang="en-US" sz="1800" dirty="0"/>
              <a:t> </a:t>
            </a:r>
            <a:r>
              <a:rPr lang="en-CA" altLang="en-US" sz="1800" dirty="0" err="1"/>
              <a:t>chaîne</a:t>
            </a:r>
            <a:r>
              <a:rPr lang="en-CA" altLang="en-US" sz="1800" dirty="0"/>
              <a:t> </a:t>
            </a:r>
            <a:r>
              <a:rPr lang="en-CA" altLang="en-US" sz="1800" dirty="0" err="1"/>
              <a:t>cinématique</a:t>
            </a:r>
            <a:r>
              <a:rPr lang="en-CA" altLang="en-US" sz="1800" dirty="0"/>
              <a:t>, le </a:t>
            </a:r>
            <a:r>
              <a:rPr lang="en-CA" altLang="en-US" sz="1800" dirty="0" err="1"/>
              <a:t>nombre</a:t>
            </a:r>
            <a:r>
              <a:rPr lang="en-CA" altLang="en-US" sz="1800" dirty="0"/>
              <a:t> de </a:t>
            </a:r>
            <a:r>
              <a:rPr lang="en-CA" altLang="en-US" sz="1800" dirty="0" err="1"/>
              <a:t>degré</a:t>
            </a:r>
            <a:r>
              <a:rPr lang="en-CA" altLang="en-US" sz="1800" dirty="0"/>
              <a:t> de </a:t>
            </a:r>
            <a:r>
              <a:rPr lang="en-CA" altLang="en-US" sz="1800" dirty="0" err="1"/>
              <a:t>liberté</a:t>
            </a:r>
            <a:r>
              <a:rPr lang="en-CA" altLang="en-US" sz="1800" dirty="0"/>
              <a:t> </a:t>
            </a:r>
            <a:r>
              <a:rPr lang="en-CA" altLang="en-US" sz="1800" dirty="0" err="1"/>
              <a:t>dépend</a:t>
            </a:r>
            <a:r>
              <a:rPr lang="en-CA" altLang="en-US" sz="1800" dirty="0"/>
              <a:t> des joints.</a:t>
            </a:r>
          </a:p>
          <a:p>
            <a:pPr lvl="2"/>
            <a:r>
              <a:rPr lang="en-CA" altLang="en-US" sz="1800" dirty="0"/>
              <a:t>Les joints </a:t>
            </a:r>
            <a:r>
              <a:rPr lang="en-CA" altLang="en-US" sz="1800" dirty="0" err="1"/>
              <a:t>limitent</a:t>
            </a:r>
            <a:r>
              <a:rPr lang="en-CA" altLang="en-US" sz="1800" dirty="0"/>
              <a:t> le </a:t>
            </a:r>
            <a:r>
              <a:rPr lang="en-CA" altLang="en-US" sz="1800" dirty="0" err="1"/>
              <a:t>nombre</a:t>
            </a:r>
            <a:r>
              <a:rPr lang="en-CA" altLang="en-US" sz="1800" dirty="0"/>
              <a:t> de </a:t>
            </a:r>
            <a:r>
              <a:rPr lang="en-CA" altLang="en-US" sz="1800" dirty="0" err="1"/>
              <a:t>degrés</a:t>
            </a:r>
            <a:r>
              <a:rPr lang="en-CA" altLang="en-US" sz="1800" dirty="0"/>
              <a:t> de </a:t>
            </a:r>
            <a:r>
              <a:rPr lang="en-CA" altLang="en-US" sz="1800" dirty="0" err="1"/>
              <a:t>libertés</a:t>
            </a:r>
            <a:r>
              <a:rPr lang="en-CA" altLang="en-US" sz="1800" dirty="0"/>
              <a:t>.</a:t>
            </a:r>
            <a:endParaRPr lang="en-CA" altLang="en-US" sz="1800" dirty="0">
              <a:solidFill>
                <a:srgbClr val="A50021"/>
              </a:solidFill>
            </a:endParaRPr>
          </a:p>
          <a:p>
            <a:pPr lvl="1"/>
            <a:endParaRPr lang="en-CA" altLang="en-US" sz="18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22" y="3322729"/>
            <a:ext cx="4598943" cy="310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43</a:t>
            </a:fld>
            <a:endParaRPr 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solidFill>
                  <a:schemeClr val="bg2"/>
                </a:solidFill>
              </a:rPr>
              <a:t>Cadre de résolution général</a:t>
            </a:r>
          </a:p>
          <a:p>
            <a:r>
              <a:rPr lang="fr-CA" altLang="en-US" dirty="0">
                <a:solidFill>
                  <a:schemeClr val="bg2"/>
                </a:solidFill>
              </a:rPr>
              <a:t>Représentation et transformation des entités</a:t>
            </a:r>
          </a:p>
          <a:p>
            <a:r>
              <a:rPr lang="fr-CA" altLang="en-US" dirty="0">
                <a:solidFill>
                  <a:schemeClr val="bg2"/>
                </a:solidFill>
              </a:rPr>
              <a:t>Espace de configuration</a:t>
            </a:r>
          </a:p>
          <a:p>
            <a:r>
              <a:rPr lang="fr-CA" altLang="en-US" dirty="0"/>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44</a:t>
            </a:fld>
            <a:endParaRPr lang="en-US"/>
          </a:p>
        </p:txBody>
      </p:sp>
    </p:spTree>
    <p:extLst>
      <p:ext uri="{BB962C8B-B14F-4D97-AF65-F5344CB8AC3E}">
        <p14:creationId xmlns:p14="http://schemas.microsoft.com/office/powerpoint/2010/main" val="1148756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fr-CA" altLang="en-US"/>
              <a:t>Énoncé du problème (Rappel)</a:t>
            </a:r>
          </a:p>
        </p:txBody>
      </p:sp>
      <p:sp>
        <p:nvSpPr>
          <p:cNvPr id="11269" name="Rectangle 3"/>
          <p:cNvSpPr>
            <a:spLocks noGrp="1" noChangeArrowheads="1"/>
          </p:cNvSpPr>
          <p:nvPr>
            <p:ph idx="1"/>
          </p:nvPr>
        </p:nvSpPr>
        <p:spPr>
          <a:xfrm>
            <a:off x="136525" y="1039813"/>
            <a:ext cx="8216900" cy="998537"/>
          </a:xfrm>
        </p:spPr>
        <p:txBody>
          <a:bodyPr/>
          <a:lstStyle/>
          <a:p>
            <a:pPr>
              <a:lnSpc>
                <a:spcPct val="90000"/>
              </a:lnSpc>
              <a:defRPr/>
            </a:pPr>
            <a:r>
              <a:rPr lang="fr-CA" i="1" dirty="0">
                <a:solidFill>
                  <a:srgbClr val="000066"/>
                </a:solidFill>
                <a:latin typeface="+mj-lt"/>
              </a:rPr>
              <a:t>Planification de trajectoire</a:t>
            </a:r>
            <a:r>
              <a:rPr lang="fr-CA" dirty="0">
                <a:solidFill>
                  <a:srgbClr val="000066"/>
                </a:solidFill>
                <a:latin typeface="+mj-lt"/>
              </a:rPr>
              <a:t>:</a:t>
            </a:r>
            <a:r>
              <a:rPr lang="fr-CA" i="1" dirty="0">
                <a:latin typeface="+mj-lt"/>
              </a:rPr>
              <a:t> Calculer une trajectoire géométrique d’un solide (articulé ou non) sans collision avec des obstacles statiques.</a:t>
            </a:r>
          </a:p>
        </p:txBody>
      </p:sp>
      <p:sp>
        <p:nvSpPr>
          <p:cNvPr id="64516" name="Text Box 4"/>
          <p:cNvSpPr txBox="1">
            <a:spLocks noChangeArrowheads="1"/>
          </p:cNvSpPr>
          <p:nvPr/>
        </p:nvSpPr>
        <p:spPr bwMode="auto">
          <a:xfrm>
            <a:off x="1733550" y="4010025"/>
            <a:ext cx="1924050" cy="650875"/>
          </a:xfrm>
          <a:prstGeom prst="rect">
            <a:avLst/>
          </a:prstGeom>
          <a:solidFill>
            <a:srgbClr val="99FFCC"/>
          </a:solidFill>
          <a:ln w="9525" algn="ctr">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CA" altLang="en-US"/>
              <a:t>Planificateur de trajectoires</a:t>
            </a:r>
          </a:p>
        </p:txBody>
      </p:sp>
      <p:sp>
        <p:nvSpPr>
          <p:cNvPr id="64517" name="Rectangle 5"/>
          <p:cNvSpPr>
            <a:spLocks noChangeArrowheads="1"/>
          </p:cNvSpPr>
          <p:nvPr/>
        </p:nvSpPr>
        <p:spPr bwMode="auto">
          <a:xfrm>
            <a:off x="609600" y="2262188"/>
            <a:ext cx="4572000" cy="1465262"/>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a:solidFill>
                  <a:srgbClr val="000066"/>
                </a:solidFill>
              </a:rPr>
              <a:t>Entrée:</a:t>
            </a:r>
          </a:p>
          <a:p>
            <a:pPr lvl="1">
              <a:buFont typeface="Wingdings" pitchFamily="2" charset="2"/>
              <a:buChar char="Ø"/>
            </a:pPr>
            <a:r>
              <a:rPr lang="fr-CA" altLang="en-US"/>
              <a:t>Géométrie du robot et des obstacles</a:t>
            </a:r>
          </a:p>
          <a:p>
            <a:pPr lvl="1">
              <a:buFont typeface="Wingdings" pitchFamily="2" charset="2"/>
              <a:buChar char="Ø"/>
            </a:pPr>
            <a:r>
              <a:rPr lang="fr-CA" altLang="en-US"/>
              <a:t>Cinétique du robot (degrés de liberté)</a:t>
            </a:r>
          </a:p>
          <a:p>
            <a:pPr lvl="1">
              <a:buFont typeface="Wingdings" pitchFamily="2" charset="2"/>
              <a:buChar char="Ø"/>
            </a:pPr>
            <a:r>
              <a:rPr lang="fr-CA" altLang="en-US"/>
              <a:t>Configurations initiale et finale</a:t>
            </a:r>
          </a:p>
        </p:txBody>
      </p:sp>
      <p:sp>
        <p:nvSpPr>
          <p:cNvPr id="64518" name="Rectangle 6"/>
          <p:cNvSpPr>
            <a:spLocks noChangeArrowheads="1"/>
          </p:cNvSpPr>
          <p:nvPr/>
        </p:nvSpPr>
        <p:spPr bwMode="auto">
          <a:xfrm>
            <a:off x="266700" y="4938713"/>
            <a:ext cx="5476875" cy="915987"/>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a:solidFill>
                  <a:srgbClr val="000066"/>
                </a:solidFill>
              </a:rPr>
              <a:t>Sortie</a:t>
            </a:r>
            <a:r>
              <a:rPr lang="fr-CA" altLang="en-US">
                <a:solidFill>
                  <a:srgbClr val="CCFF33"/>
                </a:solidFill>
              </a:rPr>
              <a:t>:</a:t>
            </a:r>
          </a:p>
          <a:p>
            <a:pPr lvl="1">
              <a:buFont typeface="Wingdings" pitchFamily="2" charset="2"/>
              <a:buChar char="Ø"/>
            </a:pPr>
            <a:r>
              <a:rPr lang="fr-CA" altLang="en-US"/>
              <a:t>Un chemin sans collision joignant la configuration initiale à la configuration finale</a:t>
            </a:r>
          </a:p>
        </p:txBody>
      </p:sp>
      <p:sp>
        <p:nvSpPr>
          <p:cNvPr id="64519" name="Line 7"/>
          <p:cNvSpPr>
            <a:spLocks noChangeShapeType="1"/>
          </p:cNvSpPr>
          <p:nvPr/>
        </p:nvSpPr>
        <p:spPr bwMode="auto">
          <a:xfrm>
            <a:off x="2743200" y="3713163"/>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64520" name="Line 8"/>
          <p:cNvSpPr>
            <a:spLocks noChangeShapeType="1"/>
          </p:cNvSpPr>
          <p:nvPr/>
        </p:nvSpPr>
        <p:spPr bwMode="auto">
          <a:xfrm>
            <a:off x="2747963" y="4648200"/>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45</a:t>
            </a:fld>
            <a:endParaRPr lang="en-US"/>
          </a:p>
        </p:txBody>
      </p:sp>
      <p:pic>
        <p:nvPicPr>
          <p:cNvPr id="14" name="Picture 3" descr="h6manip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42036" y="2436813"/>
            <a:ext cx="2402873" cy="29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3"/>
          <p:cNvSpPr txBox="1">
            <a:spLocks noChangeArrowheads="1"/>
          </p:cNvSpPr>
          <p:nvPr/>
        </p:nvSpPr>
        <p:spPr bwMode="auto">
          <a:xfrm>
            <a:off x="6142037" y="5389653"/>
            <a:ext cx="221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1600" dirty="0"/>
              <a:t>S. </a:t>
            </a:r>
            <a:r>
              <a:rPr lang="en-CA" altLang="en-US" sz="1600" dirty="0" err="1"/>
              <a:t>Kagami</a:t>
            </a:r>
            <a:r>
              <a:rPr lang="en-CA" altLang="en-US" sz="1600" dirty="0"/>
              <a:t>. U of Tokyo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fr-CA" altLang="en-US"/>
              <a:t>Hypothèses</a:t>
            </a:r>
          </a:p>
        </p:txBody>
      </p:sp>
      <p:sp>
        <p:nvSpPr>
          <p:cNvPr id="65539" name="Rectangle 3"/>
          <p:cNvSpPr>
            <a:spLocks noGrp="1" noChangeArrowheads="1"/>
          </p:cNvSpPr>
          <p:nvPr>
            <p:ph idx="1"/>
          </p:nvPr>
        </p:nvSpPr>
        <p:spPr>
          <a:xfrm>
            <a:off x="457200" y="1133475"/>
            <a:ext cx="8229600" cy="5283200"/>
          </a:xfrm>
        </p:spPr>
        <p:txBody>
          <a:bodyPr/>
          <a:lstStyle/>
          <a:p>
            <a:r>
              <a:rPr lang="en-CA" altLang="en-US"/>
              <a:t>Transformations géométriques seulement (pas de contraintes différentielles pour l’instant)</a:t>
            </a:r>
            <a:endParaRPr lang="fr-CA" altLang="en-US"/>
          </a:p>
          <a:p>
            <a:r>
              <a:rPr lang="fr-CA" altLang="en-US"/>
              <a:t>Obstacles statiques</a:t>
            </a:r>
          </a:p>
          <a:p>
            <a:r>
              <a:rPr lang="en-CA" altLang="en-US"/>
              <a:t>Environnement déterministe</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46</a:t>
            </a:fld>
            <a:endParaRPr lang="en-US"/>
          </a:p>
        </p:txBody>
      </p:sp>
      <p:pic>
        <p:nvPicPr>
          <p:cNvPr id="8" name="p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2874" y="3077539"/>
            <a:ext cx="6018073" cy="28533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fr-CA" altLang="en-US"/>
              <a:t>Hypothèses</a:t>
            </a:r>
          </a:p>
        </p:txBody>
      </p:sp>
      <p:sp>
        <p:nvSpPr>
          <p:cNvPr id="65539" name="Rectangle 3"/>
          <p:cNvSpPr>
            <a:spLocks noGrp="1" noChangeArrowheads="1"/>
          </p:cNvSpPr>
          <p:nvPr>
            <p:ph idx="1"/>
          </p:nvPr>
        </p:nvSpPr>
        <p:spPr>
          <a:xfrm>
            <a:off x="457200" y="1133475"/>
            <a:ext cx="8229600" cy="5283200"/>
          </a:xfrm>
        </p:spPr>
        <p:txBody>
          <a:bodyPr/>
          <a:lstStyle/>
          <a:p>
            <a:r>
              <a:rPr lang="en-CA" altLang="en-US"/>
              <a:t>Transformations géométriques seulement (pas de contraintes différentielles pour l’instant)</a:t>
            </a:r>
            <a:endParaRPr lang="fr-CA" altLang="en-US"/>
          </a:p>
          <a:p>
            <a:r>
              <a:rPr lang="fr-CA" altLang="en-US"/>
              <a:t>Obstacles statiques</a:t>
            </a:r>
          </a:p>
          <a:p>
            <a:r>
              <a:rPr lang="en-CA" altLang="en-US"/>
              <a:t>Environnement déterministe</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47</a:t>
            </a:fld>
            <a:endParaRPr lang="en-US"/>
          </a:p>
        </p:txBody>
      </p:sp>
      <p:pic>
        <p:nvPicPr>
          <p:cNvPr id="8" name="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1160" y="2939727"/>
            <a:ext cx="5931528" cy="2812327"/>
          </a:xfrm>
          <a:prstGeom prst="rect">
            <a:avLst/>
          </a:prstGeom>
        </p:spPr>
      </p:pic>
    </p:spTree>
    <p:extLst>
      <p:ext uri="{BB962C8B-B14F-4D97-AF65-F5344CB8AC3E}">
        <p14:creationId xmlns:p14="http://schemas.microsoft.com/office/powerpoint/2010/main" val="272729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152400" y="128588"/>
            <a:ext cx="8839200" cy="528637"/>
          </a:xfrm>
        </p:spPr>
        <p:txBody>
          <a:bodyPr/>
          <a:lstStyle/>
          <a:p>
            <a:pPr eaLnBrk="1" hangingPunct="1"/>
            <a:r>
              <a:rPr lang="fr-CA" altLang="en-US" i="1"/>
              <a:t>Roadmaps</a:t>
            </a:r>
          </a:p>
        </p:txBody>
      </p:sp>
      <p:sp>
        <p:nvSpPr>
          <p:cNvPr id="66563" name="Rectangle 3"/>
          <p:cNvSpPr>
            <a:spLocks noGrp="1" noChangeArrowheads="1"/>
          </p:cNvSpPr>
          <p:nvPr>
            <p:ph idx="4294967295"/>
          </p:nvPr>
        </p:nvSpPr>
        <p:spPr>
          <a:xfrm>
            <a:off x="468313" y="776288"/>
            <a:ext cx="8121650" cy="927100"/>
          </a:xfrm>
        </p:spPr>
        <p:txBody>
          <a:bodyPr/>
          <a:lstStyle/>
          <a:p>
            <a:pPr marL="442913" indent="-442913" eaLnBrk="1" hangingPunct="1"/>
            <a:r>
              <a:rPr lang="en-CA" altLang="en-US" dirty="0" err="1"/>
              <a:t>Ces</a:t>
            </a:r>
            <a:r>
              <a:rPr lang="en-CA" altLang="en-US" dirty="0"/>
              <a:t> </a:t>
            </a:r>
            <a:r>
              <a:rPr lang="en-CA" altLang="en-US" dirty="0" err="1"/>
              <a:t>approches</a:t>
            </a:r>
            <a:r>
              <a:rPr lang="en-CA" altLang="en-US" dirty="0"/>
              <a:t> </a:t>
            </a:r>
            <a:r>
              <a:rPr lang="en-CA" altLang="en-US" dirty="0" err="1"/>
              <a:t>construisent</a:t>
            </a:r>
            <a:r>
              <a:rPr lang="en-CA" altLang="en-US" dirty="0"/>
              <a:t> des </a:t>
            </a:r>
            <a:r>
              <a:rPr lang="en-CA" altLang="en-US" i="1" dirty="0"/>
              <a:t>roadmaps</a:t>
            </a:r>
            <a:r>
              <a:rPr lang="en-CA" altLang="en-US" dirty="0"/>
              <a:t>, qui </a:t>
            </a:r>
            <a:r>
              <a:rPr lang="en-CA" altLang="en-US" dirty="0" err="1"/>
              <a:t>représentent</a:t>
            </a:r>
            <a:r>
              <a:rPr lang="en-CA" altLang="en-US" dirty="0"/>
              <a:t> des configurations </a:t>
            </a:r>
            <a:r>
              <a:rPr lang="en-CA" altLang="en-US" dirty="0" err="1"/>
              <a:t>atteignables</a:t>
            </a:r>
            <a:r>
              <a:rPr lang="en-CA" altLang="en-US" dirty="0"/>
              <a:t> par des transformations </a:t>
            </a:r>
            <a:r>
              <a:rPr lang="en-CA" altLang="en-US" dirty="0" err="1"/>
              <a:t>géométriques</a:t>
            </a:r>
            <a:r>
              <a:rPr lang="en-CA" altLang="en-US" dirty="0"/>
              <a:t> sans collisions</a:t>
            </a:r>
          </a:p>
          <a:p>
            <a:pPr marL="442913" indent="-442913" eaLnBrk="1" hangingPunct="1"/>
            <a:endParaRPr lang="en-CA" altLang="en-US" dirty="0"/>
          </a:p>
          <a:p>
            <a:pPr marL="442913" indent="-442913" eaLnBrk="1" hangingPunct="1"/>
            <a:endParaRPr lang="en-CA" altLang="en-US" dirty="0"/>
          </a:p>
          <a:p>
            <a:pPr marL="442913" indent="-442913" eaLnBrk="1" hangingPunct="1"/>
            <a:endParaRPr lang="en-CA" altLang="en-US" dirty="0"/>
          </a:p>
          <a:p>
            <a:pPr marL="442913" indent="-442913" eaLnBrk="1" hangingPunct="1"/>
            <a:endParaRPr lang="en-CA" altLang="en-US" dirty="0"/>
          </a:p>
          <a:p>
            <a:pPr marL="442913" indent="-442913" eaLnBrk="1" hangingPunct="1"/>
            <a:endParaRPr lang="en-CA" altLang="en-US" dirty="0"/>
          </a:p>
          <a:p>
            <a:pPr marL="857250" lvl="1" indent="-457200" eaLnBrk="1" hangingPunct="1">
              <a:buFontTx/>
              <a:buNone/>
            </a:pPr>
            <a:br>
              <a:rPr lang="fr-CA" altLang="en-US" sz="2000" dirty="0"/>
            </a:br>
            <a:endParaRPr lang="fr-CA" altLang="en-US" sz="2000" dirty="0"/>
          </a:p>
        </p:txBody>
      </p:sp>
      <p:sp>
        <p:nvSpPr>
          <p:cNvPr id="66564"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7" name="Footer Placeholder 4"/>
          <p:cNvSpPr txBox="1">
            <a:spLocks noGrp="1"/>
          </p:cNvSpPr>
          <p:nvPr/>
        </p:nvSpPr>
        <p:spPr bwMode="auto">
          <a:xfrm>
            <a:off x="428625" y="6435725"/>
            <a:ext cx="866775" cy="250825"/>
          </a:xfrm>
          <a:prstGeom prst="rect">
            <a:avLst/>
          </a:prstGeom>
          <a:noFill/>
          <a:ln>
            <a:miter lim="800000"/>
            <a:headEnd/>
            <a:tailEnd/>
          </a:ln>
        </p:spPr>
        <p:txBody>
          <a:bodyPr/>
          <a:lstStyle/>
          <a:p>
            <a:pPr algn="ctr">
              <a:defRPr/>
            </a:pPr>
            <a:r>
              <a:rPr lang="en-US" sz="1400" dirty="0">
                <a:latin typeface="+mn-lt"/>
              </a:rPr>
              <a:t>IFT702</a:t>
            </a:r>
          </a:p>
        </p:txBody>
      </p:sp>
      <p:sp>
        <p:nvSpPr>
          <p:cNvPr id="8" name="Slide Number Placeholder 5"/>
          <p:cNvSpPr txBox="1">
            <a:spLocks noGrp="1"/>
          </p:cNvSpPr>
          <p:nvPr/>
        </p:nvSpPr>
        <p:spPr bwMode="auto">
          <a:xfrm>
            <a:off x="6553200" y="6445250"/>
            <a:ext cx="2133600" cy="250825"/>
          </a:xfrm>
          <a:prstGeom prst="rect">
            <a:avLst/>
          </a:prstGeom>
          <a:noFill/>
          <a:ln>
            <a:miter lim="800000"/>
            <a:headEnd/>
            <a:tailEnd/>
          </a:ln>
        </p:spPr>
        <p:txBody>
          <a:bodyPr/>
          <a:lstStyle/>
          <a:p>
            <a:pPr algn="r">
              <a:defRPr/>
            </a:pPr>
            <a:fld id="{07E47546-EDB8-4042-93D0-1ECC5AF5EC41}" type="slidenum">
              <a:rPr lang="en-US" sz="1400">
                <a:latin typeface="+mn-lt"/>
              </a:rPr>
              <a:pPr algn="r">
                <a:defRPr/>
              </a:pPr>
              <a:t>48</a:t>
            </a:fld>
            <a:endParaRPr lang="en-US" sz="1400">
              <a:latin typeface="+mn-lt"/>
            </a:endParaRPr>
          </a:p>
        </p:txBody>
      </p:sp>
      <p:sp>
        <p:nvSpPr>
          <p:cNvPr id="66567" name="Rectangle 3"/>
          <p:cNvSpPr txBox="1">
            <a:spLocks noChangeArrowheads="1"/>
          </p:cNvSpPr>
          <p:nvPr/>
        </p:nvSpPr>
        <p:spPr bwMode="auto">
          <a:xfrm>
            <a:off x="534988" y="1955800"/>
            <a:ext cx="72104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en-CA" altLang="en-US" sz="2400"/>
              <a:t>États = configurations discrètes</a:t>
            </a:r>
          </a:p>
          <a:p>
            <a:pPr eaLnBrk="1" hangingPunct="1">
              <a:spcBef>
                <a:spcPct val="20000"/>
              </a:spcBef>
              <a:buClr>
                <a:srgbClr val="0033CC"/>
              </a:buClr>
              <a:buFont typeface="Webdings" pitchFamily="18" charset="2"/>
              <a:buChar char="="/>
            </a:pPr>
            <a:r>
              <a:rPr lang="en-CA" altLang="en-US" sz="2400"/>
              <a:t>Actions = chemins</a:t>
            </a:r>
          </a:p>
        </p:txBody>
      </p:sp>
      <p:grpSp>
        <p:nvGrpSpPr>
          <p:cNvPr id="4" name="Group 3">
            <a:extLst>
              <a:ext uri="{FF2B5EF4-FFF2-40B4-BE49-F238E27FC236}">
                <a16:creationId xmlns:a16="http://schemas.microsoft.com/office/drawing/2014/main" id="{2F75F5C4-5C27-E284-84EE-BEF95E44AA35}"/>
              </a:ext>
            </a:extLst>
          </p:cNvPr>
          <p:cNvGrpSpPr/>
          <p:nvPr/>
        </p:nvGrpSpPr>
        <p:grpSpPr>
          <a:xfrm>
            <a:off x="2397084" y="3221685"/>
            <a:ext cx="4978652" cy="2860027"/>
            <a:chOff x="1548607" y="2241550"/>
            <a:chExt cx="6366668" cy="3589860"/>
          </a:xfrm>
        </p:grpSpPr>
        <p:sp>
          <p:nvSpPr>
            <p:cNvPr id="5" name="Text Box 27">
              <a:extLst>
                <a:ext uri="{FF2B5EF4-FFF2-40B4-BE49-F238E27FC236}">
                  <a16:creationId xmlns:a16="http://schemas.microsoft.com/office/drawing/2014/main" id="{1A608D24-C552-94FE-9F60-CBF0284E945C}"/>
                </a:ext>
              </a:extLst>
            </p:cNvPr>
            <p:cNvSpPr txBox="1">
              <a:spLocks noChangeArrowheads="1"/>
            </p:cNvSpPr>
            <p:nvPr/>
          </p:nvSpPr>
          <p:spPr bwMode="auto">
            <a:xfrm>
              <a:off x="2957513" y="4502150"/>
              <a:ext cx="1449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+90</a:t>
              </a:r>
              <a:r>
                <a:rPr lang="en-CA" altLang="en-US" baseline="30000" dirty="0"/>
                <a:t>o</a:t>
              </a:r>
              <a:r>
                <a:rPr lang="en-CA" altLang="en-US" dirty="0"/>
                <a:t>)</a:t>
              </a:r>
            </a:p>
          </p:txBody>
        </p:sp>
        <p:sp>
          <p:nvSpPr>
            <p:cNvPr id="10" name="Text Box 32">
              <a:extLst>
                <a:ext uri="{FF2B5EF4-FFF2-40B4-BE49-F238E27FC236}">
                  <a16:creationId xmlns:a16="http://schemas.microsoft.com/office/drawing/2014/main" id="{37FF7062-3C61-F262-C318-3A1050BF684C}"/>
                </a:ext>
              </a:extLst>
            </p:cNvPr>
            <p:cNvSpPr txBox="1">
              <a:spLocks noChangeArrowheads="1"/>
            </p:cNvSpPr>
            <p:nvPr/>
          </p:nvSpPr>
          <p:spPr bwMode="auto">
            <a:xfrm>
              <a:off x="1548607" y="5442699"/>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(0,0,0</a:t>
              </a:r>
              <a:r>
                <a:rPr lang="en-CA" altLang="en-US" baseline="30000" dirty="0">
                  <a:solidFill>
                    <a:srgbClr val="CC3300"/>
                  </a:solidFill>
                </a:rPr>
                <a:t>o</a:t>
              </a:r>
              <a:r>
                <a:rPr lang="en-CA" altLang="en-US" dirty="0">
                  <a:solidFill>
                    <a:srgbClr val="CC3300"/>
                  </a:solidFill>
                </a:rPr>
                <a:t>)</a:t>
              </a:r>
            </a:p>
          </p:txBody>
        </p:sp>
        <p:sp>
          <p:nvSpPr>
            <p:cNvPr id="11" name="Text Box 33">
              <a:extLst>
                <a:ext uri="{FF2B5EF4-FFF2-40B4-BE49-F238E27FC236}">
                  <a16:creationId xmlns:a16="http://schemas.microsoft.com/office/drawing/2014/main" id="{2104D577-AA16-185A-0EBD-D5279C3B1D0F}"/>
                </a:ext>
              </a:extLst>
            </p:cNvPr>
            <p:cNvSpPr txBox="1">
              <a:spLocks noChangeArrowheads="1"/>
            </p:cNvSpPr>
            <p:nvPr/>
          </p:nvSpPr>
          <p:spPr bwMode="auto">
            <a:xfrm>
              <a:off x="4711366" y="5464698"/>
              <a:ext cx="1065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solidFill>
                    <a:srgbClr val="CC3300"/>
                  </a:solidFill>
                </a:rPr>
                <a:t>(2,0,90</a:t>
              </a:r>
              <a:r>
                <a:rPr lang="en-CA" altLang="en-US" baseline="30000" dirty="0">
                  <a:solidFill>
                    <a:srgbClr val="CC3300"/>
                  </a:solidFill>
                </a:rPr>
                <a:t>o</a:t>
              </a:r>
              <a:r>
                <a:rPr lang="en-CA" altLang="en-US" dirty="0">
                  <a:solidFill>
                    <a:srgbClr val="CC3300"/>
                  </a:solidFill>
                </a:rPr>
                <a:t>)</a:t>
              </a:r>
            </a:p>
          </p:txBody>
        </p:sp>
        <p:sp>
          <p:nvSpPr>
            <p:cNvPr id="12" name="AutoShape 34">
              <a:extLst>
                <a:ext uri="{FF2B5EF4-FFF2-40B4-BE49-F238E27FC236}">
                  <a16:creationId xmlns:a16="http://schemas.microsoft.com/office/drawing/2014/main" id="{6EDC88C3-C803-6D6A-CE44-7E2DA67912B8}"/>
                </a:ext>
              </a:extLst>
            </p:cNvPr>
            <p:cNvSpPr>
              <a:spLocks noChangeArrowheads="1"/>
            </p:cNvSpPr>
            <p:nvPr/>
          </p:nvSpPr>
          <p:spPr bwMode="auto">
            <a:xfrm>
              <a:off x="2957513" y="5005388"/>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3" name="Rectangle 35">
              <a:extLst>
                <a:ext uri="{FF2B5EF4-FFF2-40B4-BE49-F238E27FC236}">
                  <a16:creationId xmlns:a16="http://schemas.microsoft.com/office/drawing/2014/main" id="{8E90ED56-6A40-7D61-8749-C694D9DEFA7D}"/>
                </a:ext>
              </a:extLst>
            </p:cNvPr>
            <p:cNvSpPr>
              <a:spLocks noChangeArrowheads="1"/>
            </p:cNvSpPr>
            <p:nvPr/>
          </p:nvSpPr>
          <p:spPr bwMode="auto">
            <a:xfrm>
              <a:off x="1731963" y="4860925"/>
              <a:ext cx="576262"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4" name="AutoShape 36">
              <a:extLst>
                <a:ext uri="{FF2B5EF4-FFF2-40B4-BE49-F238E27FC236}">
                  <a16:creationId xmlns:a16="http://schemas.microsoft.com/office/drawing/2014/main" id="{7853BD04-7385-7E82-6AB7-F605BBAE1F33}"/>
                </a:ext>
              </a:extLst>
            </p:cNvPr>
            <p:cNvSpPr>
              <a:spLocks noChangeArrowheads="1"/>
            </p:cNvSpPr>
            <p:nvPr/>
          </p:nvSpPr>
          <p:spPr bwMode="auto">
            <a:xfrm>
              <a:off x="5116513" y="4716463"/>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5" name="Rectangle 37">
              <a:extLst>
                <a:ext uri="{FF2B5EF4-FFF2-40B4-BE49-F238E27FC236}">
                  <a16:creationId xmlns:a16="http://schemas.microsoft.com/office/drawing/2014/main" id="{EB33FFFE-CA94-1579-7B20-9C83060043CA}"/>
                </a:ext>
              </a:extLst>
            </p:cNvPr>
            <p:cNvSpPr>
              <a:spLocks noChangeArrowheads="1"/>
            </p:cNvSpPr>
            <p:nvPr/>
          </p:nvSpPr>
          <p:spPr bwMode="auto">
            <a:xfrm rot="5400000">
              <a:off x="4900612" y="4860926"/>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6" name="AutoShape 38">
              <a:extLst>
                <a:ext uri="{FF2B5EF4-FFF2-40B4-BE49-F238E27FC236}">
                  <a16:creationId xmlns:a16="http://schemas.microsoft.com/office/drawing/2014/main" id="{E03F1907-2F46-D629-1F45-C6B47F1DC0CC}"/>
                </a:ext>
              </a:extLst>
            </p:cNvPr>
            <p:cNvSpPr>
              <a:spLocks noChangeArrowheads="1"/>
            </p:cNvSpPr>
            <p:nvPr/>
          </p:nvSpPr>
          <p:spPr bwMode="auto">
            <a:xfrm rot="5400000">
              <a:off x="2308225" y="5076825"/>
              <a:ext cx="144463" cy="144463"/>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17" name="Connecteur droit 26">
              <a:extLst>
                <a:ext uri="{FF2B5EF4-FFF2-40B4-BE49-F238E27FC236}">
                  <a16:creationId xmlns:a16="http://schemas.microsoft.com/office/drawing/2014/main" id="{6557A005-124D-7AD9-8470-94BDAF2676F4}"/>
                </a:ext>
              </a:extLst>
            </p:cNvPr>
            <p:cNvCxnSpPr>
              <a:cxnSpLocks noChangeShapeType="1"/>
            </p:cNvCxnSpPr>
            <p:nvPr/>
          </p:nvCxnSpPr>
          <p:spPr bwMode="auto">
            <a:xfrm rot="16200000" flipV="1">
              <a:off x="3244850" y="5127625"/>
              <a:ext cx="428625" cy="314325"/>
            </a:xfrm>
            <a:prstGeom prst="curvedConnector3">
              <a:avLst>
                <a:gd name="adj1" fmla="val 156667"/>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
          <p:nvSpPr>
            <p:cNvPr id="18" name="AutoShape 34">
              <a:extLst>
                <a:ext uri="{FF2B5EF4-FFF2-40B4-BE49-F238E27FC236}">
                  <a16:creationId xmlns:a16="http://schemas.microsoft.com/office/drawing/2014/main" id="{ED1E968B-8AC7-5E11-4A5B-0D3187B2B9CC}"/>
                </a:ext>
              </a:extLst>
            </p:cNvPr>
            <p:cNvSpPr>
              <a:spLocks noChangeArrowheads="1"/>
            </p:cNvSpPr>
            <p:nvPr/>
          </p:nvSpPr>
          <p:spPr bwMode="auto">
            <a:xfrm rot="-2161465">
              <a:off x="5938838" y="3943350"/>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19" name="AutoShape 36">
              <a:extLst>
                <a:ext uri="{FF2B5EF4-FFF2-40B4-BE49-F238E27FC236}">
                  <a16:creationId xmlns:a16="http://schemas.microsoft.com/office/drawing/2014/main" id="{AC5A0969-D2DC-4638-6385-DA1357A75258}"/>
                </a:ext>
              </a:extLst>
            </p:cNvPr>
            <p:cNvSpPr>
              <a:spLocks noChangeArrowheads="1"/>
            </p:cNvSpPr>
            <p:nvPr/>
          </p:nvSpPr>
          <p:spPr bwMode="auto">
            <a:xfrm>
              <a:off x="7554913" y="2982913"/>
              <a:ext cx="144462"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0" name="Rectangle 37">
              <a:extLst>
                <a:ext uri="{FF2B5EF4-FFF2-40B4-BE49-F238E27FC236}">
                  <a16:creationId xmlns:a16="http://schemas.microsoft.com/office/drawing/2014/main" id="{7C15CF4C-B81C-4838-0D75-E15AF271A976}"/>
                </a:ext>
              </a:extLst>
            </p:cNvPr>
            <p:cNvSpPr>
              <a:spLocks noChangeArrowheads="1"/>
            </p:cNvSpPr>
            <p:nvPr/>
          </p:nvSpPr>
          <p:spPr bwMode="auto">
            <a:xfrm rot="5400000">
              <a:off x="7339012" y="3127376"/>
              <a:ext cx="576263" cy="57626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1" name="AutoShape 34">
              <a:extLst>
                <a:ext uri="{FF2B5EF4-FFF2-40B4-BE49-F238E27FC236}">
                  <a16:creationId xmlns:a16="http://schemas.microsoft.com/office/drawing/2014/main" id="{D8261605-102C-B1C6-3489-A4A651F17FAA}"/>
                </a:ext>
              </a:extLst>
            </p:cNvPr>
            <p:cNvSpPr>
              <a:spLocks noChangeArrowheads="1"/>
            </p:cNvSpPr>
            <p:nvPr/>
          </p:nvSpPr>
          <p:spPr bwMode="auto">
            <a:xfrm rot="-6208186">
              <a:off x="4291807" y="3410744"/>
              <a:ext cx="1366837" cy="288925"/>
            </a:xfrm>
            <a:prstGeom prst="rightArrow">
              <a:avLst>
                <a:gd name="adj1" fmla="val 50000"/>
                <a:gd name="adj2" fmla="val 118269"/>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2" name="AutoShape 34">
              <a:extLst>
                <a:ext uri="{FF2B5EF4-FFF2-40B4-BE49-F238E27FC236}">
                  <a16:creationId xmlns:a16="http://schemas.microsoft.com/office/drawing/2014/main" id="{90B41A37-7ED9-8CDA-A6E5-E3CF6E666819}"/>
                </a:ext>
              </a:extLst>
            </p:cNvPr>
            <p:cNvSpPr>
              <a:spLocks noChangeArrowheads="1"/>
            </p:cNvSpPr>
            <p:nvPr/>
          </p:nvSpPr>
          <p:spPr bwMode="auto">
            <a:xfrm rot="-2432163">
              <a:off x="2249488" y="3489325"/>
              <a:ext cx="2030412" cy="290513"/>
            </a:xfrm>
            <a:prstGeom prst="rightArrow">
              <a:avLst>
                <a:gd name="adj1" fmla="val 50000"/>
                <a:gd name="adj2" fmla="val 117940"/>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cxnSp>
          <p:nvCxnSpPr>
            <p:cNvPr id="23" name="Connecteur droit 26">
              <a:extLst>
                <a:ext uri="{FF2B5EF4-FFF2-40B4-BE49-F238E27FC236}">
                  <a16:creationId xmlns:a16="http://schemas.microsoft.com/office/drawing/2014/main" id="{AB50BD5B-FED3-C2BD-EF0B-5BBA15FE7CBB}"/>
                </a:ext>
              </a:extLst>
            </p:cNvPr>
            <p:cNvCxnSpPr>
              <a:cxnSpLocks noChangeShapeType="1"/>
            </p:cNvCxnSpPr>
            <p:nvPr/>
          </p:nvCxnSpPr>
          <p:spPr bwMode="auto">
            <a:xfrm rot="10800000" flipV="1">
              <a:off x="4916488" y="3455988"/>
              <a:ext cx="371475" cy="214312"/>
            </a:xfrm>
            <a:prstGeom prst="curvedConnector3">
              <a:avLst>
                <a:gd name="adj1" fmla="val 169231"/>
              </a:avLst>
            </a:prstGeom>
            <a:noFill/>
            <a:ln w="9525" algn="ctr">
              <a:solidFill>
                <a:schemeClr val="tx1"/>
              </a:solidFill>
              <a:round/>
              <a:headEnd type="triangle" w="lg" len="lg"/>
              <a:tailEnd/>
            </a:ln>
            <a:extLst>
              <a:ext uri="{909E8E84-426E-40DD-AFC4-6F175D3DCCD1}">
                <a14:hiddenFill xmlns:a14="http://schemas.microsoft.com/office/drawing/2010/main">
                  <a:noFill/>
                </a14:hiddenFill>
              </a:ext>
            </a:extLst>
          </p:spPr>
        </p:cxnSp>
        <p:sp>
          <p:nvSpPr>
            <p:cNvPr id="24" name="Rectangle 35">
              <a:extLst>
                <a:ext uri="{FF2B5EF4-FFF2-40B4-BE49-F238E27FC236}">
                  <a16:creationId xmlns:a16="http://schemas.microsoft.com/office/drawing/2014/main" id="{BF014C32-6100-65D0-35AA-48EA2BD32556}"/>
                </a:ext>
              </a:extLst>
            </p:cNvPr>
            <p:cNvSpPr>
              <a:spLocks noChangeArrowheads="1"/>
            </p:cNvSpPr>
            <p:nvPr/>
          </p:nvSpPr>
          <p:spPr bwMode="auto">
            <a:xfrm>
              <a:off x="4127500" y="2241550"/>
              <a:ext cx="576263" cy="576263"/>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5" name="AutoShape 38">
              <a:extLst>
                <a:ext uri="{FF2B5EF4-FFF2-40B4-BE49-F238E27FC236}">
                  <a16:creationId xmlns:a16="http://schemas.microsoft.com/office/drawing/2014/main" id="{F51D1EFE-2524-AE65-CC3D-72B5764E5463}"/>
                </a:ext>
              </a:extLst>
            </p:cNvPr>
            <p:cNvSpPr>
              <a:spLocks noChangeArrowheads="1"/>
            </p:cNvSpPr>
            <p:nvPr/>
          </p:nvSpPr>
          <p:spPr bwMode="auto">
            <a:xfrm rot="5400000">
              <a:off x="4703762" y="2457451"/>
              <a:ext cx="144463" cy="144462"/>
            </a:xfrm>
            <a:prstGeom prst="triangle">
              <a:avLst>
                <a:gd name="adj" fmla="val 50000"/>
              </a:avLst>
            </a:prstGeom>
            <a:solidFill>
              <a:srgbClr val="00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fr-FR" altLang="en-US"/>
            </a:p>
          </p:txBody>
        </p:sp>
        <p:sp>
          <p:nvSpPr>
            <p:cNvPr id="26" name="Text Box 27">
              <a:extLst>
                <a:ext uri="{FF2B5EF4-FFF2-40B4-BE49-F238E27FC236}">
                  <a16:creationId xmlns:a16="http://schemas.microsoft.com/office/drawing/2014/main" id="{510CD0AD-AC1E-1073-C786-37B0F5AD6674}"/>
                </a:ext>
              </a:extLst>
            </p:cNvPr>
            <p:cNvSpPr txBox="1">
              <a:spLocks noChangeArrowheads="1"/>
            </p:cNvSpPr>
            <p:nvPr/>
          </p:nvSpPr>
          <p:spPr bwMode="auto">
            <a:xfrm>
              <a:off x="5078557" y="3043948"/>
              <a:ext cx="1327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(0, 0, +90</a:t>
              </a:r>
              <a:r>
                <a:rPr lang="en-CA" altLang="en-US" baseline="30000" dirty="0"/>
                <a:t>o</a:t>
              </a:r>
              <a:r>
                <a:rPr lang="en-CA" altLang="en-US" dirty="0"/>
                <a:t>)</a:t>
              </a:r>
            </a:p>
          </p:txBody>
        </p:sp>
        <p:sp>
          <p:nvSpPr>
            <p:cNvPr id="27" name="Text Box 27">
              <a:extLst>
                <a:ext uri="{FF2B5EF4-FFF2-40B4-BE49-F238E27FC236}">
                  <a16:creationId xmlns:a16="http://schemas.microsoft.com/office/drawing/2014/main" id="{C328D563-F628-58BE-1A39-F5ADDB782427}"/>
                </a:ext>
              </a:extLst>
            </p:cNvPr>
            <p:cNvSpPr txBox="1">
              <a:spLocks noChangeArrowheads="1"/>
            </p:cNvSpPr>
            <p:nvPr/>
          </p:nvSpPr>
          <p:spPr bwMode="auto">
            <a:xfrm>
              <a:off x="2199190" y="3058597"/>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(2, 0, 0)</a:t>
              </a:r>
            </a:p>
          </p:txBody>
        </p:sp>
        <p:sp>
          <p:nvSpPr>
            <p:cNvPr id="28" name="Text Box 27">
              <a:extLst>
                <a:ext uri="{FF2B5EF4-FFF2-40B4-BE49-F238E27FC236}">
                  <a16:creationId xmlns:a16="http://schemas.microsoft.com/office/drawing/2014/main" id="{171AA35D-1BE1-39DA-66C5-E6798F4F56A8}"/>
                </a:ext>
              </a:extLst>
            </p:cNvPr>
            <p:cNvSpPr txBox="1">
              <a:spLocks noChangeArrowheads="1"/>
            </p:cNvSpPr>
            <p:nvPr/>
          </p:nvSpPr>
          <p:spPr bwMode="auto">
            <a:xfrm>
              <a:off x="6469051" y="4173022"/>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dirty="0"/>
                <a:t>(2, 0, 0)</a:t>
              </a:r>
            </a:p>
          </p:txBody>
        </p:sp>
      </p:grpSp>
    </p:spTree>
    <p:extLst>
      <p:ext uri="{BB962C8B-B14F-4D97-AF65-F5344CB8AC3E}">
        <p14:creationId xmlns:p14="http://schemas.microsoft.com/office/powerpoint/2010/main" val="422011590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Sujets couverts</a:t>
            </a:r>
          </a:p>
        </p:txBody>
      </p:sp>
      <p:sp>
        <p:nvSpPr>
          <p:cNvPr id="67587" name="Rectangle 3"/>
          <p:cNvSpPr>
            <a:spLocks noGrp="1" noChangeArrowheads="1"/>
          </p:cNvSpPr>
          <p:nvPr>
            <p:ph idx="1"/>
          </p:nvPr>
        </p:nvSpPr>
        <p:spPr/>
        <p:txBody>
          <a:bodyPr/>
          <a:lstStyle/>
          <a:p>
            <a:r>
              <a:rPr lang="en-CA" altLang="en-US" dirty="0">
                <a:solidFill>
                  <a:schemeClr val="bg2"/>
                </a:solidFill>
              </a:rPr>
              <a:t>Introduction</a:t>
            </a:r>
            <a:endParaRPr lang="fr-CA" altLang="en-US" dirty="0">
              <a:solidFill>
                <a:schemeClr val="bg2"/>
              </a:solidFill>
            </a:endParaRPr>
          </a:p>
          <a:p>
            <a:r>
              <a:rPr lang="en-CA" altLang="en-US" dirty="0" err="1">
                <a:solidFill>
                  <a:schemeClr val="bg2"/>
                </a:solidFill>
              </a:rPr>
              <a:t>Exemples</a:t>
            </a:r>
            <a:r>
              <a:rPr lang="en-CA" altLang="en-US" dirty="0">
                <a:solidFill>
                  <a:schemeClr val="bg2"/>
                </a:solidFill>
              </a:rPr>
              <a:t> </a:t>
            </a:r>
            <a:r>
              <a:rPr lang="en-CA" altLang="en-US" dirty="0" err="1">
                <a:solidFill>
                  <a:schemeClr val="bg2"/>
                </a:solidFill>
              </a:rPr>
              <a:t>d’applications</a:t>
            </a:r>
            <a:endParaRPr lang="fr-CA" altLang="en-US" dirty="0">
              <a:solidFill>
                <a:schemeClr val="bg2"/>
              </a:solidFill>
            </a:endParaRPr>
          </a:p>
          <a:p>
            <a:r>
              <a:rPr lang="fr-CA" altLang="en-US" dirty="0">
                <a:solidFill>
                  <a:schemeClr val="bg2"/>
                </a:solidFill>
              </a:rPr>
              <a:t>Représentation et transformation des entités</a:t>
            </a:r>
          </a:p>
          <a:p>
            <a:r>
              <a:rPr lang="en-CA" altLang="en-US" dirty="0" err="1">
                <a:solidFill>
                  <a:schemeClr val="bg2"/>
                </a:solidFill>
              </a:rPr>
              <a:t>Espace</a:t>
            </a:r>
            <a:r>
              <a:rPr lang="en-CA" altLang="en-US" dirty="0">
                <a:solidFill>
                  <a:schemeClr val="bg2"/>
                </a:solidFill>
              </a:rPr>
              <a:t> de configuration</a:t>
            </a:r>
            <a:endParaRPr lang="fr-CA" altLang="en-US" dirty="0">
              <a:solidFill>
                <a:schemeClr val="bg2"/>
              </a:solidFill>
            </a:endParaRPr>
          </a:p>
          <a:p>
            <a:r>
              <a:rPr lang="en-CA" altLang="en-US" dirty="0" err="1"/>
              <a:t>Approches</a:t>
            </a:r>
            <a:r>
              <a:rPr lang="en-CA" altLang="en-US" dirty="0"/>
              <a:t> de </a:t>
            </a:r>
            <a:r>
              <a:rPr lang="en-CA" altLang="en-US" dirty="0" err="1"/>
              <a:t>planification</a:t>
            </a:r>
            <a:endParaRPr lang="en-CA" altLang="en-US" dirty="0"/>
          </a:p>
          <a:p>
            <a:pPr lvl="1"/>
            <a:r>
              <a:rPr lang="fr-CA" altLang="en-US" dirty="0"/>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fr-CA" altLang="en-US"/>
              <a:t>Énoncé du problème</a:t>
            </a:r>
          </a:p>
        </p:txBody>
      </p:sp>
      <p:sp>
        <p:nvSpPr>
          <p:cNvPr id="11269" name="Rectangle 3"/>
          <p:cNvSpPr>
            <a:spLocks noGrp="1" noChangeArrowheads="1"/>
          </p:cNvSpPr>
          <p:nvPr>
            <p:ph idx="1"/>
          </p:nvPr>
        </p:nvSpPr>
        <p:spPr>
          <a:xfrm>
            <a:off x="136525" y="1039813"/>
            <a:ext cx="8216900" cy="998537"/>
          </a:xfrm>
        </p:spPr>
        <p:txBody>
          <a:bodyPr/>
          <a:lstStyle/>
          <a:p>
            <a:pPr>
              <a:lnSpc>
                <a:spcPct val="90000"/>
              </a:lnSpc>
              <a:defRPr/>
            </a:pPr>
            <a:r>
              <a:rPr lang="fr-CA" i="1" dirty="0">
                <a:solidFill>
                  <a:srgbClr val="000066"/>
                </a:solidFill>
                <a:latin typeface="+mj-lt"/>
              </a:rPr>
              <a:t>Planification de trajectoire</a:t>
            </a:r>
            <a:r>
              <a:rPr lang="fr-CA" dirty="0">
                <a:solidFill>
                  <a:srgbClr val="000066"/>
                </a:solidFill>
                <a:latin typeface="+mj-lt"/>
              </a:rPr>
              <a:t>:</a:t>
            </a:r>
            <a:r>
              <a:rPr lang="fr-CA" i="1" dirty="0">
                <a:latin typeface="+mj-lt"/>
              </a:rPr>
              <a:t> Calculer une trajectoire géométrique d’un solide (articulé ou non) sans collision avec des obstacles statiques.</a:t>
            </a:r>
          </a:p>
        </p:txBody>
      </p:sp>
      <p:sp>
        <p:nvSpPr>
          <p:cNvPr id="12292" name="Text Box 4"/>
          <p:cNvSpPr txBox="1">
            <a:spLocks noChangeArrowheads="1"/>
          </p:cNvSpPr>
          <p:nvPr/>
        </p:nvSpPr>
        <p:spPr bwMode="auto">
          <a:xfrm>
            <a:off x="1733550" y="4010025"/>
            <a:ext cx="1924050" cy="650875"/>
          </a:xfrm>
          <a:prstGeom prst="rect">
            <a:avLst/>
          </a:prstGeom>
          <a:solidFill>
            <a:srgbClr val="99FFCC"/>
          </a:solidFill>
          <a:ln w="9525" algn="ctr">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CA" altLang="en-US"/>
              <a:t>Planificateur de trajectoires</a:t>
            </a:r>
          </a:p>
        </p:txBody>
      </p:sp>
      <p:sp>
        <p:nvSpPr>
          <p:cNvPr id="12293" name="Rectangle 5"/>
          <p:cNvSpPr>
            <a:spLocks noChangeArrowheads="1"/>
          </p:cNvSpPr>
          <p:nvPr/>
        </p:nvSpPr>
        <p:spPr bwMode="auto">
          <a:xfrm>
            <a:off x="465909" y="2276111"/>
            <a:ext cx="4843326" cy="1200329"/>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a:solidFill>
                  <a:srgbClr val="000066"/>
                </a:solidFill>
              </a:rPr>
              <a:t>Entrée:</a:t>
            </a:r>
          </a:p>
          <a:p>
            <a:pPr lvl="1">
              <a:buFont typeface="Wingdings" pitchFamily="2" charset="2"/>
              <a:buChar char="Ø"/>
            </a:pPr>
            <a:r>
              <a:rPr lang="fr-CA" altLang="en-US"/>
              <a:t>Géométrie du robot et des obstacles</a:t>
            </a:r>
          </a:p>
          <a:p>
            <a:pPr lvl="1">
              <a:buFont typeface="Wingdings" pitchFamily="2" charset="2"/>
              <a:buChar char="Ø"/>
            </a:pPr>
            <a:r>
              <a:rPr lang="fr-CA" altLang="en-US"/>
              <a:t>Cinétique du robot (degrés de liberté)</a:t>
            </a:r>
          </a:p>
          <a:p>
            <a:pPr lvl="1">
              <a:buFont typeface="Wingdings" pitchFamily="2" charset="2"/>
              <a:buChar char="Ø"/>
            </a:pPr>
            <a:r>
              <a:rPr lang="fr-CA" altLang="en-US"/>
              <a:t>Configurations initiale et finale</a:t>
            </a:r>
          </a:p>
        </p:txBody>
      </p:sp>
      <p:sp>
        <p:nvSpPr>
          <p:cNvPr id="12294" name="Rectangle 6"/>
          <p:cNvSpPr>
            <a:spLocks noChangeArrowheads="1"/>
          </p:cNvSpPr>
          <p:nvPr/>
        </p:nvSpPr>
        <p:spPr bwMode="auto">
          <a:xfrm>
            <a:off x="266700" y="4938713"/>
            <a:ext cx="4631871" cy="1240018"/>
          </a:xfrm>
          <a:prstGeom prst="rect">
            <a:avLst/>
          </a:prstGeom>
          <a:solidFill>
            <a:srgbClr val="99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i="1" dirty="0">
                <a:solidFill>
                  <a:srgbClr val="000066"/>
                </a:solidFill>
              </a:rPr>
              <a:t>Sortie</a:t>
            </a:r>
            <a:r>
              <a:rPr lang="fr-CA" altLang="en-US" dirty="0">
                <a:solidFill>
                  <a:srgbClr val="CCFF33"/>
                </a:solidFill>
              </a:rPr>
              <a:t>:</a:t>
            </a:r>
          </a:p>
          <a:p>
            <a:pPr lvl="1">
              <a:buFont typeface="Wingdings" pitchFamily="2" charset="2"/>
              <a:buChar char="Ø"/>
            </a:pPr>
            <a:r>
              <a:rPr lang="fr-CA" altLang="en-US" dirty="0"/>
              <a:t>Un chemin sans collision joignant la configuration initiale à la configuration finale</a:t>
            </a:r>
          </a:p>
        </p:txBody>
      </p:sp>
      <p:sp>
        <p:nvSpPr>
          <p:cNvPr id="12295" name="Line 7"/>
          <p:cNvSpPr>
            <a:spLocks noChangeShapeType="1"/>
          </p:cNvSpPr>
          <p:nvPr/>
        </p:nvSpPr>
        <p:spPr bwMode="auto">
          <a:xfrm>
            <a:off x="2743200" y="3565525"/>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2296" name="Line 8"/>
          <p:cNvSpPr>
            <a:spLocks noChangeShapeType="1"/>
          </p:cNvSpPr>
          <p:nvPr/>
        </p:nvSpPr>
        <p:spPr bwMode="auto">
          <a:xfrm>
            <a:off x="2747963" y="4648200"/>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5</a:t>
            </a:fld>
            <a:endParaRPr lang="en-US"/>
          </a:p>
        </p:txBody>
      </p:sp>
      <p:pic>
        <p:nvPicPr>
          <p:cNvPr id="15" name="Picture 3" descr="h6manip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42036" y="2436813"/>
            <a:ext cx="2402873" cy="296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p:cNvSpPr txBox="1">
            <a:spLocks noChangeArrowheads="1"/>
          </p:cNvSpPr>
          <p:nvPr/>
        </p:nvSpPr>
        <p:spPr bwMode="auto">
          <a:xfrm>
            <a:off x="6142037" y="5389653"/>
            <a:ext cx="221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1600" dirty="0"/>
              <a:t>S. </a:t>
            </a:r>
            <a:r>
              <a:rPr lang="en-CA" altLang="en-US" sz="1600" dirty="0" err="1"/>
              <a:t>Kagami</a:t>
            </a:r>
            <a:r>
              <a:rPr lang="en-CA" altLang="en-US" sz="1600" dirty="0"/>
              <a:t>. U of Tokyo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pPr eaLnBrk="1" hangingPunct="1"/>
            <a:r>
              <a:rPr lang="fr-CA" altLang="en-US"/>
              <a:t>Approches exactes</a:t>
            </a:r>
          </a:p>
        </p:txBody>
      </p:sp>
      <p:sp>
        <p:nvSpPr>
          <p:cNvPr id="68611" name="Rectangle 3"/>
          <p:cNvSpPr>
            <a:spLocks noGrp="1" noChangeArrowheads="1"/>
          </p:cNvSpPr>
          <p:nvPr>
            <p:ph idx="4294967295"/>
          </p:nvPr>
        </p:nvSpPr>
        <p:spPr>
          <a:xfrm>
            <a:off x="468313" y="1090613"/>
            <a:ext cx="8229600" cy="3886200"/>
          </a:xfrm>
        </p:spPr>
        <p:txBody>
          <a:bodyPr/>
          <a:lstStyle/>
          <a:p>
            <a:pPr marL="442913" indent="-442913" eaLnBrk="1" hangingPunct="1"/>
            <a:r>
              <a:rPr lang="en-CA" altLang="en-US" sz="2800" dirty="0" err="1"/>
              <a:t>Approches</a:t>
            </a:r>
            <a:r>
              <a:rPr lang="en-CA" altLang="en-US" sz="2800" dirty="0"/>
              <a:t> </a:t>
            </a:r>
            <a:r>
              <a:rPr lang="en-CA" altLang="en-US" sz="2800" dirty="0" err="1"/>
              <a:t>permettant</a:t>
            </a:r>
            <a:r>
              <a:rPr lang="en-CA" altLang="en-US" sz="2800" dirty="0"/>
              <a:t> de </a:t>
            </a:r>
            <a:r>
              <a:rPr lang="en-CA" altLang="en-US" sz="2800" dirty="0" err="1"/>
              <a:t>trouver</a:t>
            </a:r>
            <a:r>
              <a:rPr lang="en-CA" altLang="en-US" sz="2800" dirty="0"/>
              <a:t> des </a:t>
            </a:r>
            <a:r>
              <a:rPr lang="en-CA" altLang="en-US" sz="2800" dirty="0" err="1"/>
              <a:t>chemins</a:t>
            </a:r>
            <a:r>
              <a:rPr lang="en-CA" altLang="en-US" sz="2800" dirty="0"/>
              <a:t> sans approximations</a:t>
            </a:r>
          </a:p>
          <a:p>
            <a:pPr marL="842963" lvl="1" indent="-442913" eaLnBrk="1" hangingPunct="1"/>
            <a:r>
              <a:rPr lang="en-CA" altLang="en-US" dirty="0"/>
              <a:t>Par opposition aux </a:t>
            </a:r>
            <a:r>
              <a:rPr lang="en-CA" altLang="en-US" dirty="0" err="1"/>
              <a:t>approches</a:t>
            </a:r>
            <a:r>
              <a:rPr lang="en-CA" altLang="en-US" dirty="0"/>
              <a:t> par </a:t>
            </a:r>
            <a:r>
              <a:rPr lang="en-CA" altLang="en-US" dirty="0" err="1"/>
              <a:t>échantillonnage</a:t>
            </a:r>
            <a:endParaRPr lang="en-CA" altLang="en-US" dirty="0"/>
          </a:p>
          <a:p>
            <a:pPr marL="842963" lvl="1" indent="-442913" eaLnBrk="1" hangingPunct="1">
              <a:buFontTx/>
              <a:buNone/>
            </a:pPr>
            <a:endParaRPr lang="en-CA" altLang="en-US" baseline="30000" dirty="0"/>
          </a:p>
          <a:p>
            <a:pPr marL="442913" indent="-442913" eaLnBrk="1" hangingPunct="1"/>
            <a:endParaRPr lang="fr-CA" altLang="en-US" sz="2000" dirty="0"/>
          </a:p>
        </p:txBody>
      </p:sp>
      <p:sp>
        <p:nvSpPr>
          <p:cNvPr id="6861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9" name="Slide Number Placeholder 8"/>
          <p:cNvSpPr>
            <a:spLocks noGrp="1"/>
          </p:cNvSpPr>
          <p:nvPr>
            <p:ph type="sldNum" sz="quarter" idx="12"/>
          </p:nvPr>
        </p:nvSpPr>
        <p:spPr/>
        <p:txBody>
          <a:bodyPr/>
          <a:lstStyle/>
          <a:p>
            <a:pPr>
              <a:defRPr/>
            </a:pPr>
            <a:fld id="{847FC1A3-328B-470D-A7F2-65BA0347355E}" type="slidenum">
              <a:rPr lang="en-US" smtClean="0"/>
              <a:pPr>
                <a:defRPr/>
              </a:pPr>
              <a:t>50</a:t>
            </a:fld>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a:spLocks noGrp="1" noChangeArrowheads="1"/>
          </p:cNvSpPr>
          <p:nvPr>
            <p:ph type="title" idx="4294967295"/>
          </p:nvPr>
        </p:nvSpPr>
        <p:spPr>
          <a:noFill/>
        </p:spPr>
        <p:txBody>
          <a:bodyPr lIns="91440" tIns="45720" rIns="91440" bIns="45720" anchor="ctr"/>
          <a:lstStyle/>
          <a:p>
            <a:r>
              <a:rPr lang="fr-CA" altLang="en-US"/>
              <a:t>Décomposition verticale</a:t>
            </a:r>
          </a:p>
        </p:txBody>
      </p:sp>
      <p:sp>
        <p:nvSpPr>
          <p:cNvPr id="7685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5" name="Rectangle 3"/>
          <p:cNvSpPr txBox="1">
            <a:spLocks noChangeArrowheads="1"/>
          </p:cNvSpPr>
          <p:nvPr/>
        </p:nvSpPr>
        <p:spPr>
          <a:xfrm>
            <a:off x="268287" y="1117600"/>
            <a:ext cx="8229600" cy="1063897"/>
          </a:xfrm>
          <a:prstGeom prst="rect">
            <a:avLst/>
          </a:prstGeom>
        </p:spPr>
        <p:txBody>
          <a:bodyPr/>
          <a:lst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a:lstStyle>
          <a:p>
            <a:pPr marL="442913" indent="-442913" eaLnBrk="1" hangingPunct="1"/>
            <a:r>
              <a:rPr lang="fr-CA" altLang="en-US" kern="0" dirty="0"/>
              <a:t>Construction du </a:t>
            </a:r>
            <a:r>
              <a:rPr lang="fr-CA" altLang="en-US" i="1" kern="0" dirty="0" err="1"/>
              <a:t>roadmap</a:t>
            </a:r>
            <a:r>
              <a:rPr lang="fr-CA" altLang="en-US" kern="0" dirty="0"/>
              <a:t> capturant complètement la topologie de l’espace de configuration</a:t>
            </a:r>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857250" lvl="1" indent="-457200" eaLnBrk="1" hangingPunct="1">
              <a:buFontTx/>
              <a:buNone/>
            </a:pPr>
            <a:br>
              <a:rPr lang="fr-CA" altLang="en-US" sz="2000" kern="0" dirty="0"/>
            </a:br>
            <a:endParaRPr lang="fr-CA" altLang="en-US" sz="2000" kern="0" dirty="0"/>
          </a:p>
        </p:txBody>
      </p:sp>
      <p:pic>
        <p:nvPicPr>
          <p:cNvPr id="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722" y="2713037"/>
            <a:ext cx="52863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a:spLocks noGrp="1" noChangeArrowheads="1"/>
          </p:cNvSpPr>
          <p:nvPr>
            <p:ph type="title" idx="4294967295"/>
          </p:nvPr>
        </p:nvSpPr>
        <p:spPr>
          <a:noFill/>
        </p:spPr>
        <p:txBody>
          <a:bodyPr lIns="91440" tIns="45720" rIns="91440" bIns="45720" anchor="ctr"/>
          <a:lstStyle/>
          <a:p>
            <a:r>
              <a:rPr lang="fr-CA" altLang="en-US"/>
              <a:t>Décomposition verticale</a:t>
            </a:r>
          </a:p>
        </p:txBody>
      </p:sp>
      <p:sp>
        <p:nvSpPr>
          <p:cNvPr id="7685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5" name="Rectangle 3"/>
          <p:cNvSpPr txBox="1">
            <a:spLocks noChangeArrowheads="1"/>
          </p:cNvSpPr>
          <p:nvPr/>
        </p:nvSpPr>
        <p:spPr>
          <a:xfrm>
            <a:off x="268287" y="1117600"/>
            <a:ext cx="8229600" cy="3886200"/>
          </a:xfrm>
          <a:prstGeom prst="rect">
            <a:avLst/>
          </a:prstGeom>
        </p:spPr>
        <p:txBody>
          <a:bodyPr/>
          <a:lst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a:lstStyle>
          <a:p>
            <a:pPr marL="442913" indent="-442913" eaLnBrk="1" hangingPunct="1"/>
            <a:r>
              <a:rPr lang="fr-CA" altLang="en-US" kern="0" dirty="0"/>
              <a:t>Construction du </a:t>
            </a:r>
            <a:r>
              <a:rPr lang="fr-CA" altLang="en-US" i="1" kern="0" dirty="0" err="1"/>
              <a:t>roadmap</a:t>
            </a:r>
            <a:r>
              <a:rPr lang="fr-CA" altLang="en-US" kern="0" dirty="0"/>
              <a:t> capturant complètement la topologie de l’espace de configuration</a:t>
            </a:r>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857250" lvl="1" indent="-457200" eaLnBrk="1" hangingPunct="1">
              <a:buFontTx/>
              <a:buNone/>
            </a:pPr>
            <a:br>
              <a:rPr lang="fr-CA" altLang="en-US" sz="2000" kern="0" dirty="0"/>
            </a:br>
            <a:endParaRPr lang="fr-CA" altLang="en-US" sz="2000" kern="0" dirty="0"/>
          </a:p>
        </p:txBody>
      </p:sp>
      <p:pic>
        <p:nvPicPr>
          <p:cNvPr id="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405" y="2562315"/>
            <a:ext cx="378936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52</a:t>
            </a:fld>
            <a:endParaRPr lang="en-US"/>
          </a:p>
        </p:txBody>
      </p:sp>
    </p:spTree>
    <p:extLst>
      <p:ext uri="{BB962C8B-B14F-4D97-AF65-F5344CB8AC3E}">
        <p14:creationId xmlns:p14="http://schemas.microsoft.com/office/powerpoint/2010/main" val="1517354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a:spLocks noGrp="1" noChangeArrowheads="1"/>
          </p:cNvSpPr>
          <p:nvPr>
            <p:ph type="title"/>
          </p:nvPr>
        </p:nvSpPr>
        <p:spPr>
          <a:noFill/>
        </p:spPr>
        <p:txBody>
          <a:bodyPr lIns="91440" tIns="45720" rIns="91440" bIns="45720" anchor="ctr"/>
          <a:lstStyle/>
          <a:p>
            <a:r>
              <a:rPr lang="fr-CA" altLang="en-US"/>
              <a:t>Décomposition verticale</a:t>
            </a:r>
          </a:p>
        </p:txBody>
      </p:sp>
      <p:sp>
        <p:nvSpPr>
          <p:cNvPr id="69" name="Rectangle 3"/>
          <p:cNvSpPr txBox="1">
            <a:spLocks noChangeArrowheads="1"/>
          </p:cNvSpPr>
          <p:nvPr/>
        </p:nvSpPr>
        <p:spPr>
          <a:xfrm>
            <a:off x="268286" y="1117600"/>
            <a:ext cx="8875713" cy="854891"/>
          </a:xfrm>
          <a:prstGeom prst="rect">
            <a:avLst/>
          </a:prstGeom>
        </p:spPr>
        <p:txBody>
          <a:bodyPr/>
          <a:lst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a:lstStyle>
          <a:p>
            <a:pPr marL="442913" indent="-442913" eaLnBrk="1" hangingPunct="1"/>
            <a:r>
              <a:rPr lang="fr-CA" altLang="en-US" kern="0" dirty="0"/>
              <a:t>Réduit le problème de planification d’une trajectoire à la recherche d’un chemin sur le </a:t>
            </a:r>
            <a:r>
              <a:rPr lang="fr-CA" altLang="en-US" kern="0" dirty="0" err="1"/>
              <a:t>roadmap</a:t>
            </a:r>
            <a:r>
              <a:rPr lang="fr-CA" altLang="en-US" kern="0" dirty="0"/>
              <a:t>.</a:t>
            </a:r>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857250" lvl="1" indent="-457200" eaLnBrk="1" hangingPunct="1">
              <a:buFontTx/>
              <a:buNone/>
            </a:pPr>
            <a:br>
              <a:rPr lang="fr-CA" altLang="en-US" sz="2000" kern="0" dirty="0"/>
            </a:br>
            <a:endParaRPr lang="fr-CA" altLang="en-US" sz="2000" kern="0" dirty="0"/>
          </a:p>
        </p:txBody>
      </p:sp>
      <p:sp>
        <p:nvSpPr>
          <p:cNvPr id="4" name="TextBox 3"/>
          <p:cNvSpPr txBox="1"/>
          <p:nvPr/>
        </p:nvSpPr>
        <p:spPr>
          <a:xfrm>
            <a:off x="2376015" y="1985826"/>
            <a:ext cx="508473" cy="369332"/>
          </a:xfrm>
          <a:prstGeom prst="rect">
            <a:avLst/>
          </a:prstGeom>
          <a:noFill/>
        </p:spPr>
        <p:txBody>
          <a:bodyPr wrap="none" rtlCol="0">
            <a:spAutoFit/>
          </a:bodyPr>
          <a:lstStyle/>
          <a:p>
            <a:r>
              <a:rPr lang="en-CA" dirty="0" err="1">
                <a:solidFill>
                  <a:srgbClr val="FF0000"/>
                </a:solidFill>
              </a:rPr>
              <a:t>q</a:t>
            </a:r>
            <a:r>
              <a:rPr lang="en-CA" baseline="-25000" dirty="0" err="1">
                <a:solidFill>
                  <a:srgbClr val="FF0000"/>
                </a:solidFill>
              </a:rPr>
              <a:t>init</a:t>
            </a:r>
            <a:endParaRPr lang="en-CA" baseline="-25000" dirty="0">
              <a:solidFill>
                <a:srgbClr val="FF0000"/>
              </a:solidFill>
            </a:endParaRPr>
          </a:p>
        </p:txBody>
      </p:sp>
      <p:grpSp>
        <p:nvGrpSpPr>
          <p:cNvPr id="9" name="Group 8"/>
          <p:cNvGrpSpPr/>
          <p:nvPr/>
        </p:nvGrpSpPr>
        <p:grpSpPr>
          <a:xfrm>
            <a:off x="2831035" y="2155780"/>
            <a:ext cx="3844403" cy="3457166"/>
            <a:chOff x="2831035" y="2155780"/>
            <a:chExt cx="3844403" cy="3457166"/>
          </a:xfrm>
        </p:grpSpPr>
        <p:pic>
          <p:nvPicPr>
            <p:cNvPr id="138" name="Picture 6" descr="roadma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2155780"/>
              <a:ext cx="37909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p:cNvSpPr txBox="1"/>
            <p:nvPr/>
          </p:nvSpPr>
          <p:spPr>
            <a:xfrm>
              <a:off x="4447898" y="5243614"/>
              <a:ext cx="516488" cy="369332"/>
            </a:xfrm>
            <a:prstGeom prst="rect">
              <a:avLst/>
            </a:prstGeom>
            <a:noFill/>
          </p:spPr>
          <p:txBody>
            <a:bodyPr wrap="none" rtlCol="0">
              <a:spAutoFit/>
            </a:bodyPr>
            <a:lstStyle/>
            <a:p>
              <a:r>
                <a:rPr lang="en-CA" dirty="0" err="1">
                  <a:solidFill>
                    <a:srgbClr val="FF0000"/>
                  </a:solidFill>
                </a:rPr>
                <a:t>q</a:t>
              </a:r>
              <a:r>
                <a:rPr lang="en-CA" baseline="-25000" dirty="0" err="1">
                  <a:solidFill>
                    <a:srgbClr val="FF0000"/>
                  </a:solidFill>
                </a:rPr>
                <a:t>oal</a:t>
              </a:r>
              <a:endParaRPr lang="en-CA" baseline="-25000" dirty="0">
                <a:solidFill>
                  <a:srgbClr val="FF0000"/>
                </a:solidFill>
              </a:endParaRPr>
            </a:p>
          </p:txBody>
        </p:sp>
        <p:cxnSp>
          <p:nvCxnSpPr>
            <p:cNvPr id="6" name="Straight Arrow Connector 5"/>
            <p:cNvCxnSpPr/>
            <p:nvPr/>
          </p:nvCxnSpPr>
          <p:spPr bwMode="auto">
            <a:xfrm>
              <a:off x="2831035" y="2350548"/>
              <a:ext cx="1047432" cy="218225"/>
            </a:xfrm>
            <a:prstGeom prst="straightConnector1">
              <a:avLst/>
            </a:prstGeom>
            <a:solidFill>
              <a:schemeClr val="accent1"/>
            </a:solidFill>
            <a:ln w="9525" cap="flat" cmpd="sng" algn="ctr">
              <a:solidFill>
                <a:srgbClr val="FF3300"/>
              </a:solidFill>
              <a:prstDash val="solid"/>
              <a:round/>
              <a:headEnd type="none" w="med" len="med"/>
              <a:tailEnd type="arrow"/>
            </a:ln>
            <a:effectLst/>
          </p:spPr>
        </p:cxnSp>
        <p:cxnSp>
          <p:nvCxnSpPr>
            <p:cNvPr id="8" name="Straight Arrow Connector 7"/>
            <p:cNvCxnSpPr/>
            <p:nvPr/>
          </p:nvCxnSpPr>
          <p:spPr bwMode="auto">
            <a:xfrm flipV="1">
              <a:off x="4779963" y="4650377"/>
              <a:ext cx="184423" cy="777903"/>
            </a:xfrm>
            <a:prstGeom prst="straightConnector1">
              <a:avLst/>
            </a:prstGeom>
            <a:solidFill>
              <a:schemeClr val="accent1"/>
            </a:solidFill>
            <a:ln w="9525" cap="flat" cmpd="sng" algn="ctr">
              <a:solidFill>
                <a:srgbClr val="FF3300"/>
              </a:solidFill>
              <a:prstDash val="solid"/>
              <a:round/>
              <a:headEnd type="none" w="med" len="med"/>
              <a:tailEnd type="arrow"/>
            </a:ln>
            <a:effectLst/>
          </p:spPr>
        </p:cxnSp>
      </p:grpSp>
      <p:sp>
        <p:nvSpPr>
          <p:cNvPr id="3" name="Footer Placeholder 2"/>
          <p:cNvSpPr>
            <a:spLocks noGrp="1"/>
          </p:cNvSpPr>
          <p:nvPr>
            <p:ph type="ftr" sz="quarter" idx="11"/>
          </p:nvPr>
        </p:nvSpPr>
        <p:spPr/>
        <p:txBody>
          <a:bodyPr/>
          <a:lstStyle/>
          <a:p>
            <a:pPr>
              <a:defRPr/>
            </a:pPr>
            <a:r>
              <a:rPr lang="en-US"/>
              <a:t>IFT608/IFT702</a:t>
            </a:r>
          </a:p>
        </p:txBody>
      </p:sp>
      <p:sp>
        <p:nvSpPr>
          <p:cNvPr id="5" name="Slide Number Placeholder 4"/>
          <p:cNvSpPr>
            <a:spLocks noGrp="1"/>
          </p:cNvSpPr>
          <p:nvPr>
            <p:ph type="sldNum" sz="quarter" idx="12"/>
          </p:nvPr>
        </p:nvSpPr>
        <p:spPr/>
        <p:txBody>
          <a:bodyPr/>
          <a:lstStyle/>
          <a:p>
            <a:pPr>
              <a:defRPr/>
            </a:pPr>
            <a:fld id="{86C63E7F-80DD-4D1C-9444-46B384F2E524}" type="slidenum">
              <a:rPr lang="en-US" smtClean="0"/>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a:spLocks noGrp="1" noChangeArrowheads="1"/>
          </p:cNvSpPr>
          <p:nvPr>
            <p:ph type="title"/>
          </p:nvPr>
        </p:nvSpPr>
        <p:spPr>
          <a:noFill/>
        </p:spPr>
        <p:txBody>
          <a:bodyPr lIns="91440" tIns="45720" rIns="91440" bIns="45720" anchor="ctr"/>
          <a:lstStyle/>
          <a:p>
            <a:r>
              <a:rPr lang="fr-CA" altLang="en-US"/>
              <a:t>Décomposition verticale</a:t>
            </a:r>
          </a:p>
        </p:txBody>
      </p:sp>
      <p:sp>
        <p:nvSpPr>
          <p:cNvPr id="69" name="Rectangle 3"/>
          <p:cNvSpPr txBox="1">
            <a:spLocks noChangeArrowheads="1"/>
          </p:cNvSpPr>
          <p:nvPr/>
        </p:nvSpPr>
        <p:spPr>
          <a:xfrm>
            <a:off x="268286" y="1117600"/>
            <a:ext cx="8875713" cy="854891"/>
          </a:xfrm>
          <a:prstGeom prst="rect">
            <a:avLst/>
          </a:prstGeom>
        </p:spPr>
        <p:txBody>
          <a:bodyPr/>
          <a:lstStyle>
            <a:lvl1pPr marL="342900" indent="-342900" algn="l" rtl="0" eaLnBrk="0" fontAlgn="base" hangingPunct="0">
              <a:spcBef>
                <a:spcPct val="20000"/>
              </a:spcBef>
              <a:spcAft>
                <a:spcPct val="0"/>
              </a:spcAft>
              <a:buClr>
                <a:srgbClr val="0033CC"/>
              </a:buClr>
              <a:buFont typeface="Webdings"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33CC"/>
              </a:buClr>
              <a:buChar char="»"/>
              <a:defRPr sz="2400">
                <a:solidFill>
                  <a:schemeClr val="tx1"/>
                </a:solidFill>
                <a:latin typeface="+mn-lt"/>
              </a:defRPr>
            </a:lvl2pPr>
            <a:lvl3pPr marL="1085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3pPr>
            <a:lvl4pPr marL="14287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4pPr>
            <a:lvl5pPr marL="17716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5pPr>
            <a:lvl6pPr marL="22288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6pPr>
            <a:lvl7pPr marL="26860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7pPr>
            <a:lvl8pPr marL="31432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8pPr>
            <a:lvl9pPr marL="3600450" indent="-228600" algn="l" rtl="0" eaLnBrk="0" fontAlgn="base" hangingPunct="0">
              <a:spcBef>
                <a:spcPct val="20000"/>
              </a:spcBef>
              <a:spcAft>
                <a:spcPct val="0"/>
              </a:spcAft>
              <a:buClr>
                <a:srgbClr val="0033CC"/>
              </a:buClr>
              <a:buFont typeface="Times" charset="0"/>
              <a:buChar char="-"/>
              <a:defRPr sz="2400">
                <a:solidFill>
                  <a:schemeClr val="tx1"/>
                </a:solidFill>
                <a:latin typeface="+mn-lt"/>
              </a:defRPr>
            </a:lvl9pPr>
          </a:lstStyle>
          <a:p>
            <a:pPr marL="442913" indent="-442913" eaLnBrk="1" hangingPunct="1"/>
            <a:r>
              <a:rPr lang="fr-CA" altLang="en-US" kern="0" dirty="0"/>
              <a:t>Réduit le problème de planification d’une trajectoire à la recherche d’un chemin sur le </a:t>
            </a:r>
            <a:r>
              <a:rPr lang="fr-CA" altLang="en-US" kern="0" dirty="0" err="1"/>
              <a:t>roadmap</a:t>
            </a:r>
            <a:r>
              <a:rPr lang="fr-CA" altLang="en-US" kern="0" dirty="0"/>
              <a:t>.</a:t>
            </a:r>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442913" indent="-442913" eaLnBrk="1" hangingPunct="1"/>
            <a:endParaRPr lang="fr-CA" altLang="en-US" kern="0" dirty="0"/>
          </a:p>
          <a:p>
            <a:pPr marL="857250" lvl="1" indent="-457200" eaLnBrk="1" hangingPunct="1">
              <a:buFontTx/>
              <a:buNone/>
            </a:pPr>
            <a:br>
              <a:rPr lang="fr-CA" altLang="en-US" sz="2000" kern="0" dirty="0"/>
            </a:br>
            <a:endParaRPr lang="fr-CA" altLang="en-US" sz="2000" kern="0" dirty="0"/>
          </a:p>
        </p:txBody>
      </p:sp>
      <p:sp>
        <p:nvSpPr>
          <p:cNvPr id="4" name="TextBox 3"/>
          <p:cNvSpPr txBox="1"/>
          <p:nvPr/>
        </p:nvSpPr>
        <p:spPr>
          <a:xfrm>
            <a:off x="2376015" y="1985826"/>
            <a:ext cx="508473" cy="369332"/>
          </a:xfrm>
          <a:prstGeom prst="rect">
            <a:avLst/>
          </a:prstGeom>
          <a:noFill/>
        </p:spPr>
        <p:txBody>
          <a:bodyPr wrap="none" rtlCol="0">
            <a:spAutoFit/>
          </a:bodyPr>
          <a:lstStyle/>
          <a:p>
            <a:r>
              <a:rPr lang="en-CA" dirty="0" err="1">
                <a:solidFill>
                  <a:srgbClr val="FF0000"/>
                </a:solidFill>
              </a:rPr>
              <a:t>q</a:t>
            </a:r>
            <a:r>
              <a:rPr lang="en-CA" baseline="-25000" dirty="0" err="1">
                <a:solidFill>
                  <a:srgbClr val="FF0000"/>
                </a:solidFill>
              </a:rPr>
              <a:t>init</a:t>
            </a:r>
            <a:endParaRPr lang="en-CA" baseline="-25000" dirty="0">
              <a:solidFill>
                <a:srgbClr val="FF0000"/>
              </a:solidFill>
            </a:endParaRPr>
          </a:p>
        </p:txBody>
      </p:sp>
      <p:grpSp>
        <p:nvGrpSpPr>
          <p:cNvPr id="32" name="Group 31"/>
          <p:cNvGrpSpPr/>
          <p:nvPr/>
        </p:nvGrpSpPr>
        <p:grpSpPr>
          <a:xfrm>
            <a:off x="2831035" y="2155780"/>
            <a:ext cx="3844403" cy="3457166"/>
            <a:chOff x="2831035" y="2155780"/>
            <a:chExt cx="3844403" cy="3457166"/>
          </a:xfrm>
        </p:grpSpPr>
        <p:pic>
          <p:nvPicPr>
            <p:cNvPr id="138" name="Picture 6" descr="roadma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2155780"/>
              <a:ext cx="37909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p:cNvSpPr txBox="1"/>
            <p:nvPr/>
          </p:nvSpPr>
          <p:spPr>
            <a:xfrm>
              <a:off x="4447898" y="5243614"/>
              <a:ext cx="516488" cy="369332"/>
            </a:xfrm>
            <a:prstGeom prst="rect">
              <a:avLst/>
            </a:prstGeom>
            <a:noFill/>
          </p:spPr>
          <p:txBody>
            <a:bodyPr wrap="none" rtlCol="0">
              <a:spAutoFit/>
            </a:bodyPr>
            <a:lstStyle/>
            <a:p>
              <a:r>
                <a:rPr lang="en-CA" dirty="0" err="1">
                  <a:solidFill>
                    <a:srgbClr val="FF0000"/>
                  </a:solidFill>
                </a:rPr>
                <a:t>q</a:t>
              </a:r>
              <a:r>
                <a:rPr lang="en-CA" baseline="-25000" dirty="0" err="1">
                  <a:solidFill>
                    <a:srgbClr val="FF0000"/>
                  </a:solidFill>
                </a:rPr>
                <a:t>oal</a:t>
              </a:r>
              <a:endParaRPr lang="en-CA" baseline="-25000" dirty="0">
                <a:solidFill>
                  <a:srgbClr val="FF0000"/>
                </a:solidFill>
              </a:endParaRPr>
            </a:p>
          </p:txBody>
        </p:sp>
        <p:cxnSp>
          <p:nvCxnSpPr>
            <p:cNvPr id="6" name="Straight Arrow Connector 5"/>
            <p:cNvCxnSpPr/>
            <p:nvPr/>
          </p:nvCxnSpPr>
          <p:spPr bwMode="auto">
            <a:xfrm>
              <a:off x="2831035" y="2350548"/>
              <a:ext cx="1047432" cy="218225"/>
            </a:xfrm>
            <a:prstGeom prst="straightConnector1">
              <a:avLst/>
            </a:prstGeom>
            <a:solidFill>
              <a:schemeClr val="accent1"/>
            </a:solidFill>
            <a:ln w="9525" cap="flat" cmpd="sng" algn="ctr">
              <a:solidFill>
                <a:srgbClr val="FF3300"/>
              </a:solidFill>
              <a:prstDash val="solid"/>
              <a:round/>
              <a:headEnd type="none" w="med" len="med"/>
              <a:tailEnd type="arrow"/>
            </a:ln>
            <a:effectLst/>
          </p:spPr>
        </p:cxnSp>
        <p:cxnSp>
          <p:nvCxnSpPr>
            <p:cNvPr id="8" name="Straight Arrow Connector 7"/>
            <p:cNvCxnSpPr/>
            <p:nvPr/>
          </p:nvCxnSpPr>
          <p:spPr bwMode="auto">
            <a:xfrm flipV="1">
              <a:off x="4779963" y="4650377"/>
              <a:ext cx="184423" cy="777903"/>
            </a:xfrm>
            <a:prstGeom prst="straightConnector1">
              <a:avLst/>
            </a:prstGeom>
            <a:solidFill>
              <a:schemeClr val="accent1"/>
            </a:solidFill>
            <a:ln w="9525" cap="flat" cmpd="sng" algn="ctr">
              <a:solidFill>
                <a:srgbClr val="FF3300"/>
              </a:solidFill>
              <a:prstDash val="solid"/>
              <a:round/>
              <a:headEnd type="none" w="med" len="med"/>
              <a:tailEnd type="arrow"/>
            </a:ln>
            <a:effectLst/>
          </p:spPr>
        </p:cxnSp>
        <p:cxnSp>
          <p:nvCxnSpPr>
            <p:cNvPr id="3" name="Straight Connector 2"/>
            <p:cNvCxnSpPr/>
            <p:nvPr/>
          </p:nvCxnSpPr>
          <p:spPr bwMode="auto">
            <a:xfrm flipV="1">
              <a:off x="4258491" y="2407409"/>
              <a:ext cx="447651" cy="52251"/>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9" name="Straight Connector 8"/>
            <p:cNvCxnSpPr/>
            <p:nvPr/>
          </p:nvCxnSpPr>
          <p:spPr bwMode="auto">
            <a:xfrm>
              <a:off x="4706142" y="2407409"/>
              <a:ext cx="166032" cy="374980"/>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11" name="Straight Connector 10"/>
            <p:cNvCxnSpPr/>
            <p:nvPr/>
          </p:nvCxnSpPr>
          <p:spPr bwMode="auto">
            <a:xfrm flipH="1">
              <a:off x="4706142" y="2782389"/>
              <a:ext cx="166032" cy="130628"/>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13" name="Straight Connector 12"/>
            <p:cNvCxnSpPr/>
            <p:nvPr/>
          </p:nvCxnSpPr>
          <p:spPr bwMode="auto">
            <a:xfrm flipH="1">
              <a:off x="4598126" y="2913017"/>
              <a:ext cx="108016" cy="104503"/>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15" name="Straight Connector 14"/>
            <p:cNvCxnSpPr/>
            <p:nvPr/>
          </p:nvCxnSpPr>
          <p:spPr bwMode="auto">
            <a:xfrm flipH="1">
              <a:off x="4482316" y="3017520"/>
              <a:ext cx="115810" cy="117566"/>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17" name="Straight Connector 16"/>
            <p:cNvCxnSpPr/>
            <p:nvPr/>
          </p:nvCxnSpPr>
          <p:spPr bwMode="auto">
            <a:xfrm flipH="1">
              <a:off x="4349931" y="3135086"/>
              <a:ext cx="132385" cy="117565"/>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20" name="Straight Connector 19"/>
            <p:cNvCxnSpPr/>
            <p:nvPr/>
          </p:nvCxnSpPr>
          <p:spPr bwMode="auto">
            <a:xfrm>
              <a:off x="4349931" y="3344091"/>
              <a:ext cx="132385" cy="352698"/>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25" name="Straight Connector 24"/>
            <p:cNvCxnSpPr/>
            <p:nvPr/>
          </p:nvCxnSpPr>
          <p:spPr bwMode="auto">
            <a:xfrm>
              <a:off x="4482316" y="3696789"/>
              <a:ext cx="169818" cy="169817"/>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27" name="Straight Connector 26"/>
            <p:cNvCxnSpPr/>
            <p:nvPr/>
          </p:nvCxnSpPr>
          <p:spPr bwMode="auto">
            <a:xfrm>
              <a:off x="4652134" y="3866606"/>
              <a:ext cx="220040" cy="195943"/>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31" name="Straight Connector 30"/>
            <p:cNvCxnSpPr/>
            <p:nvPr/>
          </p:nvCxnSpPr>
          <p:spPr bwMode="auto">
            <a:xfrm>
              <a:off x="4872174" y="4062549"/>
              <a:ext cx="261529" cy="222068"/>
            </a:xfrm>
            <a:prstGeom prst="line">
              <a:avLst/>
            </a:prstGeom>
            <a:solidFill>
              <a:schemeClr val="accent1"/>
            </a:solidFill>
            <a:ln w="9525" cap="flat" cmpd="sng" algn="ctr">
              <a:solidFill>
                <a:srgbClr val="FF0000"/>
              </a:solidFill>
              <a:prstDash val="solid"/>
              <a:round/>
              <a:headEnd type="oval" w="med" len="med"/>
              <a:tailEnd type="oval" w="med" len="med"/>
            </a:ln>
            <a:effectLst/>
          </p:spPr>
        </p:cxnSp>
      </p:grpSp>
      <p:sp>
        <p:nvSpPr>
          <p:cNvPr id="5" name="Footer Placeholder 4"/>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54</a:t>
            </a:fld>
            <a:endParaRPr lang="en-US"/>
          </a:p>
        </p:txBody>
      </p:sp>
    </p:spTree>
    <p:extLst>
      <p:ext uri="{BB962C8B-B14F-4D97-AF65-F5344CB8AC3E}">
        <p14:creationId xmlns:p14="http://schemas.microsoft.com/office/powerpoint/2010/main" val="4019263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 y="128588"/>
            <a:ext cx="8839200" cy="528637"/>
          </a:xfrm>
        </p:spPr>
        <p:txBody>
          <a:bodyPr/>
          <a:lstStyle/>
          <a:p>
            <a:pPr eaLnBrk="1" hangingPunct="1"/>
            <a:r>
              <a:rPr lang="fr-CA" altLang="en-US"/>
              <a:t>Approches exactes</a:t>
            </a:r>
          </a:p>
        </p:txBody>
      </p:sp>
      <p:sp>
        <p:nvSpPr>
          <p:cNvPr id="70659" name="Rectangle 3"/>
          <p:cNvSpPr>
            <a:spLocks noGrp="1" noChangeArrowheads="1"/>
          </p:cNvSpPr>
          <p:nvPr>
            <p:ph idx="1"/>
          </p:nvPr>
        </p:nvSpPr>
        <p:spPr>
          <a:xfrm>
            <a:off x="468312" y="776288"/>
            <a:ext cx="8244613" cy="5258752"/>
          </a:xfrm>
        </p:spPr>
        <p:txBody>
          <a:bodyPr/>
          <a:lstStyle/>
          <a:p>
            <a:pPr marL="442913" indent="-442913" eaLnBrk="1" hangingPunct="1"/>
            <a:r>
              <a:rPr lang="en-CA" altLang="en-US" sz="2000" b="1" dirty="0" err="1"/>
              <a:t>Propriétés</a:t>
            </a:r>
            <a:r>
              <a:rPr lang="en-CA" altLang="en-US" sz="2000" dirty="0"/>
              <a:t>:</a:t>
            </a:r>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0" lvl="1" indent="0" eaLnBrk="1" hangingPunct="1">
              <a:buNone/>
            </a:pPr>
            <a:endParaRPr lang="en-CA" altLang="en-US" sz="2000" dirty="0"/>
          </a:p>
          <a:p>
            <a:pPr marL="800100" lvl="2" indent="-457200" eaLnBrk="1" hangingPunct="1">
              <a:buFont typeface="+mj-lt"/>
              <a:buAutoNum type="arabicPeriod"/>
            </a:pPr>
            <a:endParaRPr lang="en-CA" altLang="en-US" sz="2000" dirty="0"/>
          </a:p>
          <a:p>
            <a:pPr marL="800100" lvl="2" indent="-457200" eaLnBrk="1" hangingPunct="1">
              <a:buFont typeface="+mj-lt"/>
              <a:buAutoNum type="arabicPeriod"/>
            </a:pPr>
            <a:endParaRPr lang="en-CA" altLang="en-US" sz="2000" dirty="0"/>
          </a:p>
          <a:p>
            <a:pPr marL="800100" lvl="2" indent="-457200" eaLnBrk="1" hangingPunct="1">
              <a:buFont typeface="+mj-lt"/>
              <a:buAutoNum type="arabicPeriod"/>
            </a:pPr>
            <a:r>
              <a:rPr lang="en-CA" altLang="en-US" sz="2000" dirty="0" err="1"/>
              <a:t>Accessibilité</a:t>
            </a:r>
            <a:r>
              <a:rPr lang="en-CA" altLang="en-US" sz="2000" dirty="0"/>
              <a:t>: possible de connecter </a:t>
            </a:r>
            <a:r>
              <a:rPr lang="en-CA" altLang="en-US" sz="2000" dirty="0" err="1"/>
              <a:t>facilement</a:t>
            </a:r>
            <a:r>
              <a:rPr lang="en-CA" altLang="en-US" sz="2000" dirty="0"/>
              <a:t> </a:t>
            </a:r>
            <a:r>
              <a:rPr lang="en-CA" altLang="en-US" sz="2000" dirty="0" err="1"/>
              <a:t>n’importe</a:t>
            </a:r>
            <a:r>
              <a:rPr lang="en-CA" altLang="en-US" sz="2000" dirty="0"/>
              <a:t> </a:t>
            </a:r>
            <a:r>
              <a:rPr lang="en-CA" altLang="en-US" sz="2000" dirty="0" err="1"/>
              <a:t>quelle</a:t>
            </a:r>
            <a:r>
              <a:rPr lang="en-CA" altLang="en-US" sz="2000" dirty="0"/>
              <a:t> configuration viable (pas </a:t>
            </a:r>
            <a:r>
              <a:rPr lang="en-CA" altLang="en-US" sz="2000" dirty="0" err="1"/>
              <a:t>dans</a:t>
            </a:r>
            <a:r>
              <a:rPr lang="en-CA" altLang="en-US" sz="2000" dirty="0"/>
              <a:t> un obstacle) à la </a:t>
            </a:r>
            <a:r>
              <a:rPr lang="en-CA" altLang="en-US" sz="2000" i="1" dirty="0"/>
              <a:t>roadmap</a:t>
            </a:r>
          </a:p>
          <a:p>
            <a:pPr marL="800100" lvl="2" indent="-457200" eaLnBrk="1" hangingPunct="1">
              <a:buFont typeface="+mj-lt"/>
              <a:buAutoNum type="arabicPeriod"/>
            </a:pPr>
            <a:r>
              <a:rPr lang="en-CA" altLang="en-US" sz="2000" dirty="0"/>
              <a:t>Conserve la </a:t>
            </a:r>
            <a:r>
              <a:rPr lang="en-CA" altLang="en-US" sz="2000" dirty="0" err="1"/>
              <a:t>connectivité</a:t>
            </a:r>
            <a:r>
              <a:rPr lang="en-CA" altLang="en-US" sz="2000" dirty="0"/>
              <a:t>: </a:t>
            </a:r>
            <a:r>
              <a:rPr lang="en-CA" altLang="en-US" sz="2000" dirty="0" err="1"/>
              <a:t>si</a:t>
            </a:r>
            <a:r>
              <a:rPr lang="en-CA" altLang="en-US" sz="2000" dirty="0"/>
              <a:t> un </a:t>
            </a:r>
            <a:r>
              <a:rPr lang="en-CA" altLang="en-US" sz="2000" dirty="0" err="1"/>
              <a:t>chemin</a:t>
            </a:r>
            <a:r>
              <a:rPr lang="en-CA" altLang="en-US" sz="2000" dirty="0"/>
              <a:t> </a:t>
            </a:r>
            <a:r>
              <a:rPr lang="en-CA" altLang="en-US" sz="2000" dirty="0" err="1"/>
              <a:t>existe</a:t>
            </a:r>
            <a:r>
              <a:rPr lang="en-CA" altLang="en-US" sz="2000" dirty="0"/>
              <a:t> entre </a:t>
            </a:r>
            <a:r>
              <a:rPr lang="en-CA" altLang="en-US" sz="2000" dirty="0" err="1"/>
              <a:t>deux</a:t>
            </a:r>
            <a:r>
              <a:rPr lang="en-CA" altLang="en-US" sz="2000" dirty="0"/>
              <a:t> </a:t>
            </a:r>
            <a:r>
              <a:rPr lang="en-CA" altLang="en-US" sz="2000" dirty="0" err="1"/>
              <a:t>états</a:t>
            </a:r>
            <a:r>
              <a:rPr lang="en-CA" altLang="en-US" sz="2000" dirty="0"/>
              <a:t>, un </a:t>
            </a:r>
            <a:r>
              <a:rPr lang="en-CA" altLang="en-US" sz="2000" dirty="0" err="1"/>
              <a:t>chemin</a:t>
            </a:r>
            <a:r>
              <a:rPr lang="en-CA" altLang="en-US" sz="2000" dirty="0"/>
              <a:t> (</a:t>
            </a:r>
            <a:r>
              <a:rPr lang="en-CA" altLang="en-US" sz="2000" dirty="0" err="1"/>
              <a:t>potentiellement</a:t>
            </a:r>
            <a:r>
              <a:rPr lang="en-CA" altLang="en-US" sz="2000" dirty="0"/>
              <a:t> </a:t>
            </a:r>
            <a:r>
              <a:rPr lang="en-CA" altLang="en-US" sz="2000" dirty="0" err="1"/>
              <a:t>différent</a:t>
            </a:r>
            <a:r>
              <a:rPr lang="en-CA" altLang="en-US" sz="2000" dirty="0"/>
              <a:t>) qui </a:t>
            </a:r>
            <a:r>
              <a:rPr lang="en-CA" altLang="en-US" sz="2000" dirty="0" err="1"/>
              <a:t>passe</a:t>
            </a:r>
            <a:r>
              <a:rPr lang="en-CA" altLang="en-US" sz="2000" dirty="0"/>
              <a:t> par la </a:t>
            </a:r>
            <a:r>
              <a:rPr lang="en-CA" altLang="en-US" sz="2000" i="1" dirty="0"/>
              <a:t>roadmap</a:t>
            </a:r>
            <a:r>
              <a:rPr lang="en-CA" altLang="en-US" sz="2000" dirty="0"/>
              <a:t> </a:t>
            </a:r>
            <a:r>
              <a:rPr lang="en-CA" altLang="en-US" sz="2000" dirty="0" err="1"/>
              <a:t>existe</a:t>
            </a:r>
            <a:r>
              <a:rPr lang="en-CA" altLang="en-US" sz="2000" dirty="0"/>
              <a:t> </a:t>
            </a:r>
            <a:r>
              <a:rPr lang="en-CA" altLang="en-US" sz="2000" dirty="0" err="1"/>
              <a:t>aussi</a:t>
            </a:r>
            <a:br>
              <a:rPr lang="fr-CA" altLang="en-US" sz="2000" dirty="0"/>
            </a:br>
            <a:endParaRPr lang="fr-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442913" indent="-442913" eaLnBrk="1" hangingPunct="1"/>
            <a:endParaRPr lang="en-CA" altLang="en-US" sz="2000" dirty="0"/>
          </a:p>
          <a:p>
            <a:pPr marL="857250" lvl="1" indent="-457200" eaLnBrk="1" hangingPunct="1">
              <a:buFontTx/>
              <a:buNone/>
            </a:pPr>
            <a:br>
              <a:rPr lang="fr-CA" altLang="en-US" sz="2000" dirty="0"/>
            </a:br>
            <a:endParaRPr lang="fr-CA" altLang="en-US" sz="2000" dirty="0"/>
          </a:p>
        </p:txBody>
      </p:sp>
      <p:grpSp>
        <p:nvGrpSpPr>
          <p:cNvPr id="73" name="Group 72"/>
          <p:cNvGrpSpPr/>
          <p:nvPr/>
        </p:nvGrpSpPr>
        <p:grpSpPr>
          <a:xfrm>
            <a:off x="3914136" y="1391770"/>
            <a:ext cx="3790950" cy="2638425"/>
            <a:chOff x="2884488" y="2155780"/>
            <a:chExt cx="3790950" cy="2638425"/>
          </a:xfrm>
        </p:grpSpPr>
        <p:pic>
          <p:nvPicPr>
            <p:cNvPr id="74" name="Picture 6" descr="roadma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2155780"/>
              <a:ext cx="37909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p:cNvCxnSpPr/>
            <p:nvPr/>
          </p:nvCxnSpPr>
          <p:spPr bwMode="auto">
            <a:xfrm flipV="1">
              <a:off x="4258491" y="2407409"/>
              <a:ext cx="447651" cy="52251"/>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79" name="Straight Connector 78"/>
            <p:cNvCxnSpPr/>
            <p:nvPr/>
          </p:nvCxnSpPr>
          <p:spPr bwMode="auto">
            <a:xfrm>
              <a:off x="4706142" y="2407409"/>
              <a:ext cx="166032" cy="374980"/>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0" name="Straight Connector 79"/>
            <p:cNvCxnSpPr/>
            <p:nvPr/>
          </p:nvCxnSpPr>
          <p:spPr bwMode="auto">
            <a:xfrm flipH="1">
              <a:off x="4706142" y="2782389"/>
              <a:ext cx="166032" cy="130628"/>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1" name="Straight Connector 80"/>
            <p:cNvCxnSpPr/>
            <p:nvPr/>
          </p:nvCxnSpPr>
          <p:spPr bwMode="auto">
            <a:xfrm flipH="1">
              <a:off x="4598126" y="2913017"/>
              <a:ext cx="108016" cy="104503"/>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2" name="Straight Connector 81"/>
            <p:cNvCxnSpPr/>
            <p:nvPr/>
          </p:nvCxnSpPr>
          <p:spPr bwMode="auto">
            <a:xfrm flipH="1">
              <a:off x="4482316" y="3017520"/>
              <a:ext cx="115810" cy="117566"/>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3" name="Straight Connector 82"/>
            <p:cNvCxnSpPr/>
            <p:nvPr/>
          </p:nvCxnSpPr>
          <p:spPr bwMode="auto">
            <a:xfrm flipH="1">
              <a:off x="4349931" y="3135086"/>
              <a:ext cx="132385" cy="117565"/>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4" name="Straight Connector 83"/>
            <p:cNvCxnSpPr/>
            <p:nvPr/>
          </p:nvCxnSpPr>
          <p:spPr bwMode="auto">
            <a:xfrm>
              <a:off x="4349931" y="3344091"/>
              <a:ext cx="132385" cy="352698"/>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5" name="Straight Connector 84"/>
            <p:cNvCxnSpPr/>
            <p:nvPr/>
          </p:nvCxnSpPr>
          <p:spPr bwMode="auto">
            <a:xfrm>
              <a:off x="4482316" y="3696789"/>
              <a:ext cx="169818" cy="169817"/>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6" name="Straight Connector 85"/>
            <p:cNvCxnSpPr/>
            <p:nvPr/>
          </p:nvCxnSpPr>
          <p:spPr bwMode="auto">
            <a:xfrm>
              <a:off x="4652134" y="3866606"/>
              <a:ext cx="220040" cy="195943"/>
            </a:xfrm>
            <a:prstGeom prst="line">
              <a:avLst/>
            </a:prstGeom>
            <a:solidFill>
              <a:schemeClr val="accent1"/>
            </a:solidFill>
            <a:ln w="9525" cap="flat" cmpd="sng" algn="ctr">
              <a:solidFill>
                <a:srgbClr val="FF0000"/>
              </a:solidFill>
              <a:prstDash val="solid"/>
              <a:round/>
              <a:headEnd type="oval" w="med" len="med"/>
              <a:tailEnd type="oval" w="med" len="med"/>
            </a:ln>
            <a:effectLst/>
          </p:spPr>
        </p:cxnSp>
        <p:cxnSp>
          <p:nvCxnSpPr>
            <p:cNvPr id="87" name="Straight Connector 86"/>
            <p:cNvCxnSpPr/>
            <p:nvPr/>
          </p:nvCxnSpPr>
          <p:spPr bwMode="auto">
            <a:xfrm>
              <a:off x="4872174" y="4062549"/>
              <a:ext cx="261529" cy="222068"/>
            </a:xfrm>
            <a:prstGeom prst="line">
              <a:avLst/>
            </a:prstGeom>
            <a:solidFill>
              <a:schemeClr val="accent1"/>
            </a:solidFill>
            <a:ln w="9525" cap="flat" cmpd="sng" algn="ctr">
              <a:solidFill>
                <a:srgbClr val="FF0000"/>
              </a:solidFill>
              <a:prstDash val="solid"/>
              <a:round/>
              <a:headEnd type="oval" w="med" len="med"/>
              <a:tailEnd type="oval" w="med" len="med"/>
            </a:ln>
            <a:effectLst/>
          </p:spPr>
        </p:cxnSp>
      </p:gr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55</a:t>
            </a:fld>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title" idx="4294967295"/>
          </p:nvPr>
        </p:nvSpPr>
        <p:spPr>
          <a:xfrm>
            <a:off x="161925" y="225425"/>
            <a:ext cx="8839200" cy="812800"/>
          </a:xfrm>
        </p:spPr>
        <p:txBody>
          <a:bodyPr/>
          <a:lstStyle/>
          <a:p>
            <a:r>
              <a:rPr lang="fr-CA" altLang="en-US"/>
              <a:t>Cadre générale de résolution du problème</a:t>
            </a:r>
          </a:p>
        </p:txBody>
      </p:sp>
      <p:sp>
        <p:nvSpPr>
          <p:cNvPr id="38916" name="Rectangle 2"/>
          <p:cNvSpPr>
            <a:spLocks noChangeArrowheads="1"/>
          </p:cNvSpPr>
          <p:nvPr/>
        </p:nvSpPr>
        <p:spPr bwMode="auto">
          <a:xfrm>
            <a:off x="609600" y="1806575"/>
            <a:ext cx="8001000" cy="2152650"/>
          </a:xfrm>
          <a:prstGeom prst="rect">
            <a:avLst/>
          </a:prstGeom>
          <a:solidFill>
            <a:srgbClr val="EAEAEA"/>
          </a:solidFill>
          <a:ln w="9525">
            <a:solidFill>
              <a:schemeClr val="tx1"/>
            </a:solidFill>
            <a:miter lim="800000"/>
            <a:headEnd/>
            <a:tailEnd/>
          </a:ln>
        </p:spPr>
        <p:txBody>
          <a:bodyPr wrap="none" anchor="ctr"/>
          <a:lstStyle/>
          <a:p>
            <a:pPr>
              <a:defRPr/>
            </a:pPr>
            <a:endParaRPr lang="en-CA">
              <a:latin typeface="+mj-lt"/>
            </a:endParaRPr>
          </a:p>
        </p:txBody>
      </p:sp>
      <p:sp>
        <p:nvSpPr>
          <p:cNvPr id="74756" name="Text Box 4"/>
          <p:cNvSpPr txBox="1">
            <a:spLocks noChangeArrowheads="1"/>
          </p:cNvSpPr>
          <p:nvPr/>
        </p:nvSpPr>
        <p:spPr bwMode="auto">
          <a:xfrm>
            <a:off x="2438400" y="1844675"/>
            <a:ext cx="4576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a:t>Problème continu</a:t>
            </a:r>
          </a:p>
          <a:p>
            <a:pPr algn="ctr" eaLnBrk="1" hangingPunct="1"/>
            <a:r>
              <a:rPr lang="en-US" altLang="en-US" sz="2000"/>
              <a:t>(espace de configuration + contraintes)</a:t>
            </a:r>
          </a:p>
        </p:txBody>
      </p:sp>
      <p:sp>
        <p:nvSpPr>
          <p:cNvPr id="74757" name="Text Box 5"/>
          <p:cNvSpPr txBox="1">
            <a:spLocks noChangeArrowheads="1"/>
          </p:cNvSpPr>
          <p:nvPr/>
        </p:nvSpPr>
        <p:spPr bwMode="auto">
          <a:xfrm>
            <a:off x="2682875" y="3025775"/>
            <a:ext cx="4079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t>Discrétisation</a:t>
            </a:r>
          </a:p>
          <a:p>
            <a:pPr algn="ctr" eaLnBrk="1" hangingPunct="1"/>
            <a:r>
              <a:rPr lang="en-US" altLang="en-US" sz="2000" b="1"/>
              <a:t>(décomposition, </a:t>
            </a:r>
            <a:r>
              <a:rPr lang="en-US" altLang="en-US" sz="2000"/>
              <a:t>échantillonnage</a:t>
            </a:r>
            <a:r>
              <a:rPr lang="en-US" altLang="en-US" sz="2000" b="1"/>
              <a:t>)</a:t>
            </a:r>
          </a:p>
        </p:txBody>
      </p:sp>
      <p:sp>
        <p:nvSpPr>
          <p:cNvPr id="38920" name="Text Box 6"/>
          <p:cNvSpPr txBox="1">
            <a:spLocks noChangeArrowheads="1"/>
          </p:cNvSpPr>
          <p:nvPr/>
        </p:nvSpPr>
        <p:spPr bwMode="auto">
          <a:xfrm>
            <a:off x="1782763" y="4660900"/>
            <a:ext cx="5494337" cy="769938"/>
          </a:xfrm>
          <a:prstGeom prst="rect">
            <a:avLst/>
          </a:prstGeom>
          <a:noFill/>
          <a:ln w="9525">
            <a:noFill/>
            <a:miter lim="800000"/>
            <a:headEnd/>
            <a:tailEnd/>
          </a:ln>
        </p:spPr>
        <p:txBody>
          <a:bodyPr wrap="none">
            <a:spAutoFit/>
          </a:bodyPr>
          <a:lstStyle/>
          <a:p>
            <a:pPr algn="ctr" eaLnBrk="1" hangingPunct="1">
              <a:defRPr/>
            </a:pPr>
            <a:r>
              <a:rPr lang="en-US" sz="2400" dirty="0" err="1">
                <a:solidFill>
                  <a:srgbClr val="669900"/>
                </a:solidFill>
                <a:latin typeface="+mj-lt"/>
              </a:rPr>
              <a:t>Recherche</a:t>
            </a:r>
            <a:r>
              <a:rPr lang="en-US" sz="2400" dirty="0">
                <a:solidFill>
                  <a:srgbClr val="669900"/>
                </a:solidFill>
                <a:latin typeface="+mj-lt"/>
              </a:rPr>
              <a:t> </a:t>
            </a:r>
            <a:r>
              <a:rPr lang="en-US" sz="2400" dirty="0" err="1">
                <a:solidFill>
                  <a:srgbClr val="669900"/>
                </a:solidFill>
                <a:latin typeface="+mj-lt"/>
              </a:rPr>
              <a:t>heuristique</a:t>
            </a:r>
            <a:r>
              <a:rPr lang="en-US" sz="2400" dirty="0">
                <a:solidFill>
                  <a:srgbClr val="669900"/>
                </a:solidFill>
                <a:latin typeface="+mj-lt"/>
              </a:rPr>
              <a:t> </a:t>
            </a:r>
            <a:r>
              <a:rPr lang="en-US" sz="2400" dirty="0" err="1">
                <a:solidFill>
                  <a:srgbClr val="669900"/>
                </a:solidFill>
                <a:latin typeface="+mj-lt"/>
              </a:rPr>
              <a:t>dans</a:t>
            </a:r>
            <a:r>
              <a:rPr lang="en-US" sz="2400" dirty="0">
                <a:solidFill>
                  <a:srgbClr val="669900"/>
                </a:solidFill>
                <a:latin typeface="+mj-lt"/>
              </a:rPr>
              <a:t> un </a:t>
            </a:r>
            <a:r>
              <a:rPr lang="en-US" sz="2400" dirty="0" err="1">
                <a:solidFill>
                  <a:srgbClr val="669900"/>
                </a:solidFill>
                <a:latin typeface="+mj-lt"/>
              </a:rPr>
              <a:t>graphe</a:t>
            </a:r>
            <a:endParaRPr lang="en-US" sz="2400" dirty="0">
              <a:solidFill>
                <a:srgbClr val="669900"/>
              </a:solidFill>
              <a:latin typeface="+mj-lt"/>
            </a:endParaRPr>
          </a:p>
          <a:p>
            <a:pPr algn="ctr" eaLnBrk="1" hangingPunct="1">
              <a:defRPr/>
            </a:pPr>
            <a:r>
              <a:rPr lang="en-US" sz="2000" dirty="0">
                <a:latin typeface="+mj-lt"/>
              </a:rPr>
              <a:t>(A* </a:t>
            </a:r>
            <a:r>
              <a:rPr lang="en-US" sz="2000" dirty="0" err="1">
                <a:latin typeface="+mj-lt"/>
              </a:rPr>
              <a:t>ou</a:t>
            </a:r>
            <a:r>
              <a:rPr lang="en-US" sz="2000" dirty="0">
                <a:latin typeface="+mj-lt"/>
              </a:rPr>
              <a:t> </a:t>
            </a:r>
            <a:r>
              <a:rPr lang="en-US" sz="2000" dirty="0" err="1">
                <a:latin typeface="+mj-lt"/>
              </a:rPr>
              <a:t>similaire</a:t>
            </a:r>
            <a:r>
              <a:rPr lang="en-US" sz="2000" dirty="0">
                <a:latin typeface="+mj-lt"/>
              </a:rPr>
              <a:t>)</a:t>
            </a:r>
          </a:p>
        </p:txBody>
      </p:sp>
      <p:sp>
        <p:nvSpPr>
          <p:cNvPr id="38921" name="Line 7"/>
          <p:cNvSpPr>
            <a:spLocks noChangeShapeType="1"/>
          </p:cNvSpPr>
          <p:nvPr/>
        </p:nvSpPr>
        <p:spPr bwMode="auto">
          <a:xfrm flipH="1">
            <a:off x="4552950" y="2667000"/>
            <a:ext cx="19050" cy="361950"/>
          </a:xfrm>
          <a:prstGeom prst="line">
            <a:avLst/>
          </a:prstGeom>
          <a:noFill/>
          <a:ln w="38100">
            <a:solidFill>
              <a:schemeClr val="tx1"/>
            </a:solidFill>
            <a:round/>
            <a:headEnd/>
            <a:tailEnd type="arrow" w="med" len="med"/>
          </a:ln>
        </p:spPr>
        <p:txBody>
          <a:bodyPr/>
          <a:lstStyle/>
          <a:p>
            <a:pPr>
              <a:defRPr/>
            </a:pPr>
            <a:endParaRPr lang="fr-CA">
              <a:latin typeface="+mj-lt"/>
            </a:endParaRPr>
          </a:p>
        </p:txBody>
      </p:sp>
      <p:sp>
        <p:nvSpPr>
          <p:cNvPr id="38922" name="Line 8"/>
          <p:cNvSpPr>
            <a:spLocks noChangeShapeType="1"/>
          </p:cNvSpPr>
          <p:nvPr/>
        </p:nvSpPr>
        <p:spPr bwMode="auto">
          <a:xfrm>
            <a:off x="4581525" y="4025900"/>
            <a:ext cx="0" cy="609600"/>
          </a:xfrm>
          <a:prstGeom prst="line">
            <a:avLst/>
          </a:prstGeom>
          <a:noFill/>
          <a:ln w="38100">
            <a:solidFill>
              <a:schemeClr val="tx1"/>
            </a:solidFill>
            <a:round/>
            <a:headEnd/>
            <a:tailEnd type="arrow" w="med" len="med"/>
          </a:ln>
        </p:spPr>
        <p:txBody>
          <a:bodyPr/>
          <a:lstStyle/>
          <a:p>
            <a:pPr>
              <a:defRPr/>
            </a:pPr>
            <a:endParaRPr lang="fr-CA">
              <a:latin typeface="+mj-lt"/>
            </a:endParaRPr>
          </a:p>
        </p:txBody>
      </p:sp>
      <p:sp>
        <p:nvSpPr>
          <p:cNvPr id="7476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r>
              <a:rPr lang="en-US" altLang="en-US"/>
              <a:t>Algorithm (sketch)</a:t>
            </a:r>
          </a:p>
        </p:txBody>
      </p:sp>
      <p:sp>
        <p:nvSpPr>
          <p:cNvPr id="80902" name="Rectangle 3"/>
          <p:cNvSpPr>
            <a:spLocks noGrp="1" noChangeArrowheads="1"/>
          </p:cNvSpPr>
          <p:nvPr>
            <p:ph type="body" idx="1"/>
          </p:nvPr>
        </p:nvSpPr>
        <p:spPr>
          <a:xfrm>
            <a:off x="533400" y="1524000"/>
            <a:ext cx="8229600" cy="4876800"/>
          </a:xfrm>
        </p:spPr>
        <p:txBody>
          <a:bodyPr/>
          <a:lstStyle/>
          <a:p>
            <a:pPr marL="609600" indent="-609600">
              <a:lnSpc>
                <a:spcPct val="80000"/>
              </a:lnSpc>
              <a:buClr>
                <a:srgbClr val="CC0066"/>
              </a:buClr>
              <a:buFontTx/>
              <a:buAutoNum type="arabicPeriod"/>
            </a:pPr>
            <a:r>
              <a:rPr lang="en-US" altLang="en-US" sz="2000" dirty="0">
                <a:latin typeface="Comic Sans MS" pitchFamily="66" charset="0"/>
              </a:rPr>
              <a:t>Compute cell decomposition down to some resolution</a:t>
            </a:r>
          </a:p>
          <a:p>
            <a:pPr marL="609600" indent="-609600">
              <a:lnSpc>
                <a:spcPct val="80000"/>
              </a:lnSpc>
              <a:buClr>
                <a:srgbClr val="CC0066"/>
              </a:buClr>
              <a:buFontTx/>
              <a:buAutoNum type="arabicPeriod"/>
            </a:pPr>
            <a:r>
              <a:rPr lang="en-US" altLang="en-US" sz="2000" dirty="0">
                <a:latin typeface="Comic Sans MS" pitchFamily="66" charset="0"/>
              </a:rPr>
              <a:t>Identify start and goal cells</a:t>
            </a:r>
          </a:p>
          <a:p>
            <a:pPr marL="609600" indent="-609600">
              <a:lnSpc>
                <a:spcPct val="80000"/>
              </a:lnSpc>
              <a:buClr>
                <a:srgbClr val="CC0066"/>
              </a:buClr>
              <a:buFontTx/>
              <a:buAutoNum type="arabicPeriod"/>
            </a:pPr>
            <a:r>
              <a:rPr lang="en-US" altLang="en-US" sz="2000">
                <a:latin typeface="Comic Sans MS" pitchFamily="66" charset="0"/>
              </a:rPr>
              <a:t>Search for sequence of empty/mixed cells between start and goal cells (A*)</a:t>
            </a:r>
          </a:p>
          <a:p>
            <a:pPr marL="609600" indent="-609600">
              <a:lnSpc>
                <a:spcPct val="80000"/>
              </a:lnSpc>
              <a:buClr>
                <a:srgbClr val="CC0066"/>
              </a:buClr>
              <a:buFontTx/>
              <a:buAutoNum type="arabicPeriod"/>
            </a:pPr>
            <a:r>
              <a:rPr lang="en-US" altLang="en-US" sz="2000" dirty="0">
                <a:latin typeface="Comic Sans MS" pitchFamily="66" charset="0"/>
              </a:rPr>
              <a:t>If no sequence, then exit with </a:t>
            </a:r>
            <a:r>
              <a:rPr lang="en-US" altLang="en-US" sz="2000" dirty="0">
                <a:solidFill>
                  <a:srgbClr val="0000FF"/>
                </a:solidFill>
                <a:latin typeface="Comic Sans MS" pitchFamily="66" charset="0"/>
              </a:rPr>
              <a:t>no path</a:t>
            </a:r>
          </a:p>
          <a:p>
            <a:pPr marL="609600" indent="-609600">
              <a:lnSpc>
                <a:spcPct val="80000"/>
              </a:lnSpc>
              <a:buClr>
                <a:srgbClr val="CC0066"/>
              </a:buClr>
              <a:buFontTx/>
              <a:buAutoNum type="arabicPeriod"/>
            </a:pPr>
            <a:r>
              <a:rPr lang="en-US" altLang="en-US" sz="2000" dirty="0">
                <a:latin typeface="Comic Sans MS" pitchFamily="66" charset="0"/>
              </a:rPr>
              <a:t>If sequence of empty cells, then exit with </a:t>
            </a:r>
            <a:r>
              <a:rPr lang="en-US" altLang="en-US" sz="2000" dirty="0">
                <a:solidFill>
                  <a:srgbClr val="0000FF"/>
                </a:solidFill>
                <a:latin typeface="Comic Sans MS" pitchFamily="66" charset="0"/>
              </a:rPr>
              <a:t>solution</a:t>
            </a:r>
          </a:p>
          <a:p>
            <a:pPr marL="609600" indent="-609600">
              <a:lnSpc>
                <a:spcPct val="80000"/>
              </a:lnSpc>
              <a:buClr>
                <a:srgbClr val="CC0066"/>
              </a:buClr>
              <a:buFontTx/>
              <a:buAutoNum type="arabicPeriod"/>
            </a:pPr>
            <a:r>
              <a:rPr lang="en-US" altLang="en-US" sz="2000" dirty="0">
                <a:latin typeface="Comic Sans MS" pitchFamily="66" charset="0"/>
              </a:rPr>
              <a:t>If resolution threshold achieved, then exit with </a:t>
            </a:r>
            <a:r>
              <a:rPr lang="en-US" altLang="en-US" sz="2000" dirty="0">
                <a:solidFill>
                  <a:srgbClr val="0000FF"/>
                </a:solidFill>
                <a:latin typeface="Comic Sans MS" pitchFamily="66" charset="0"/>
              </a:rPr>
              <a:t>failure</a:t>
            </a:r>
          </a:p>
          <a:p>
            <a:pPr marL="609600" indent="-609600">
              <a:lnSpc>
                <a:spcPct val="80000"/>
              </a:lnSpc>
              <a:buClr>
                <a:srgbClr val="CC0066"/>
              </a:buClr>
              <a:buFontTx/>
              <a:buAutoNum type="arabicPeriod"/>
            </a:pPr>
            <a:r>
              <a:rPr lang="en-US" altLang="en-US" sz="2000" dirty="0">
                <a:latin typeface="Comic Sans MS" pitchFamily="66" charset="0"/>
              </a:rPr>
              <a:t>Decompose further the mixed cells</a:t>
            </a:r>
          </a:p>
          <a:p>
            <a:pPr marL="609600" indent="-609600">
              <a:lnSpc>
                <a:spcPct val="80000"/>
              </a:lnSpc>
              <a:buClr>
                <a:srgbClr val="CC0066"/>
              </a:buClr>
              <a:buFontTx/>
              <a:buAutoNum type="arabicPeriod"/>
            </a:pPr>
            <a:r>
              <a:rPr lang="en-US" altLang="en-US" sz="2000" dirty="0">
                <a:latin typeface="Comic Sans MS" pitchFamily="66" charset="0"/>
              </a:rPr>
              <a:t>Return to </a:t>
            </a:r>
            <a:r>
              <a:rPr lang="en-US" altLang="en-US" sz="2000" dirty="0">
                <a:solidFill>
                  <a:srgbClr val="CC0066"/>
                </a:solidFill>
                <a:latin typeface="Comic Sans MS" pitchFamily="66" charset="0"/>
              </a:rPr>
              <a:t>2</a:t>
            </a:r>
            <a:endParaRPr lang="en-US" altLang="en-US" sz="2000" dirty="0">
              <a:latin typeface="Comic Sans MS" pitchFamily="66" charset="0"/>
            </a:endParaRP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81925" name="Rectangle 2"/>
          <p:cNvSpPr>
            <a:spLocks noGrp="1" noChangeArrowheads="1"/>
          </p:cNvSpPr>
          <p:nvPr>
            <p:ph type="title" idx="4294967295"/>
          </p:nvPr>
        </p:nvSpPr>
        <p:spPr/>
        <p:txBody>
          <a:bodyPr/>
          <a:lstStyle/>
          <a:p>
            <a:r>
              <a:rPr lang="fr-CA" altLang="en-US">
                <a:solidFill>
                  <a:schemeClr val="tx1"/>
                </a:solidFill>
              </a:rPr>
              <a:t>Triangulation</a:t>
            </a:r>
          </a:p>
        </p:txBody>
      </p:sp>
      <p:sp>
        <p:nvSpPr>
          <p:cNvPr id="81926" name="Rectangle 3"/>
          <p:cNvSpPr>
            <a:spLocks noChangeArrowheads="1"/>
          </p:cNvSpPr>
          <p:nvPr/>
        </p:nvSpPr>
        <p:spPr bwMode="auto">
          <a:xfrm>
            <a:off x="468313" y="1062038"/>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endParaRPr lang="en-CA" altLang="en-US" sz="2400" baseline="30000"/>
          </a:p>
          <a:p>
            <a:pPr eaLnBrk="1" hangingPunct="1">
              <a:spcBef>
                <a:spcPct val="20000"/>
              </a:spcBef>
              <a:buClr>
                <a:srgbClr val="0033CC"/>
              </a:buClr>
              <a:buFont typeface="Webdings" pitchFamily="18" charset="2"/>
              <a:buNone/>
            </a:pPr>
            <a:br>
              <a:rPr lang="fr-CA" altLang="en-US" sz="2000"/>
            </a:br>
            <a:endParaRPr lang="fr-CA" altLang="en-US" sz="2000"/>
          </a:p>
        </p:txBody>
      </p:sp>
      <p:pic>
        <p:nvPicPr>
          <p:cNvPr id="819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963" y="2155825"/>
            <a:ext cx="4560887"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8" name="Picture 12" descr="PVHMe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238" y="892175"/>
            <a:ext cx="14795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7" name="Footer Placeholder 4"/>
          <p:cNvSpPr txBox="1">
            <a:spLocks noGrp="1"/>
          </p:cNvSpPr>
          <p:nvPr/>
        </p:nvSpPr>
        <p:spPr bwMode="auto">
          <a:xfrm>
            <a:off x="428625" y="6435725"/>
            <a:ext cx="866775" cy="250825"/>
          </a:xfrm>
          <a:prstGeom prst="rect">
            <a:avLst/>
          </a:prstGeom>
          <a:noFill/>
          <a:ln>
            <a:miter lim="800000"/>
            <a:headEnd/>
            <a:tailEnd/>
          </a:ln>
        </p:spPr>
        <p:txBody>
          <a:bodyPr/>
          <a:lstStyle/>
          <a:p>
            <a:pPr algn="ctr">
              <a:defRPr/>
            </a:pPr>
            <a:r>
              <a:rPr lang="en-US" sz="1400" dirty="0">
                <a:latin typeface="+mn-lt"/>
              </a:rPr>
              <a:t>IFT702</a:t>
            </a:r>
          </a:p>
        </p:txBody>
      </p:sp>
      <p:sp>
        <p:nvSpPr>
          <p:cNvPr id="18" name="Slide Number Placeholder 5"/>
          <p:cNvSpPr txBox="1">
            <a:spLocks noGrp="1"/>
          </p:cNvSpPr>
          <p:nvPr/>
        </p:nvSpPr>
        <p:spPr bwMode="auto">
          <a:xfrm>
            <a:off x="6553200" y="6445250"/>
            <a:ext cx="2133600" cy="250825"/>
          </a:xfrm>
          <a:prstGeom prst="rect">
            <a:avLst/>
          </a:prstGeom>
          <a:noFill/>
          <a:ln>
            <a:miter lim="800000"/>
            <a:headEnd/>
            <a:tailEnd/>
          </a:ln>
        </p:spPr>
        <p:txBody>
          <a:bodyPr/>
          <a:lstStyle/>
          <a:p>
            <a:pPr algn="r">
              <a:defRPr/>
            </a:pPr>
            <a:fld id="{4A0A43C5-5885-49F3-8998-13315D0E2DE1}" type="slidenum">
              <a:rPr lang="en-US" sz="1400">
                <a:latin typeface="+mn-lt"/>
              </a:rPr>
              <a:pPr algn="r">
                <a:defRPr/>
              </a:pPr>
              <a:t>59</a:t>
            </a:fld>
            <a:endParaRPr lang="en-US" sz="1400">
              <a:latin typeface="+mn-lt"/>
            </a:endParaRPr>
          </a:p>
        </p:txBody>
      </p:sp>
      <p:sp>
        <p:nvSpPr>
          <p:cNvPr id="87045" name="Rectangle 2"/>
          <p:cNvSpPr>
            <a:spLocks noGrp="1" noChangeArrowheads="1"/>
          </p:cNvSpPr>
          <p:nvPr>
            <p:ph type="title" idx="4294967295"/>
          </p:nvPr>
        </p:nvSpPr>
        <p:spPr/>
        <p:txBody>
          <a:bodyPr/>
          <a:lstStyle/>
          <a:p>
            <a:r>
              <a:rPr lang="fr-CA" altLang="en-US">
                <a:solidFill>
                  <a:schemeClr val="tx1"/>
                </a:solidFill>
              </a:rPr>
              <a:t>Décomposition verticale 3D</a:t>
            </a:r>
          </a:p>
        </p:txBody>
      </p:sp>
      <p:pic>
        <p:nvPicPr>
          <p:cNvPr id="8704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1843088"/>
            <a:ext cx="3697287"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7" name="Rectangle 3"/>
          <p:cNvSpPr>
            <a:spLocks noChangeArrowheads="1"/>
          </p:cNvSpPr>
          <p:nvPr/>
        </p:nvSpPr>
        <p:spPr bwMode="auto">
          <a:xfrm>
            <a:off x="468313" y="116205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842963" indent="-442913">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fr-CA" altLang="en-US" sz="2000"/>
              <a:t>Étendre décomposition verticale 2D à un nombre arbitraire de dimensions</a:t>
            </a:r>
          </a:p>
          <a:p>
            <a:pPr eaLnBrk="1" hangingPunct="1">
              <a:spcBef>
                <a:spcPct val="20000"/>
              </a:spcBef>
              <a:buClr>
                <a:srgbClr val="0033CC"/>
              </a:buClr>
              <a:buFont typeface="Webdings" pitchFamily="18" charset="2"/>
              <a:buChar char="="/>
            </a:pPr>
            <a:r>
              <a:rPr lang="fr-CA" altLang="en-US" sz="2000"/>
              <a:t>Contraintes</a:t>
            </a:r>
          </a:p>
          <a:p>
            <a:pPr lvl="1" eaLnBrk="1" hangingPunct="1">
              <a:spcBef>
                <a:spcPct val="20000"/>
              </a:spcBef>
              <a:buClr>
                <a:srgbClr val="0033CC"/>
              </a:buClr>
              <a:buFontTx/>
              <a:buChar char="»"/>
            </a:pPr>
            <a:r>
              <a:rPr lang="fr-CA" altLang="en-US" sz="2000" i="1">
                <a:solidFill>
                  <a:srgbClr val="A50021"/>
                </a:solidFill>
              </a:rPr>
              <a:t>C</a:t>
            </a:r>
            <a:r>
              <a:rPr lang="fr-CA" altLang="en-US" sz="2000" i="1" baseline="-25000">
                <a:solidFill>
                  <a:srgbClr val="A50021"/>
                </a:solidFill>
              </a:rPr>
              <a:t>obs</a:t>
            </a:r>
            <a:r>
              <a:rPr lang="fr-CA" altLang="en-US" sz="2000"/>
              <a:t> linéaire par </a:t>
            </a:r>
            <a:br>
              <a:rPr lang="fr-CA" altLang="en-US" sz="2000"/>
            </a:br>
            <a:r>
              <a:rPr lang="fr-CA" altLang="en-US" sz="2000"/>
              <a:t>morceaux (</a:t>
            </a:r>
            <a:r>
              <a:rPr lang="fr-CA" altLang="en-US" sz="2000" i="1"/>
              <a:t>piecewise-linear</a:t>
            </a:r>
            <a:r>
              <a:rPr lang="fr-CA" altLang="en-US" sz="2000"/>
              <a:t>)</a:t>
            </a:r>
          </a:p>
          <a:p>
            <a:pPr lvl="1" eaLnBrk="1" hangingPunct="1">
              <a:spcBef>
                <a:spcPct val="20000"/>
              </a:spcBef>
              <a:buClr>
                <a:srgbClr val="0033CC"/>
              </a:buClr>
              <a:buFontTx/>
              <a:buChar char="»"/>
            </a:pPr>
            <a:r>
              <a:rPr lang="fr-CA" altLang="en-US" sz="2000"/>
              <a:t>Problèmes avec rotation</a:t>
            </a:r>
            <a:br>
              <a:rPr lang="fr-CA" altLang="en-US" sz="2000"/>
            </a:br>
            <a:r>
              <a:rPr lang="fr-CA" altLang="en-US" sz="2000"/>
              <a:t>sont du tout exclus</a:t>
            </a:r>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59</a:t>
            </a:fld>
            <a:endParaRPr lang="en-US"/>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solidFill>
                  <a:schemeClr val="bg2"/>
                </a:solidFill>
              </a:rPr>
              <a:t>Cadre de résolution général</a:t>
            </a:r>
          </a:p>
          <a:p>
            <a:r>
              <a:rPr lang="fr-CA" altLang="en-US" dirty="0">
                <a:solidFill>
                  <a:schemeClr val="bg2"/>
                </a:solidFill>
              </a:rPr>
              <a:t>Représentation et transformation des entités</a:t>
            </a:r>
          </a:p>
          <a:p>
            <a:r>
              <a:rPr lang="fr-CA" altLang="en-US" dirty="0">
                <a:solidFill>
                  <a:schemeClr val="bg2"/>
                </a:solidFill>
              </a:rPr>
              <a:t>Espace de configuration</a:t>
            </a:r>
          </a:p>
          <a:p>
            <a:r>
              <a:rPr lang="fr-CA" altLang="en-US" dirty="0">
                <a:solidFill>
                  <a:schemeClr val="bg2"/>
                </a:solidFill>
              </a:rPr>
              <a:t>Approches de planification</a:t>
            </a:r>
          </a:p>
          <a:p>
            <a:pPr lvl="1"/>
            <a:r>
              <a:rPr lang="fr-CA" altLang="en-US" dirty="0">
                <a:solidFill>
                  <a:schemeClr val="bg2"/>
                </a:solidFill>
              </a:rPr>
              <a:t>Exactes</a:t>
            </a:r>
          </a:p>
          <a:p>
            <a:pPr lvl="1"/>
            <a:r>
              <a:rPr lang="fr-CA" altLang="en-US" dirty="0">
                <a:solidFill>
                  <a:schemeClr val="bg2"/>
                </a:solidFill>
              </a:rPr>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6</a:t>
            </a:fld>
            <a:endParaRPr lang="en-US"/>
          </a:p>
        </p:txBody>
      </p:sp>
    </p:spTree>
    <p:extLst>
      <p:ext uri="{BB962C8B-B14F-4D97-AF65-F5344CB8AC3E}">
        <p14:creationId xmlns:p14="http://schemas.microsoft.com/office/powerpoint/2010/main" val="2724738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88069" name="Rectangle 2"/>
          <p:cNvSpPr>
            <a:spLocks noGrp="1" noChangeArrowheads="1"/>
          </p:cNvSpPr>
          <p:nvPr>
            <p:ph type="title" idx="4294967295"/>
          </p:nvPr>
        </p:nvSpPr>
        <p:spPr/>
        <p:txBody>
          <a:bodyPr/>
          <a:lstStyle/>
          <a:p>
            <a:r>
              <a:rPr lang="fr-CA" altLang="en-US">
                <a:solidFill>
                  <a:schemeClr val="tx1"/>
                </a:solidFill>
              </a:rPr>
              <a:t>Décomposition cylindre algébrique</a:t>
            </a:r>
          </a:p>
        </p:txBody>
      </p:sp>
      <p:sp>
        <p:nvSpPr>
          <p:cNvPr id="88070" name="Rectangle 3"/>
          <p:cNvSpPr>
            <a:spLocks noChangeArrowheads="1"/>
          </p:cNvSpPr>
          <p:nvPr/>
        </p:nvSpPr>
        <p:spPr bwMode="auto">
          <a:xfrm>
            <a:off x="468313" y="116205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fr-CA" altLang="en-US" sz="2000"/>
              <a:t>Suffisamment générale pour n’importe quelle espace de configuration </a:t>
            </a:r>
            <a:r>
              <a:rPr lang="fr-CA" altLang="en-US" sz="2000" i="1">
                <a:solidFill>
                  <a:srgbClr val="A50021"/>
                </a:solidFill>
              </a:rPr>
              <a:t>C</a:t>
            </a:r>
            <a:r>
              <a:rPr lang="fr-CA" altLang="en-US" sz="2000"/>
              <a:t> et obstacles </a:t>
            </a:r>
            <a:r>
              <a:rPr lang="fr-CA" altLang="en-US" sz="2000" i="1">
                <a:solidFill>
                  <a:srgbClr val="A50021"/>
                </a:solidFill>
              </a:rPr>
              <a:t>O</a:t>
            </a:r>
            <a:r>
              <a:rPr lang="fr-CA" altLang="en-US" sz="2000"/>
              <a:t> (semi-algébriques)</a:t>
            </a:r>
          </a:p>
          <a:p>
            <a:pPr eaLnBrk="1" hangingPunct="1">
              <a:spcBef>
                <a:spcPct val="20000"/>
              </a:spcBef>
              <a:buClr>
                <a:srgbClr val="0033CC"/>
              </a:buClr>
              <a:buFont typeface="Webdings" pitchFamily="18" charset="2"/>
              <a:buChar char="="/>
            </a:pPr>
            <a:r>
              <a:rPr lang="fr-CA" altLang="en-US" sz="2000"/>
              <a:t>Extrêmement complexe à implémenter</a:t>
            </a:r>
          </a:p>
        </p:txBody>
      </p:sp>
      <p:pic>
        <p:nvPicPr>
          <p:cNvPr id="8807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2209800"/>
            <a:ext cx="4273550"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60</a:t>
            </a:fld>
            <a:endParaRPr lang="en-US"/>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152400" y="209550"/>
            <a:ext cx="8839200" cy="1019175"/>
          </a:xfrm>
        </p:spPr>
        <p:txBody>
          <a:bodyPr/>
          <a:lstStyle/>
          <a:p>
            <a:pPr>
              <a:defRPr/>
            </a:pPr>
            <a:r>
              <a:rPr lang="fr-CA" b="0" dirty="0">
                <a:effectLst>
                  <a:outerShdw blurRad="38100" dist="38100" dir="2700000" algn="tl">
                    <a:srgbClr val="C0C0C0"/>
                  </a:outerShdw>
                </a:effectLst>
              </a:rPr>
              <a:t>Approches avec un graphe de visibilité </a:t>
            </a:r>
          </a:p>
        </p:txBody>
      </p:sp>
      <p:sp>
        <p:nvSpPr>
          <p:cNvPr id="82950" name="Rectangle 3"/>
          <p:cNvSpPr>
            <a:spLocks noGrp="1" noChangeArrowheads="1"/>
          </p:cNvSpPr>
          <p:nvPr>
            <p:ph type="body" sz="half" idx="1"/>
          </p:nvPr>
        </p:nvSpPr>
        <p:spPr>
          <a:xfrm>
            <a:off x="161925" y="1533525"/>
            <a:ext cx="3962400" cy="1476375"/>
          </a:xfrm>
        </p:spPr>
        <p:txBody>
          <a:bodyPr/>
          <a:lstStyle/>
          <a:p>
            <a:pPr>
              <a:lnSpc>
                <a:spcPct val="90000"/>
              </a:lnSpc>
              <a:buClr>
                <a:srgbClr val="CC0066"/>
              </a:buClr>
            </a:pPr>
            <a:r>
              <a:rPr lang="fr-CA" altLang="en-US" sz="2000"/>
              <a:t>Introduit avec le robot Shakey à SRI dans les années 60. </a:t>
            </a:r>
          </a:p>
          <a:p>
            <a:pPr>
              <a:lnSpc>
                <a:spcPct val="90000"/>
              </a:lnSpc>
              <a:buClr>
                <a:srgbClr val="CC0066"/>
              </a:buClr>
              <a:buFont typeface="Wingdings" pitchFamily="2" charset="2"/>
              <a:buChar char="§"/>
            </a:pPr>
            <a:endParaRPr lang="fr-CA" altLang="en-US" sz="2000"/>
          </a:p>
          <a:p>
            <a:pPr>
              <a:lnSpc>
                <a:spcPct val="90000"/>
              </a:lnSpc>
              <a:buClr>
                <a:srgbClr val="CC0066"/>
              </a:buClr>
            </a:pPr>
            <a:r>
              <a:rPr lang="fr-CA" altLang="en-US" sz="2000"/>
              <a:t>Efficace pour l’espace 2D</a:t>
            </a:r>
          </a:p>
        </p:txBody>
      </p:sp>
      <p:grpSp>
        <p:nvGrpSpPr>
          <p:cNvPr id="82951" name="Group 4"/>
          <p:cNvGrpSpPr>
            <a:grpSpLocks/>
          </p:cNvGrpSpPr>
          <p:nvPr/>
        </p:nvGrpSpPr>
        <p:grpSpPr bwMode="auto">
          <a:xfrm>
            <a:off x="4343400" y="2209800"/>
            <a:ext cx="4800600" cy="3260725"/>
            <a:chOff x="2736" y="1392"/>
            <a:chExt cx="3024" cy="2054"/>
          </a:xfrm>
        </p:grpSpPr>
        <p:pic>
          <p:nvPicPr>
            <p:cNvPr id="82958" name="Picture 5" descr="visi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1392"/>
              <a:ext cx="2976" cy="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9" name="Freeform 6"/>
            <p:cNvSpPr>
              <a:spLocks/>
            </p:cNvSpPr>
            <p:nvPr/>
          </p:nvSpPr>
          <p:spPr bwMode="auto">
            <a:xfrm>
              <a:off x="2736" y="2592"/>
              <a:ext cx="288" cy="288"/>
            </a:xfrm>
            <a:custGeom>
              <a:avLst/>
              <a:gdLst>
                <a:gd name="T0" fmla="*/ 288 w 288"/>
                <a:gd name="T1" fmla="*/ 192 h 288"/>
                <a:gd name="T2" fmla="*/ 96 w 288"/>
                <a:gd name="T3" fmla="*/ 0 h 288"/>
                <a:gd name="T4" fmla="*/ 0 w 288"/>
                <a:gd name="T5" fmla="*/ 0 h 288"/>
                <a:gd name="T6" fmla="*/ 48 w 288"/>
                <a:gd name="T7" fmla="*/ 288 h 288"/>
                <a:gd name="T8" fmla="*/ 288 w 288"/>
                <a:gd name="T9" fmla="*/ 288 h 288"/>
                <a:gd name="T10" fmla="*/ 288 w 288"/>
                <a:gd name="T11" fmla="*/ 192 h 288"/>
                <a:gd name="T12" fmla="*/ 0 60000 65536"/>
                <a:gd name="T13" fmla="*/ 0 60000 65536"/>
                <a:gd name="T14" fmla="*/ 0 60000 65536"/>
                <a:gd name="T15" fmla="*/ 0 60000 65536"/>
                <a:gd name="T16" fmla="*/ 0 60000 65536"/>
                <a:gd name="T17" fmla="*/ 0 60000 65536"/>
                <a:gd name="T18" fmla="*/ 0 w 288"/>
                <a:gd name="T19" fmla="*/ 0 h 288"/>
                <a:gd name="T20" fmla="*/ 288 w 288"/>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288" h="288">
                  <a:moveTo>
                    <a:pt x="288" y="192"/>
                  </a:moveTo>
                  <a:lnTo>
                    <a:pt x="96" y="0"/>
                  </a:lnTo>
                  <a:lnTo>
                    <a:pt x="0" y="0"/>
                  </a:lnTo>
                  <a:lnTo>
                    <a:pt x="48" y="288"/>
                  </a:lnTo>
                  <a:lnTo>
                    <a:pt x="288" y="288"/>
                  </a:lnTo>
                  <a:lnTo>
                    <a:pt x="288" y="192"/>
                  </a:lnTo>
                  <a:close/>
                </a:path>
              </a:pathLst>
            </a:custGeom>
            <a:solidFill>
              <a:schemeClr val="bg1"/>
            </a:solidFill>
            <a:ln w="9525">
              <a:solidFill>
                <a:schemeClr val="bg1"/>
              </a:solidFill>
              <a:round/>
              <a:headEnd/>
              <a:tailEnd/>
            </a:ln>
          </p:spPr>
          <p:txBody>
            <a:bodyPr/>
            <a:lstStyle/>
            <a:p>
              <a:endParaRPr lang="en-CA"/>
            </a:p>
          </p:txBody>
        </p:sp>
        <p:sp>
          <p:nvSpPr>
            <p:cNvPr id="82960" name="Rectangle 7"/>
            <p:cNvSpPr>
              <a:spLocks noChangeArrowheads="1"/>
            </p:cNvSpPr>
            <p:nvPr/>
          </p:nvSpPr>
          <p:spPr bwMode="auto">
            <a:xfrm>
              <a:off x="5376" y="1824"/>
              <a:ext cx="240" cy="192"/>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82952" name="Group 8"/>
          <p:cNvGrpSpPr>
            <a:grpSpLocks/>
          </p:cNvGrpSpPr>
          <p:nvPr/>
        </p:nvGrpSpPr>
        <p:grpSpPr bwMode="auto">
          <a:xfrm>
            <a:off x="4419600" y="2971800"/>
            <a:ext cx="4433888" cy="1616075"/>
            <a:chOff x="2784" y="1872"/>
            <a:chExt cx="2793" cy="1018"/>
          </a:xfrm>
        </p:grpSpPr>
        <p:sp>
          <p:nvSpPr>
            <p:cNvPr id="82954" name="Oval 9"/>
            <p:cNvSpPr>
              <a:spLocks noChangeArrowheads="1"/>
            </p:cNvSpPr>
            <p:nvPr/>
          </p:nvSpPr>
          <p:spPr bwMode="auto">
            <a:xfrm>
              <a:off x="2880" y="2592"/>
              <a:ext cx="106" cy="96"/>
            </a:xfrm>
            <a:prstGeom prst="ellipse">
              <a:avLst/>
            </a:prstGeom>
            <a:solidFill>
              <a:srgbClr val="FF33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2955" name="Text Box 10"/>
            <p:cNvSpPr txBox="1">
              <a:spLocks noChangeArrowheads="1"/>
            </p:cNvSpPr>
            <p:nvPr/>
          </p:nvSpPr>
          <p:spPr bwMode="auto">
            <a:xfrm>
              <a:off x="5376" y="1872"/>
              <a:ext cx="2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Comic Sans MS" pitchFamily="66" charset="0"/>
                </a:rPr>
                <a:t>g</a:t>
              </a:r>
            </a:p>
          </p:txBody>
        </p:sp>
        <p:sp>
          <p:nvSpPr>
            <p:cNvPr id="82956" name="Oval 11"/>
            <p:cNvSpPr>
              <a:spLocks noChangeArrowheads="1"/>
            </p:cNvSpPr>
            <p:nvPr/>
          </p:nvSpPr>
          <p:spPr bwMode="auto">
            <a:xfrm>
              <a:off x="5280" y="1872"/>
              <a:ext cx="106" cy="96"/>
            </a:xfrm>
            <a:prstGeom prst="ellipse">
              <a:avLst/>
            </a:prstGeom>
            <a:solidFill>
              <a:srgbClr val="00CC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2957" name="Text Box 12"/>
            <p:cNvSpPr txBox="1">
              <a:spLocks noChangeArrowheads="1"/>
            </p:cNvSpPr>
            <p:nvPr/>
          </p:nvSpPr>
          <p:spPr bwMode="auto">
            <a:xfrm>
              <a:off x="2784" y="2640"/>
              <a:ext cx="1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Comic Sans MS" pitchFamily="66" charset="0"/>
                </a:rPr>
                <a:t>s</a:t>
              </a:r>
            </a:p>
          </p:txBody>
        </p:sp>
      </p:grpSp>
      <p:pic>
        <p:nvPicPr>
          <p:cNvPr id="82953" name="Picture 7" descr="sha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3771900"/>
            <a:ext cx="1527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13382087-94B0-4415-A223-58545708D371}" type="slidenum">
              <a:rPr lang="en-US" smtClean="0"/>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pPr>
              <a:defRPr/>
            </a:pPr>
            <a:r>
              <a:rPr lang="fr-CA" dirty="0">
                <a:effectLst>
                  <a:outerShdw blurRad="38100" dist="38100" dir="2700000" algn="tl">
                    <a:srgbClr val="C0C0C0"/>
                  </a:outerShdw>
                </a:effectLst>
                <a:latin typeface="Times New Roman" pitchFamily="18" charset="0"/>
              </a:rPr>
              <a:t>Algorithme simplifié</a:t>
            </a:r>
          </a:p>
        </p:txBody>
      </p:sp>
      <p:sp>
        <p:nvSpPr>
          <p:cNvPr id="83974" name="Rectangle 3"/>
          <p:cNvSpPr>
            <a:spLocks noGrp="1" noChangeArrowheads="1"/>
          </p:cNvSpPr>
          <p:nvPr>
            <p:ph type="body" idx="1"/>
          </p:nvPr>
        </p:nvSpPr>
        <p:spPr>
          <a:xfrm>
            <a:off x="457200" y="1114425"/>
            <a:ext cx="8229600" cy="4752975"/>
          </a:xfrm>
        </p:spPr>
        <p:txBody>
          <a:bodyPr/>
          <a:lstStyle/>
          <a:p>
            <a:pPr marL="609600" indent="-609600">
              <a:lnSpc>
                <a:spcPct val="90000"/>
              </a:lnSpc>
              <a:buClr>
                <a:srgbClr val="CC3399"/>
              </a:buClr>
              <a:buFontTx/>
              <a:buNone/>
            </a:pPr>
            <a:r>
              <a:rPr lang="fr-CA" altLang="en-US" sz="1800"/>
              <a:t>VG signifie  « </a:t>
            </a:r>
            <a:r>
              <a:rPr lang="fr-CA" altLang="en-US" sz="1800" i="1"/>
              <a:t>Visibility Graph</a:t>
            </a:r>
            <a:r>
              <a:rPr lang="fr-CA" altLang="en-US" sz="1800"/>
              <a:t> » (Graphe de visibilité)</a:t>
            </a:r>
          </a:p>
          <a:p>
            <a:pPr marL="609600" indent="-609600">
              <a:lnSpc>
                <a:spcPct val="90000"/>
              </a:lnSpc>
              <a:buClr>
                <a:srgbClr val="CC3399"/>
              </a:buClr>
              <a:buFontTx/>
              <a:buNone/>
            </a:pPr>
            <a:endParaRPr lang="fr-CA" altLang="en-US" sz="1800"/>
          </a:p>
          <a:p>
            <a:pPr marL="609600" indent="-609600">
              <a:lnSpc>
                <a:spcPct val="90000"/>
              </a:lnSpc>
              <a:buClr>
                <a:srgbClr val="CC3399"/>
              </a:buClr>
              <a:buFontTx/>
              <a:buNone/>
            </a:pPr>
            <a:r>
              <a:rPr lang="en-US" altLang="en-US" sz="1800">
                <a:latin typeface="Comic Sans MS" pitchFamily="66" charset="0"/>
              </a:rPr>
              <a:t>Algorithm</a:t>
            </a:r>
          </a:p>
          <a:p>
            <a:pPr marL="609600" indent="-609600">
              <a:lnSpc>
                <a:spcPct val="90000"/>
              </a:lnSpc>
              <a:buClr>
                <a:srgbClr val="CC3399"/>
              </a:buClr>
              <a:buFontTx/>
              <a:buChar char="•"/>
            </a:pPr>
            <a:r>
              <a:rPr lang="en-US" altLang="en-US" sz="1800">
                <a:latin typeface="Comic Sans MS" pitchFamily="66" charset="0"/>
              </a:rPr>
              <a:t>Install all obstacles vertices in VG, plus the start and goal positions</a:t>
            </a:r>
          </a:p>
          <a:p>
            <a:pPr marL="609600" indent="-609600">
              <a:lnSpc>
                <a:spcPct val="90000"/>
              </a:lnSpc>
              <a:buClr>
                <a:srgbClr val="CC3399"/>
              </a:buClr>
              <a:buFontTx/>
              <a:buChar char="•"/>
            </a:pPr>
            <a:r>
              <a:rPr lang="en-US" altLang="en-US" sz="1800">
                <a:latin typeface="Comic Sans MS" pitchFamily="66" charset="0"/>
              </a:rPr>
              <a:t>For every pair of nodes u, v in VG</a:t>
            </a:r>
          </a:p>
          <a:p>
            <a:pPr marL="609600" indent="-609600">
              <a:lnSpc>
                <a:spcPct val="90000"/>
              </a:lnSpc>
              <a:buClr>
                <a:srgbClr val="CC3399"/>
              </a:buClr>
              <a:buFontTx/>
              <a:buChar char="•"/>
            </a:pPr>
            <a:r>
              <a:rPr lang="en-US" altLang="en-US" sz="1800">
                <a:latin typeface="Comic Sans MS" pitchFamily="66" charset="0"/>
              </a:rPr>
              <a:t>   If segment(u,v) is an obstacle edge then</a:t>
            </a:r>
          </a:p>
          <a:p>
            <a:pPr marL="609600" indent="-609600">
              <a:lnSpc>
                <a:spcPct val="90000"/>
              </a:lnSpc>
              <a:buClr>
                <a:srgbClr val="CC3399"/>
              </a:buClr>
              <a:buFontTx/>
              <a:buChar char="•"/>
            </a:pPr>
            <a:r>
              <a:rPr lang="en-US" altLang="en-US" sz="1800">
                <a:latin typeface="Comic Sans MS" pitchFamily="66" charset="0"/>
              </a:rPr>
              <a:t>       insert (u,v) into VG</a:t>
            </a:r>
          </a:p>
          <a:p>
            <a:pPr marL="609600" indent="-609600">
              <a:lnSpc>
                <a:spcPct val="90000"/>
              </a:lnSpc>
              <a:buClr>
                <a:srgbClr val="CC3399"/>
              </a:buClr>
              <a:buFontTx/>
              <a:buChar char="•"/>
            </a:pPr>
            <a:r>
              <a:rPr lang="en-US" altLang="en-US" sz="1800">
                <a:latin typeface="Comic Sans MS" pitchFamily="66" charset="0"/>
              </a:rPr>
              <a:t>   else</a:t>
            </a:r>
          </a:p>
          <a:p>
            <a:pPr marL="609600" indent="-609600">
              <a:lnSpc>
                <a:spcPct val="90000"/>
              </a:lnSpc>
              <a:buClr>
                <a:srgbClr val="CC3399"/>
              </a:buClr>
              <a:buFontTx/>
              <a:buChar char="•"/>
            </a:pPr>
            <a:r>
              <a:rPr lang="en-US" altLang="en-US" sz="1800">
                <a:latin typeface="Comic Sans MS" pitchFamily="66" charset="0"/>
              </a:rPr>
              <a:t>       for every obstacle edge e</a:t>
            </a:r>
          </a:p>
          <a:p>
            <a:pPr marL="609600" indent="-609600">
              <a:lnSpc>
                <a:spcPct val="90000"/>
              </a:lnSpc>
              <a:buClr>
                <a:srgbClr val="CC3399"/>
              </a:buClr>
              <a:buFontTx/>
              <a:buChar char="•"/>
            </a:pPr>
            <a:r>
              <a:rPr lang="en-US" altLang="en-US" sz="1800">
                <a:latin typeface="Comic Sans MS" pitchFamily="66" charset="0"/>
              </a:rPr>
              <a:t>            if segment(u,v) does not intersects e</a:t>
            </a:r>
          </a:p>
          <a:p>
            <a:pPr marL="609600" indent="-609600">
              <a:lnSpc>
                <a:spcPct val="90000"/>
              </a:lnSpc>
              <a:buClr>
                <a:srgbClr val="CC3399"/>
              </a:buClr>
              <a:buFontTx/>
              <a:buChar char="•"/>
            </a:pPr>
            <a:r>
              <a:rPr lang="en-US" altLang="en-US" sz="1800">
                <a:latin typeface="Comic Sans MS" pitchFamily="66" charset="0"/>
              </a:rPr>
              <a:t>                  insert (u,v) into VG</a:t>
            </a:r>
          </a:p>
          <a:p>
            <a:pPr marL="609600" indent="-609600">
              <a:lnSpc>
                <a:spcPct val="90000"/>
              </a:lnSpc>
              <a:buClr>
                <a:srgbClr val="CC3399"/>
              </a:buClr>
              <a:buFontTx/>
              <a:buChar char="•"/>
            </a:pPr>
            <a:r>
              <a:rPr lang="en-US" altLang="en-US" sz="1800">
                <a:latin typeface="Comic Sans MS" pitchFamily="66" charset="0"/>
              </a:rPr>
              <a:t>Search VG using A*</a:t>
            </a:r>
          </a:p>
          <a:p>
            <a:pPr marL="609600" indent="-609600">
              <a:lnSpc>
                <a:spcPct val="90000"/>
              </a:lnSpc>
              <a:buClr>
                <a:srgbClr val="CC3399"/>
              </a:buClr>
              <a:buFontTx/>
              <a:buChar char="•"/>
            </a:pPr>
            <a:endParaRPr lang="fr-CA" altLang="en-US" sz="1800">
              <a:latin typeface="Comic Sans MS" pitchFamily="66" charset="0"/>
            </a:endParaRPr>
          </a:p>
          <a:p>
            <a:pPr marL="609600" indent="-609600">
              <a:lnSpc>
                <a:spcPct val="90000"/>
              </a:lnSpc>
              <a:buClr>
                <a:srgbClr val="CC3399"/>
              </a:buClr>
              <a:buFontTx/>
              <a:buNone/>
            </a:pPr>
            <a:r>
              <a:rPr lang="fr-CA" altLang="en-US" sz="1800"/>
              <a:t>Complexité : </a:t>
            </a:r>
            <a:r>
              <a:rPr lang="fr-CA" altLang="en-US" sz="1800" i="1"/>
              <a:t>O(n</a:t>
            </a:r>
            <a:r>
              <a:rPr lang="fr-CA" altLang="en-US" sz="1800" i="1" baseline="30000"/>
              <a:t>3</a:t>
            </a:r>
            <a:r>
              <a:rPr lang="fr-CA" altLang="en-US" sz="1800" i="1"/>
              <a:t>)</a:t>
            </a:r>
            <a:r>
              <a:rPr lang="fr-CA" altLang="en-US" sz="1800"/>
              <a:t>, avec </a:t>
            </a:r>
            <a:r>
              <a:rPr lang="fr-CA" altLang="en-US" sz="1800" i="1"/>
              <a:t>n</a:t>
            </a:r>
            <a:r>
              <a:rPr lang="fr-CA" altLang="en-US" sz="1800"/>
              <a:t> = nombre de sommets des obstacles.</a:t>
            </a:r>
          </a:p>
          <a:p>
            <a:pPr marL="609600" indent="-609600">
              <a:lnSpc>
                <a:spcPct val="90000"/>
              </a:lnSpc>
              <a:buClr>
                <a:srgbClr val="CC3399"/>
              </a:buClr>
              <a:buFontTx/>
              <a:buNone/>
            </a:pPr>
            <a:r>
              <a:rPr lang="fr-CA" altLang="en-US" sz="1800"/>
              <a:t>                      Il existe des versions améliorés </a:t>
            </a:r>
            <a:r>
              <a:rPr lang="fr-CA" altLang="en-US" sz="1800" i="1"/>
              <a:t>O(n)</a:t>
            </a:r>
            <a:r>
              <a:rPr lang="fr-CA" altLang="en-US" sz="1800"/>
              <a:t>.</a:t>
            </a:r>
            <a:endParaRPr lang="en-US" altLang="en-US" sz="180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84997" name="Rectangle 2"/>
          <p:cNvSpPr>
            <a:spLocks noGrp="1" noChangeArrowheads="1"/>
          </p:cNvSpPr>
          <p:nvPr>
            <p:ph type="title" idx="4294967295"/>
          </p:nvPr>
        </p:nvSpPr>
        <p:spPr/>
        <p:txBody>
          <a:bodyPr/>
          <a:lstStyle/>
          <a:p>
            <a:r>
              <a:rPr lang="fr-CA" altLang="en-US" i="1">
                <a:solidFill>
                  <a:schemeClr val="tx1"/>
                </a:solidFill>
              </a:rPr>
              <a:t>Maximum-Clearance Roadmaps</a:t>
            </a:r>
          </a:p>
        </p:txBody>
      </p:sp>
      <p:sp>
        <p:nvSpPr>
          <p:cNvPr id="84998" name="Rectangle 3"/>
          <p:cNvSpPr>
            <a:spLocks noChangeArrowheads="1"/>
          </p:cNvSpPr>
          <p:nvPr/>
        </p:nvSpPr>
        <p:spPr bwMode="auto">
          <a:xfrm>
            <a:off x="468313" y="125095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fr-CA" altLang="en-US" sz="2400"/>
              <a:t>Diagramme de Voronoï généralisé</a:t>
            </a:r>
          </a:p>
          <a:p>
            <a:pPr eaLnBrk="1" hangingPunct="1">
              <a:spcBef>
                <a:spcPct val="20000"/>
              </a:spcBef>
              <a:buClr>
                <a:srgbClr val="0033CC"/>
              </a:buClr>
              <a:buFont typeface="Webdings" pitchFamily="18" charset="2"/>
              <a:buChar char="="/>
            </a:pPr>
            <a:r>
              <a:rPr lang="fr-CA" altLang="en-US" sz="2400"/>
              <a:t>Permet de trouver un chemin </a:t>
            </a:r>
            <a:br>
              <a:rPr lang="fr-CA" altLang="en-US" sz="2400"/>
            </a:br>
            <a:r>
              <a:rPr lang="fr-CA" altLang="en-US" sz="2400"/>
              <a:t>maximisant la distance avec les obstacles</a:t>
            </a:r>
            <a:r>
              <a:rPr lang="fr-CA" altLang="en-US" sz="2000"/>
              <a:t> </a:t>
            </a:r>
            <a:br>
              <a:rPr lang="fr-CA" altLang="en-US" sz="2000"/>
            </a:br>
            <a:endParaRPr lang="fr-CA" altLang="en-US" sz="2000"/>
          </a:p>
        </p:txBody>
      </p:sp>
      <p:pic>
        <p:nvPicPr>
          <p:cNvPr id="84999" name="Picture 18" descr="largeex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8" y="2640013"/>
            <a:ext cx="33162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1" descr="vorono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0413" y="1189038"/>
            <a:ext cx="13874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63</a:t>
            </a:fld>
            <a:endParaRPr lang="en-US"/>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86021" name="Rectangle 2"/>
          <p:cNvSpPr>
            <a:spLocks noGrp="1" noChangeArrowheads="1"/>
          </p:cNvSpPr>
          <p:nvPr>
            <p:ph type="title" idx="4294967295"/>
          </p:nvPr>
        </p:nvSpPr>
        <p:spPr/>
        <p:txBody>
          <a:bodyPr/>
          <a:lstStyle/>
          <a:p>
            <a:r>
              <a:rPr lang="fr-CA" altLang="en-US" i="1">
                <a:solidFill>
                  <a:schemeClr val="tx1"/>
                </a:solidFill>
              </a:rPr>
              <a:t>Shortest-Path Roadmaps</a:t>
            </a:r>
          </a:p>
        </p:txBody>
      </p:sp>
      <p:sp>
        <p:nvSpPr>
          <p:cNvPr id="86022" name="Rectangle 3"/>
          <p:cNvSpPr>
            <a:spLocks noChangeArrowheads="1"/>
          </p:cNvSpPr>
          <p:nvPr/>
        </p:nvSpPr>
        <p:spPr bwMode="auto">
          <a:xfrm>
            <a:off x="468313" y="125095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fr-CA" altLang="en-US" sz="2400"/>
              <a:t>Plus court chemin entre deux configurations</a:t>
            </a:r>
            <a:endParaRPr lang="fr-CA" altLang="en-US" sz="2000"/>
          </a:p>
        </p:txBody>
      </p:sp>
      <p:pic>
        <p:nvPicPr>
          <p:cNvPr id="860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75" y="1762125"/>
            <a:ext cx="6394450" cy="333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7" name="Slide Number Placeholder 6"/>
          <p:cNvSpPr>
            <a:spLocks noGrp="1"/>
          </p:cNvSpPr>
          <p:nvPr>
            <p:ph type="sldNum" sz="quarter" idx="12"/>
          </p:nvPr>
        </p:nvSpPr>
        <p:spPr/>
        <p:txBody>
          <a:bodyPr/>
          <a:lstStyle/>
          <a:p>
            <a:pPr>
              <a:defRPr/>
            </a:pPr>
            <a:fld id="{847FC1A3-328B-470D-A7F2-65BA0347355E}" type="slidenum">
              <a:rPr lang="en-US" smtClean="0"/>
              <a:pPr>
                <a:defRPr/>
              </a:pPr>
              <a:t>64</a:t>
            </a:fld>
            <a:endParaRPr lang="en-US"/>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165100" y="0"/>
            <a:ext cx="8683625" cy="757238"/>
          </a:xfrm>
        </p:spPr>
        <p:txBody>
          <a:bodyPr/>
          <a:lstStyle/>
          <a:p>
            <a:r>
              <a:rPr lang="fr-CA" altLang="en-US" sz="2800" dirty="0"/>
              <a:t>Décomposition en grille</a:t>
            </a:r>
          </a:p>
        </p:txBody>
      </p:sp>
      <p:pic>
        <p:nvPicPr>
          <p:cNvPr id="90115" name="Picture 20" descr="c01111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140450" y="2846388"/>
            <a:ext cx="568325" cy="561975"/>
          </a:xfrm>
          <a:noFill/>
        </p:spPr>
      </p:pic>
      <p:grpSp>
        <p:nvGrpSpPr>
          <p:cNvPr id="90116" name="Group 4"/>
          <p:cNvGrpSpPr>
            <a:grpSpLocks/>
          </p:cNvGrpSpPr>
          <p:nvPr/>
        </p:nvGrpSpPr>
        <p:grpSpPr bwMode="auto">
          <a:xfrm>
            <a:off x="1300163" y="2219325"/>
            <a:ext cx="6400800" cy="3957638"/>
            <a:chOff x="864" y="1155"/>
            <a:chExt cx="4032" cy="2493"/>
          </a:xfrm>
        </p:grpSpPr>
        <p:sp>
          <p:nvSpPr>
            <p:cNvPr id="90120" name="Rectangle 5"/>
            <p:cNvSpPr>
              <a:spLocks noChangeArrowheads="1"/>
            </p:cNvSpPr>
            <p:nvPr/>
          </p:nvSpPr>
          <p:spPr bwMode="auto">
            <a:xfrm>
              <a:off x="864" y="1200"/>
              <a:ext cx="4032" cy="244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0121" name="Line 6"/>
            <p:cNvSpPr>
              <a:spLocks noChangeShapeType="1"/>
            </p:cNvSpPr>
            <p:nvPr/>
          </p:nvSpPr>
          <p:spPr bwMode="auto">
            <a:xfrm>
              <a:off x="864" y="2400"/>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22" name="Line 7"/>
            <p:cNvSpPr>
              <a:spLocks noChangeShapeType="1"/>
            </p:cNvSpPr>
            <p:nvPr/>
          </p:nvSpPr>
          <p:spPr bwMode="auto">
            <a:xfrm>
              <a:off x="2112" y="1200"/>
              <a:ext cx="0" cy="62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23" name="Line 8"/>
            <p:cNvSpPr>
              <a:spLocks noChangeShapeType="1"/>
            </p:cNvSpPr>
            <p:nvPr/>
          </p:nvSpPr>
          <p:spPr bwMode="auto">
            <a:xfrm>
              <a:off x="2112" y="3456"/>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24" name="Line 9"/>
            <p:cNvSpPr>
              <a:spLocks noChangeShapeType="1"/>
            </p:cNvSpPr>
            <p:nvPr/>
          </p:nvSpPr>
          <p:spPr bwMode="auto">
            <a:xfrm flipH="1">
              <a:off x="3600" y="2400"/>
              <a:ext cx="129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25" name="Line 10"/>
            <p:cNvSpPr>
              <a:spLocks noChangeShapeType="1"/>
            </p:cNvSpPr>
            <p:nvPr/>
          </p:nvSpPr>
          <p:spPr bwMode="auto">
            <a:xfrm>
              <a:off x="2112" y="3024"/>
              <a:ext cx="24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26" name="Text Box 11"/>
            <p:cNvSpPr txBox="1">
              <a:spLocks noChangeArrowheads="1"/>
            </p:cNvSpPr>
            <p:nvPr/>
          </p:nvSpPr>
          <p:spPr bwMode="auto">
            <a:xfrm>
              <a:off x="864" y="1155"/>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1</a:t>
              </a:r>
            </a:p>
          </p:txBody>
        </p:sp>
        <p:sp>
          <p:nvSpPr>
            <p:cNvPr id="90127" name="Text Box 12"/>
            <p:cNvSpPr txBox="1">
              <a:spLocks noChangeArrowheads="1"/>
            </p:cNvSpPr>
            <p:nvPr/>
          </p:nvSpPr>
          <p:spPr bwMode="auto">
            <a:xfrm>
              <a:off x="888" y="331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2</a:t>
              </a:r>
            </a:p>
          </p:txBody>
        </p:sp>
        <p:sp>
          <p:nvSpPr>
            <p:cNvPr id="90128" name="Text Box 13"/>
            <p:cNvSpPr txBox="1">
              <a:spLocks noChangeArrowheads="1"/>
            </p:cNvSpPr>
            <p:nvPr/>
          </p:nvSpPr>
          <p:spPr bwMode="auto">
            <a:xfrm>
              <a:off x="2112" y="1155"/>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5</a:t>
              </a:r>
            </a:p>
          </p:txBody>
        </p:sp>
        <p:sp>
          <p:nvSpPr>
            <p:cNvPr id="90129" name="Text Box 14"/>
            <p:cNvSpPr txBox="1">
              <a:spLocks noChangeArrowheads="1"/>
            </p:cNvSpPr>
            <p:nvPr/>
          </p:nvSpPr>
          <p:spPr bwMode="auto">
            <a:xfrm>
              <a:off x="2112" y="331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4</a:t>
              </a:r>
            </a:p>
          </p:txBody>
        </p:sp>
        <p:sp>
          <p:nvSpPr>
            <p:cNvPr id="90130" name="Text Box 15"/>
            <p:cNvSpPr txBox="1">
              <a:spLocks noChangeArrowheads="1"/>
            </p:cNvSpPr>
            <p:nvPr/>
          </p:nvSpPr>
          <p:spPr bwMode="auto">
            <a:xfrm>
              <a:off x="2112" y="2784"/>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3</a:t>
              </a:r>
            </a:p>
          </p:txBody>
        </p:sp>
        <p:sp>
          <p:nvSpPr>
            <p:cNvPr id="90131" name="Line 16"/>
            <p:cNvSpPr>
              <a:spLocks noChangeShapeType="1"/>
            </p:cNvSpPr>
            <p:nvPr/>
          </p:nvSpPr>
          <p:spPr bwMode="auto">
            <a:xfrm flipV="1">
              <a:off x="1680" y="2400"/>
              <a:ext cx="14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32" name="Line 17"/>
            <p:cNvSpPr>
              <a:spLocks noChangeShapeType="1"/>
            </p:cNvSpPr>
            <p:nvPr/>
          </p:nvSpPr>
          <p:spPr bwMode="auto">
            <a:xfrm>
              <a:off x="2112" y="2832"/>
              <a:ext cx="0" cy="4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33" name="Line 18"/>
            <p:cNvSpPr>
              <a:spLocks noChangeShapeType="1"/>
            </p:cNvSpPr>
            <p:nvPr/>
          </p:nvSpPr>
          <p:spPr bwMode="auto">
            <a:xfrm>
              <a:off x="2112" y="1872"/>
              <a:ext cx="0" cy="48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0134" name="Line 19"/>
            <p:cNvSpPr>
              <a:spLocks noChangeShapeType="1"/>
            </p:cNvSpPr>
            <p:nvPr/>
          </p:nvSpPr>
          <p:spPr bwMode="auto">
            <a:xfrm>
              <a:off x="2112" y="3264"/>
              <a:ext cx="0" cy="144"/>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A"/>
            </a:p>
          </p:txBody>
        </p:sp>
      </p:grpSp>
      <p:sp>
        <p:nvSpPr>
          <p:cNvPr id="90117"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65</a:t>
            </a:fld>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title" idx="4294967295"/>
          </p:nvPr>
        </p:nvSpPr>
        <p:spPr>
          <a:xfrm>
            <a:off x="403225" y="887413"/>
            <a:ext cx="4679950" cy="1524000"/>
          </a:xfrm>
        </p:spPr>
        <p:txBody>
          <a:bodyPr/>
          <a:lstStyle/>
          <a:p>
            <a:pPr algn="l"/>
            <a:r>
              <a:rPr lang="en-US" altLang="en-US" sz="1800" b="0">
                <a:solidFill>
                  <a:srgbClr val="000099"/>
                </a:solidFill>
              </a:rPr>
              <a:t>Décomposer la carte en grille (</a:t>
            </a:r>
            <a:r>
              <a:rPr lang="en-US" altLang="en-US" sz="1800" b="0" i="1">
                <a:solidFill>
                  <a:srgbClr val="000099"/>
                </a:solidFill>
              </a:rPr>
              <a:t>occupancy grid</a:t>
            </a:r>
            <a:r>
              <a:rPr lang="en-US" altLang="en-US" sz="1800" b="0">
                <a:solidFill>
                  <a:srgbClr val="000099"/>
                </a:solidFill>
              </a:rPr>
              <a:t>): </a:t>
            </a:r>
            <a:br>
              <a:rPr lang="en-US" altLang="en-US" sz="1800" b="0">
                <a:solidFill>
                  <a:srgbClr val="000099"/>
                </a:solidFill>
              </a:rPr>
            </a:br>
            <a:r>
              <a:rPr lang="en-US" altLang="en-US" sz="1800" b="0">
                <a:solidFill>
                  <a:srgbClr val="000099"/>
                </a:solidFill>
              </a:rPr>
              <a:t>4-connected (illustré ici) ou 8-connected.</a:t>
            </a:r>
            <a:br>
              <a:rPr lang="en-US" altLang="en-US" sz="1800" b="0">
                <a:solidFill>
                  <a:srgbClr val="000099"/>
                </a:solidFill>
              </a:rPr>
            </a:br>
            <a:br>
              <a:rPr lang="en-US" altLang="en-US" sz="1800" b="0">
                <a:solidFill>
                  <a:srgbClr val="000099"/>
                </a:solidFill>
              </a:rPr>
            </a:br>
            <a:endParaRPr lang="en-US" altLang="en-US" sz="1800" b="0">
              <a:solidFill>
                <a:srgbClr val="000099"/>
              </a:solidFill>
            </a:endParaRPr>
          </a:p>
        </p:txBody>
      </p:sp>
      <p:sp>
        <p:nvSpPr>
          <p:cNvPr id="91139" name="Text Box 4"/>
          <p:cNvSpPr txBox="1">
            <a:spLocks noChangeArrowheads="1"/>
          </p:cNvSpPr>
          <p:nvPr/>
        </p:nvSpPr>
        <p:spPr bwMode="auto">
          <a:xfrm>
            <a:off x="5954713" y="635000"/>
            <a:ext cx="2871787" cy="15906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sz="2400" b="1">
                <a:solidFill>
                  <a:srgbClr val="000066"/>
                </a:solidFill>
                <a:latin typeface="Times New Roman" pitchFamily="18" charset="0"/>
                <a:ea typeface="굴림" pitchFamily="34" charset="-127"/>
              </a:rPr>
              <a:t>Transitions:</a:t>
            </a:r>
          </a:p>
          <a:p>
            <a:r>
              <a:rPr lang="fr-CA" altLang="en-US" sz="2400">
                <a:latin typeface="Times New Roman" pitchFamily="18" charset="0"/>
                <a:ea typeface="굴림" pitchFamily="34" charset="-127"/>
              </a:rPr>
              <a:t> - Tourner à gauche</a:t>
            </a:r>
          </a:p>
          <a:p>
            <a:r>
              <a:rPr lang="fr-CA" altLang="en-US" sz="2400">
                <a:latin typeface="Times New Roman" pitchFamily="18" charset="0"/>
                <a:ea typeface="굴림" pitchFamily="34" charset="-127"/>
              </a:rPr>
              <a:t> - Tourner à droite</a:t>
            </a:r>
          </a:p>
          <a:p>
            <a:r>
              <a:rPr lang="fr-CA" altLang="en-US" sz="2400">
                <a:latin typeface="Times New Roman" pitchFamily="18" charset="0"/>
                <a:ea typeface="굴림" pitchFamily="34" charset="-127"/>
              </a:rPr>
              <a:t> - Avancer</a:t>
            </a:r>
          </a:p>
        </p:txBody>
      </p:sp>
      <p:grpSp>
        <p:nvGrpSpPr>
          <p:cNvPr id="91140" name="Group 112"/>
          <p:cNvGrpSpPr>
            <a:grpSpLocks/>
          </p:cNvGrpSpPr>
          <p:nvPr/>
        </p:nvGrpSpPr>
        <p:grpSpPr bwMode="auto">
          <a:xfrm>
            <a:off x="1295400" y="2209800"/>
            <a:ext cx="6400800" cy="3962400"/>
            <a:chOff x="816" y="1392"/>
            <a:chExt cx="4032" cy="2496"/>
          </a:xfrm>
        </p:grpSpPr>
        <p:sp>
          <p:nvSpPr>
            <p:cNvPr id="91147" name="Rectangle 7"/>
            <p:cNvSpPr>
              <a:spLocks noChangeArrowheads="1"/>
            </p:cNvSpPr>
            <p:nvPr/>
          </p:nvSpPr>
          <p:spPr bwMode="auto">
            <a:xfrm>
              <a:off x="816" y="1440"/>
              <a:ext cx="4032" cy="244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u="sng"/>
            </a:p>
          </p:txBody>
        </p:sp>
        <p:sp>
          <p:nvSpPr>
            <p:cNvPr id="91148" name="Line 8"/>
            <p:cNvSpPr>
              <a:spLocks noChangeShapeType="1"/>
            </p:cNvSpPr>
            <p:nvPr/>
          </p:nvSpPr>
          <p:spPr bwMode="auto">
            <a:xfrm>
              <a:off x="2064" y="1440"/>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49" name="Line 9"/>
            <p:cNvSpPr>
              <a:spLocks noChangeShapeType="1"/>
            </p:cNvSpPr>
            <p:nvPr/>
          </p:nvSpPr>
          <p:spPr bwMode="auto">
            <a:xfrm flipH="1">
              <a:off x="3648" y="2640"/>
              <a:ext cx="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0" name="Line 10"/>
            <p:cNvSpPr>
              <a:spLocks noChangeShapeType="1"/>
            </p:cNvSpPr>
            <p:nvPr/>
          </p:nvSpPr>
          <p:spPr bwMode="auto">
            <a:xfrm>
              <a:off x="2064" y="3312"/>
              <a:ext cx="24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1" name="Line 11"/>
            <p:cNvSpPr>
              <a:spLocks noChangeShapeType="1"/>
            </p:cNvSpPr>
            <p:nvPr/>
          </p:nvSpPr>
          <p:spPr bwMode="auto">
            <a:xfrm>
              <a:off x="100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2" name="Line 12"/>
            <p:cNvSpPr>
              <a:spLocks noChangeShapeType="1"/>
            </p:cNvSpPr>
            <p:nvPr/>
          </p:nvSpPr>
          <p:spPr bwMode="auto">
            <a:xfrm>
              <a:off x="1152"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3" name="Line 13"/>
            <p:cNvSpPr>
              <a:spLocks noChangeShapeType="1"/>
            </p:cNvSpPr>
            <p:nvPr/>
          </p:nvSpPr>
          <p:spPr bwMode="auto">
            <a:xfrm>
              <a:off x="1344"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4" name="Line 14"/>
            <p:cNvSpPr>
              <a:spLocks noChangeShapeType="1"/>
            </p:cNvSpPr>
            <p:nvPr/>
          </p:nvSpPr>
          <p:spPr bwMode="auto">
            <a:xfrm>
              <a:off x="148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5" name="Line 15"/>
            <p:cNvSpPr>
              <a:spLocks noChangeShapeType="1"/>
            </p:cNvSpPr>
            <p:nvPr/>
          </p:nvSpPr>
          <p:spPr bwMode="auto">
            <a:xfrm>
              <a:off x="1632"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6" name="Line 16"/>
            <p:cNvSpPr>
              <a:spLocks noChangeShapeType="1"/>
            </p:cNvSpPr>
            <p:nvPr/>
          </p:nvSpPr>
          <p:spPr bwMode="auto">
            <a:xfrm>
              <a:off x="1776"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7" name="Line 17"/>
            <p:cNvSpPr>
              <a:spLocks noChangeShapeType="1"/>
            </p:cNvSpPr>
            <p:nvPr/>
          </p:nvSpPr>
          <p:spPr bwMode="auto">
            <a:xfrm>
              <a:off x="1920"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8" name="Line 18"/>
            <p:cNvSpPr>
              <a:spLocks noChangeShapeType="1"/>
            </p:cNvSpPr>
            <p:nvPr/>
          </p:nvSpPr>
          <p:spPr bwMode="auto">
            <a:xfrm>
              <a:off x="2064"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59" name="Line 19"/>
            <p:cNvSpPr>
              <a:spLocks noChangeShapeType="1"/>
            </p:cNvSpPr>
            <p:nvPr/>
          </p:nvSpPr>
          <p:spPr bwMode="auto">
            <a:xfrm>
              <a:off x="2256"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0" name="Line 20"/>
            <p:cNvSpPr>
              <a:spLocks noChangeShapeType="1"/>
            </p:cNvSpPr>
            <p:nvPr/>
          </p:nvSpPr>
          <p:spPr bwMode="auto">
            <a:xfrm>
              <a:off x="2400"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1" name="Line 21"/>
            <p:cNvSpPr>
              <a:spLocks noChangeShapeType="1"/>
            </p:cNvSpPr>
            <p:nvPr/>
          </p:nvSpPr>
          <p:spPr bwMode="auto">
            <a:xfrm>
              <a:off x="2544"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2" name="Line 22"/>
            <p:cNvSpPr>
              <a:spLocks noChangeShapeType="1"/>
            </p:cNvSpPr>
            <p:nvPr/>
          </p:nvSpPr>
          <p:spPr bwMode="auto">
            <a:xfrm>
              <a:off x="268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3" name="Line 23"/>
            <p:cNvSpPr>
              <a:spLocks noChangeShapeType="1"/>
            </p:cNvSpPr>
            <p:nvPr/>
          </p:nvSpPr>
          <p:spPr bwMode="auto">
            <a:xfrm>
              <a:off x="2832"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4" name="Line 24"/>
            <p:cNvSpPr>
              <a:spLocks noChangeShapeType="1"/>
            </p:cNvSpPr>
            <p:nvPr/>
          </p:nvSpPr>
          <p:spPr bwMode="auto">
            <a:xfrm>
              <a:off x="2990"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5" name="Line 25"/>
            <p:cNvSpPr>
              <a:spLocks noChangeShapeType="1"/>
            </p:cNvSpPr>
            <p:nvPr/>
          </p:nvSpPr>
          <p:spPr bwMode="auto">
            <a:xfrm>
              <a:off x="3161"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6" name="Line 26"/>
            <p:cNvSpPr>
              <a:spLocks noChangeShapeType="1"/>
            </p:cNvSpPr>
            <p:nvPr/>
          </p:nvSpPr>
          <p:spPr bwMode="auto">
            <a:xfrm>
              <a:off x="3312"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7" name="Line 27"/>
            <p:cNvSpPr>
              <a:spLocks noChangeShapeType="1"/>
            </p:cNvSpPr>
            <p:nvPr/>
          </p:nvSpPr>
          <p:spPr bwMode="auto">
            <a:xfrm>
              <a:off x="3456"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8" name="Line 28"/>
            <p:cNvSpPr>
              <a:spLocks noChangeShapeType="1"/>
            </p:cNvSpPr>
            <p:nvPr/>
          </p:nvSpPr>
          <p:spPr bwMode="auto">
            <a:xfrm>
              <a:off x="3600"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69" name="Line 29"/>
            <p:cNvSpPr>
              <a:spLocks noChangeShapeType="1"/>
            </p:cNvSpPr>
            <p:nvPr/>
          </p:nvSpPr>
          <p:spPr bwMode="auto">
            <a:xfrm>
              <a:off x="3744"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0" name="Line 30"/>
            <p:cNvSpPr>
              <a:spLocks noChangeShapeType="1"/>
            </p:cNvSpPr>
            <p:nvPr/>
          </p:nvSpPr>
          <p:spPr bwMode="auto">
            <a:xfrm>
              <a:off x="388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1" name="Line 31"/>
            <p:cNvSpPr>
              <a:spLocks noChangeShapeType="1"/>
            </p:cNvSpPr>
            <p:nvPr/>
          </p:nvSpPr>
          <p:spPr bwMode="auto">
            <a:xfrm>
              <a:off x="4080"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2" name="Line 32"/>
            <p:cNvSpPr>
              <a:spLocks noChangeShapeType="1"/>
            </p:cNvSpPr>
            <p:nvPr/>
          </p:nvSpPr>
          <p:spPr bwMode="auto">
            <a:xfrm>
              <a:off x="423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3" name="Line 33"/>
            <p:cNvSpPr>
              <a:spLocks noChangeShapeType="1"/>
            </p:cNvSpPr>
            <p:nvPr/>
          </p:nvSpPr>
          <p:spPr bwMode="auto">
            <a:xfrm>
              <a:off x="4382"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4" name="Line 34"/>
            <p:cNvSpPr>
              <a:spLocks noChangeShapeType="1"/>
            </p:cNvSpPr>
            <p:nvPr/>
          </p:nvSpPr>
          <p:spPr bwMode="auto">
            <a:xfrm>
              <a:off x="4519"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5" name="Line 35"/>
            <p:cNvSpPr>
              <a:spLocks noChangeShapeType="1"/>
            </p:cNvSpPr>
            <p:nvPr/>
          </p:nvSpPr>
          <p:spPr bwMode="auto">
            <a:xfrm>
              <a:off x="4678" y="1440"/>
              <a:ext cx="0" cy="2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6" name="Line 37"/>
            <p:cNvSpPr>
              <a:spLocks noChangeShapeType="1"/>
            </p:cNvSpPr>
            <p:nvPr/>
          </p:nvSpPr>
          <p:spPr bwMode="auto">
            <a:xfrm>
              <a:off x="816" y="1632"/>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7" name="Line 38"/>
            <p:cNvSpPr>
              <a:spLocks noChangeShapeType="1"/>
            </p:cNvSpPr>
            <p:nvPr/>
          </p:nvSpPr>
          <p:spPr bwMode="auto">
            <a:xfrm>
              <a:off x="816" y="1824"/>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8" name="Line 39"/>
            <p:cNvSpPr>
              <a:spLocks noChangeShapeType="1"/>
            </p:cNvSpPr>
            <p:nvPr/>
          </p:nvSpPr>
          <p:spPr bwMode="auto">
            <a:xfrm>
              <a:off x="816" y="2016"/>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79" name="Line 40"/>
            <p:cNvSpPr>
              <a:spLocks noChangeShapeType="1"/>
            </p:cNvSpPr>
            <p:nvPr/>
          </p:nvSpPr>
          <p:spPr bwMode="auto">
            <a:xfrm>
              <a:off x="816" y="2160"/>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0" name="Line 41"/>
            <p:cNvSpPr>
              <a:spLocks noChangeShapeType="1"/>
            </p:cNvSpPr>
            <p:nvPr/>
          </p:nvSpPr>
          <p:spPr bwMode="auto">
            <a:xfrm>
              <a:off x="816" y="2304"/>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1" name="Line 42"/>
            <p:cNvSpPr>
              <a:spLocks noChangeShapeType="1"/>
            </p:cNvSpPr>
            <p:nvPr/>
          </p:nvSpPr>
          <p:spPr bwMode="auto">
            <a:xfrm>
              <a:off x="816" y="2448"/>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2" name="Line 43"/>
            <p:cNvSpPr>
              <a:spLocks noChangeShapeType="1"/>
            </p:cNvSpPr>
            <p:nvPr/>
          </p:nvSpPr>
          <p:spPr bwMode="auto">
            <a:xfrm>
              <a:off x="816" y="2640"/>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3" name="Line 44"/>
            <p:cNvSpPr>
              <a:spLocks noChangeShapeType="1"/>
            </p:cNvSpPr>
            <p:nvPr/>
          </p:nvSpPr>
          <p:spPr bwMode="auto">
            <a:xfrm>
              <a:off x="816" y="2832"/>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4" name="Line 45"/>
            <p:cNvSpPr>
              <a:spLocks noChangeShapeType="1"/>
            </p:cNvSpPr>
            <p:nvPr/>
          </p:nvSpPr>
          <p:spPr bwMode="auto">
            <a:xfrm>
              <a:off x="816" y="2976"/>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5" name="Line 46"/>
            <p:cNvSpPr>
              <a:spLocks noChangeShapeType="1"/>
            </p:cNvSpPr>
            <p:nvPr/>
          </p:nvSpPr>
          <p:spPr bwMode="auto">
            <a:xfrm>
              <a:off x="816" y="3120"/>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6" name="Line 47"/>
            <p:cNvSpPr>
              <a:spLocks noChangeShapeType="1"/>
            </p:cNvSpPr>
            <p:nvPr/>
          </p:nvSpPr>
          <p:spPr bwMode="auto">
            <a:xfrm>
              <a:off x="816" y="3120"/>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7" name="Line 48"/>
            <p:cNvSpPr>
              <a:spLocks noChangeShapeType="1"/>
            </p:cNvSpPr>
            <p:nvPr/>
          </p:nvSpPr>
          <p:spPr bwMode="auto">
            <a:xfrm>
              <a:off x="816" y="3312"/>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8" name="Line 49"/>
            <p:cNvSpPr>
              <a:spLocks noChangeShapeType="1"/>
            </p:cNvSpPr>
            <p:nvPr/>
          </p:nvSpPr>
          <p:spPr bwMode="auto">
            <a:xfrm>
              <a:off x="816" y="3504"/>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89" name="Line 50"/>
            <p:cNvSpPr>
              <a:spLocks noChangeShapeType="1"/>
            </p:cNvSpPr>
            <p:nvPr/>
          </p:nvSpPr>
          <p:spPr bwMode="auto">
            <a:xfrm>
              <a:off x="816" y="3648"/>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90" name="Line 51"/>
            <p:cNvSpPr>
              <a:spLocks noChangeShapeType="1"/>
            </p:cNvSpPr>
            <p:nvPr/>
          </p:nvSpPr>
          <p:spPr bwMode="auto">
            <a:xfrm>
              <a:off x="816" y="3792"/>
              <a:ext cx="40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91191" name="Rectangle 52"/>
            <p:cNvSpPr>
              <a:spLocks noChangeArrowheads="1"/>
            </p:cNvSpPr>
            <p:nvPr/>
          </p:nvSpPr>
          <p:spPr bwMode="auto">
            <a:xfrm>
              <a:off x="1920" y="1440"/>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2" name="Rectangle 53"/>
            <p:cNvSpPr>
              <a:spLocks noChangeArrowheads="1"/>
            </p:cNvSpPr>
            <p:nvPr/>
          </p:nvSpPr>
          <p:spPr bwMode="auto">
            <a:xfrm>
              <a:off x="1920" y="1632"/>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3" name="Rectangle 54"/>
            <p:cNvSpPr>
              <a:spLocks noChangeArrowheads="1"/>
            </p:cNvSpPr>
            <p:nvPr/>
          </p:nvSpPr>
          <p:spPr bwMode="auto">
            <a:xfrm>
              <a:off x="1920" y="1824"/>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4" name="Rectangle 55"/>
            <p:cNvSpPr>
              <a:spLocks noChangeArrowheads="1"/>
            </p:cNvSpPr>
            <p:nvPr/>
          </p:nvSpPr>
          <p:spPr bwMode="auto">
            <a:xfrm>
              <a:off x="816"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5" name="Rectangle 56"/>
            <p:cNvSpPr>
              <a:spLocks noChangeArrowheads="1"/>
            </p:cNvSpPr>
            <p:nvPr/>
          </p:nvSpPr>
          <p:spPr bwMode="auto">
            <a:xfrm>
              <a:off x="1008" y="2448"/>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6" name="Rectangle 57"/>
            <p:cNvSpPr>
              <a:spLocks noChangeArrowheads="1"/>
            </p:cNvSpPr>
            <p:nvPr/>
          </p:nvSpPr>
          <p:spPr bwMode="auto">
            <a:xfrm>
              <a:off x="1490" y="2448"/>
              <a:ext cx="190"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7" name="Rectangle 58"/>
            <p:cNvSpPr>
              <a:spLocks noChangeArrowheads="1"/>
            </p:cNvSpPr>
            <p:nvPr/>
          </p:nvSpPr>
          <p:spPr bwMode="auto">
            <a:xfrm>
              <a:off x="1680"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8" name="Rectangle 59"/>
            <p:cNvSpPr>
              <a:spLocks noChangeArrowheads="1"/>
            </p:cNvSpPr>
            <p:nvPr/>
          </p:nvSpPr>
          <p:spPr bwMode="auto">
            <a:xfrm>
              <a:off x="1872"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199" name="Rectangle 60"/>
            <p:cNvSpPr>
              <a:spLocks noChangeArrowheads="1"/>
            </p:cNvSpPr>
            <p:nvPr/>
          </p:nvSpPr>
          <p:spPr bwMode="auto">
            <a:xfrm>
              <a:off x="2064" y="2448"/>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0" name="Rectangle 61"/>
            <p:cNvSpPr>
              <a:spLocks noChangeArrowheads="1"/>
            </p:cNvSpPr>
            <p:nvPr/>
          </p:nvSpPr>
          <p:spPr bwMode="auto">
            <a:xfrm>
              <a:off x="2208"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1" name="Rectangle 62"/>
            <p:cNvSpPr>
              <a:spLocks noChangeArrowheads="1"/>
            </p:cNvSpPr>
            <p:nvPr/>
          </p:nvSpPr>
          <p:spPr bwMode="auto">
            <a:xfrm>
              <a:off x="2400"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2" name="Rectangle 63"/>
            <p:cNvSpPr>
              <a:spLocks noChangeArrowheads="1"/>
            </p:cNvSpPr>
            <p:nvPr/>
          </p:nvSpPr>
          <p:spPr bwMode="auto">
            <a:xfrm>
              <a:off x="2592" y="2448"/>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3" name="Rectangle 64"/>
            <p:cNvSpPr>
              <a:spLocks noChangeArrowheads="1"/>
            </p:cNvSpPr>
            <p:nvPr/>
          </p:nvSpPr>
          <p:spPr bwMode="auto">
            <a:xfrm>
              <a:off x="2743" y="2448"/>
              <a:ext cx="240"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4" name="Rectangle 65"/>
            <p:cNvSpPr>
              <a:spLocks noChangeArrowheads="1"/>
            </p:cNvSpPr>
            <p:nvPr/>
          </p:nvSpPr>
          <p:spPr bwMode="auto">
            <a:xfrm>
              <a:off x="3600"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5" name="Rectangle 66"/>
            <p:cNvSpPr>
              <a:spLocks noChangeArrowheads="1"/>
            </p:cNvSpPr>
            <p:nvPr/>
          </p:nvSpPr>
          <p:spPr bwMode="auto">
            <a:xfrm>
              <a:off x="3792" y="2448"/>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6" name="Rectangle 67"/>
            <p:cNvSpPr>
              <a:spLocks noChangeArrowheads="1"/>
            </p:cNvSpPr>
            <p:nvPr/>
          </p:nvSpPr>
          <p:spPr bwMode="auto">
            <a:xfrm>
              <a:off x="3936"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7" name="Rectangle 68"/>
            <p:cNvSpPr>
              <a:spLocks noChangeArrowheads="1"/>
            </p:cNvSpPr>
            <p:nvPr/>
          </p:nvSpPr>
          <p:spPr bwMode="auto">
            <a:xfrm>
              <a:off x="4128"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8" name="Rectangle 69"/>
            <p:cNvSpPr>
              <a:spLocks noChangeArrowheads="1"/>
            </p:cNvSpPr>
            <p:nvPr/>
          </p:nvSpPr>
          <p:spPr bwMode="auto">
            <a:xfrm>
              <a:off x="4320" y="2448"/>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09" name="Rectangle 70"/>
            <p:cNvSpPr>
              <a:spLocks noChangeArrowheads="1"/>
            </p:cNvSpPr>
            <p:nvPr/>
          </p:nvSpPr>
          <p:spPr bwMode="auto">
            <a:xfrm>
              <a:off x="4464"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0" name="Rectangle 71"/>
            <p:cNvSpPr>
              <a:spLocks noChangeArrowheads="1"/>
            </p:cNvSpPr>
            <p:nvPr/>
          </p:nvSpPr>
          <p:spPr bwMode="auto">
            <a:xfrm>
              <a:off x="4656" y="2448"/>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1" name="Rectangle 72"/>
            <p:cNvSpPr>
              <a:spLocks noChangeArrowheads="1"/>
            </p:cNvSpPr>
            <p:nvPr/>
          </p:nvSpPr>
          <p:spPr bwMode="auto">
            <a:xfrm>
              <a:off x="2064"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2" name="Rectangle 73"/>
            <p:cNvSpPr>
              <a:spLocks noChangeArrowheads="1"/>
            </p:cNvSpPr>
            <p:nvPr/>
          </p:nvSpPr>
          <p:spPr bwMode="auto">
            <a:xfrm>
              <a:off x="2256" y="3120"/>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3" name="Rectangle 74"/>
            <p:cNvSpPr>
              <a:spLocks noChangeArrowheads="1"/>
            </p:cNvSpPr>
            <p:nvPr/>
          </p:nvSpPr>
          <p:spPr bwMode="auto">
            <a:xfrm>
              <a:off x="2400"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4" name="Rectangle 75"/>
            <p:cNvSpPr>
              <a:spLocks noChangeArrowheads="1"/>
            </p:cNvSpPr>
            <p:nvPr/>
          </p:nvSpPr>
          <p:spPr bwMode="auto">
            <a:xfrm>
              <a:off x="2592"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5" name="Rectangle 76"/>
            <p:cNvSpPr>
              <a:spLocks noChangeArrowheads="1"/>
            </p:cNvSpPr>
            <p:nvPr/>
          </p:nvSpPr>
          <p:spPr bwMode="auto">
            <a:xfrm>
              <a:off x="2784" y="3120"/>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6" name="Rectangle 77"/>
            <p:cNvSpPr>
              <a:spLocks noChangeArrowheads="1"/>
            </p:cNvSpPr>
            <p:nvPr/>
          </p:nvSpPr>
          <p:spPr bwMode="auto">
            <a:xfrm>
              <a:off x="2928"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7" name="Rectangle 78"/>
            <p:cNvSpPr>
              <a:spLocks noChangeArrowheads="1"/>
            </p:cNvSpPr>
            <p:nvPr/>
          </p:nvSpPr>
          <p:spPr bwMode="auto">
            <a:xfrm>
              <a:off x="3120"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8" name="Rectangle 79"/>
            <p:cNvSpPr>
              <a:spLocks noChangeArrowheads="1"/>
            </p:cNvSpPr>
            <p:nvPr/>
          </p:nvSpPr>
          <p:spPr bwMode="auto">
            <a:xfrm>
              <a:off x="3312" y="3120"/>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19" name="Rectangle 80"/>
            <p:cNvSpPr>
              <a:spLocks noChangeArrowheads="1"/>
            </p:cNvSpPr>
            <p:nvPr/>
          </p:nvSpPr>
          <p:spPr bwMode="auto">
            <a:xfrm>
              <a:off x="3456"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0" name="Rectangle 81"/>
            <p:cNvSpPr>
              <a:spLocks noChangeArrowheads="1"/>
            </p:cNvSpPr>
            <p:nvPr/>
          </p:nvSpPr>
          <p:spPr bwMode="auto">
            <a:xfrm>
              <a:off x="3648" y="3120"/>
              <a:ext cx="192"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1" name="Rectangle 82"/>
            <p:cNvSpPr>
              <a:spLocks noChangeArrowheads="1"/>
            </p:cNvSpPr>
            <p:nvPr/>
          </p:nvSpPr>
          <p:spPr bwMode="auto">
            <a:xfrm>
              <a:off x="3840" y="3120"/>
              <a:ext cx="14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2" name="Rectangle 83"/>
            <p:cNvSpPr>
              <a:spLocks noChangeArrowheads="1"/>
            </p:cNvSpPr>
            <p:nvPr/>
          </p:nvSpPr>
          <p:spPr bwMode="auto">
            <a:xfrm>
              <a:off x="3984" y="3120"/>
              <a:ext cx="240"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3" name="Rectangle 84"/>
            <p:cNvSpPr>
              <a:spLocks noChangeArrowheads="1"/>
            </p:cNvSpPr>
            <p:nvPr/>
          </p:nvSpPr>
          <p:spPr bwMode="auto">
            <a:xfrm>
              <a:off x="4224" y="3120"/>
              <a:ext cx="288"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4" name="Rectangle 85"/>
            <p:cNvSpPr>
              <a:spLocks noChangeArrowheads="1"/>
            </p:cNvSpPr>
            <p:nvPr/>
          </p:nvSpPr>
          <p:spPr bwMode="auto">
            <a:xfrm>
              <a:off x="2064" y="3312"/>
              <a:ext cx="184" cy="192"/>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5" name="Rectangle 86"/>
            <p:cNvSpPr>
              <a:spLocks noChangeArrowheads="1"/>
            </p:cNvSpPr>
            <p:nvPr/>
          </p:nvSpPr>
          <p:spPr bwMode="auto">
            <a:xfrm>
              <a:off x="2064" y="3737"/>
              <a:ext cx="184" cy="151"/>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nvGrpSpPr>
            <p:cNvPr id="91226" name="Group 87"/>
            <p:cNvGrpSpPr>
              <a:grpSpLocks/>
            </p:cNvGrpSpPr>
            <p:nvPr/>
          </p:nvGrpSpPr>
          <p:grpSpPr bwMode="auto">
            <a:xfrm>
              <a:off x="1920" y="3312"/>
              <a:ext cx="96" cy="192"/>
              <a:chOff x="2016" y="3840"/>
              <a:chExt cx="96" cy="192"/>
            </a:xfrm>
          </p:grpSpPr>
          <p:sp>
            <p:nvSpPr>
              <p:cNvPr id="91243" name="Line 88"/>
              <p:cNvSpPr>
                <a:spLocks noChangeShapeType="1"/>
              </p:cNvSpPr>
              <p:nvPr/>
            </p:nvSpPr>
            <p:spPr bwMode="auto">
              <a:xfrm>
                <a:off x="2112" y="3888"/>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244" name="Line 89"/>
              <p:cNvSpPr>
                <a:spLocks noChangeShapeType="1"/>
              </p:cNvSpPr>
              <p:nvPr/>
            </p:nvSpPr>
            <p:spPr bwMode="auto">
              <a:xfrm flipV="1">
                <a:off x="2112" y="3840"/>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245" name="Line 90"/>
              <p:cNvSpPr>
                <a:spLocks noChangeShapeType="1"/>
              </p:cNvSpPr>
              <p:nvPr/>
            </p:nvSpPr>
            <p:spPr bwMode="auto">
              <a:xfrm flipH="1">
                <a:off x="2016" y="3936"/>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91227" name="Group 91"/>
            <p:cNvGrpSpPr>
              <a:grpSpLocks/>
            </p:cNvGrpSpPr>
            <p:nvPr/>
          </p:nvGrpSpPr>
          <p:grpSpPr bwMode="auto">
            <a:xfrm>
              <a:off x="1344" y="3312"/>
              <a:ext cx="144" cy="192"/>
              <a:chOff x="1776" y="3744"/>
              <a:chExt cx="192" cy="192"/>
            </a:xfrm>
          </p:grpSpPr>
          <p:sp>
            <p:nvSpPr>
              <p:cNvPr id="91239" name="Line 92"/>
              <p:cNvSpPr>
                <a:spLocks noChangeShapeType="1"/>
              </p:cNvSpPr>
              <p:nvPr/>
            </p:nvSpPr>
            <p:spPr bwMode="auto">
              <a:xfrm>
                <a:off x="1872" y="3792"/>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240" name="Line 93"/>
              <p:cNvSpPr>
                <a:spLocks noChangeShapeType="1"/>
              </p:cNvSpPr>
              <p:nvPr/>
            </p:nvSpPr>
            <p:spPr bwMode="auto">
              <a:xfrm flipV="1">
                <a:off x="1872" y="3744"/>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241" name="Line 94"/>
              <p:cNvSpPr>
                <a:spLocks noChangeShapeType="1"/>
              </p:cNvSpPr>
              <p:nvPr/>
            </p:nvSpPr>
            <p:spPr bwMode="auto">
              <a:xfrm flipH="1">
                <a:off x="1776" y="3840"/>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242" name="Line 95"/>
              <p:cNvSpPr>
                <a:spLocks noChangeShapeType="1"/>
              </p:cNvSpPr>
              <p:nvPr/>
            </p:nvSpPr>
            <p:spPr bwMode="auto">
              <a:xfrm>
                <a:off x="1872" y="3840"/>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sp>
          <p:nvSpPr>
            <p:cNvPr id="91228" name="Rectangle 96"/>
            <p:cNvSpPr>
              <a:spLocks noChangeArrowheads="1"/>
            </p:cNvSpPr>
            <p:nvPr/>
          </p:nvSpPr>
          <p:spPr bwMode="auto">
            <a:xfrm>
              <a:off x="1920" y="2016"/>
              <a:ext cx="157" cy="192"/>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29" name="Rectangle 97"/>
            <p:cNvSpPr>
              <a:spLocks noChangeArrowheads="1"/>
            </p:cNvSpPr>
            <p:nvPr/>
          </p:nvSpPr>
          <p:spPr bwMode="auto">
            <a:xfrm>
              <a:off x="1920" y="2160"/>
              <a:ext cx="157" cy="192"/>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30" name="Rectangle 98"/>
            <p:cNvSpPr>
              <a:spLocks noChangeArrowheads="1"/>
            </p:cNvSpPr>
            <p:nvPr/>
          </p:nvSpPr>
          <p:spPr bwMode="auto">
            <a:xfrm>
              <a:off x="1920" y="2304"/>
              <a:ext cx="157" cy="144"/>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31" name="Rectangle 99"/>
            <p:cNvSpPr>
              <a:spLocks noChangeArrowheads="1"/>
            </p:cNvSpPr>
            <p:nvPr/>
          </p:nvSpPr>
          <p:spPr bwMode="auto">
            <a:xfrm>
              <a:off x="2064" y="3504"/>
              <a:ext cx="190" cy="144"/>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32" name="Rectangle 100"/>
            <p:cNvSpPr>
              <a:spLocks noChangeArrowheads="1"/>
            </p:cNvSpPr>
            <p:nvPr/>
          </p:nvSpPr>
          <p:spPr bwMode="auto">
            <a:xfrm>
              <a:off x="2064" y="3636"/>
              <a:ext cx="191" cy="108"/>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91233" name="Text Box 101"/>
            <p:cNvSpPr txBox="1">
              <a:spLocks noChangeArrowheads="1"/>
            </p:cNvSpPr>
            <p:nvPr/>
          </p:nvSpPr>
          <p:spPr bwMode="auto">
            <a:xfrm>
              <a:off x="816" y="139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1</a:t>
              </a:r>
            </a:p>
          </p:txBody>
        </p:sp>
        <p:sp>
          <p:nvSpPr>
            <p:cNvPr id="91234" name="Text Box 102"/>
            <p:cNvSpPr txBox="1">
              <a:spLocks noChangeArrowheads="1"/>
            </p:cNvSpPr>
            <p:nvPr/>
          </p:nvSpPr>
          <p:spPr bwMode="auto">
            <a:xfrm>
              <a:off x="2064" y="139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5</a:t>
              </a:r>
            </a:p>
          </p:txBody>
        </p:sp>
        <p:sp>
          <p:nvSpPr>
            <p:cNvPr id="91235" name="Text Box 103"/>
            <p:cNvSpPr txBox="1">
              <a:spLocks noChangeArrowheads="1"/>
            </p:cNvSpPr>
            <p:nvPr/>
          </p:nvSpPr>
          <p:spPr bwMode="auto">
            <a:xfrm>
              <a:off x="816" y="259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2</a:t>
              </a:r>
            </a:p>
          </p:txBody>
        </p:sp>
        <p:sp>
          <p:nvSpPr>
            <p:cNvPr id="91236" name="Text Box 104"/>
            <p:cNvSpPr txBox="1">
              <a:spLocks noChangeArrowheads="1"/>
            </p:cNvSpPr>
            <p:nvPr/>
          </p:nvSpPr>
          <p:spPr bwMode="auto">
            <a:xfrm>
              <a:off x="2208" y="3312"/>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4</a:t>
              </a:r>
            </a:p>
          </p:txBody>
        </p:sp>
        <p:sp>
          <p:nvSpPr>
            <p:cNvPr id="91237" name="Text Box 105"/>
            <p:cNvSpPr txBox="1">
              <a:spLocks noChangeArrowheads="1"/>
            </p:cNvSpPr>
            <p:nvPr/>
          </p:nvSpPr>
          <p:spPr bwMode="auto">
            <a:xfrm>
              <a:off x="2064" y="2880"/>
              <a:ext cx="7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3</a:t>
              </a:r>
            </a:p>
          </p:txBody>
        </p:sp>
        <p:sp>
          <p:nvSpPr>
            <p:cNvPr id="91238" name="Oval 106"/>
            <p:cNvSpPr>
              <a:spLocks noChangeArrowheads="1"/>
            </p:cNvSpPr>
            <p:nvPr/>
          </p:nvSpPr>
          <p:spPr bwMode="auto">
            <a:xfrm>
              <a:off x="3888" y="1824"/>
              <a:ext cx="144" cy="144"/>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sp>
        <p:nvSpPr>
          <p:cNvPr id="91141" name="Line 107"/>
          <p:cNvSpPr>
            <a:spLocks noChangeShapeType="1"/>
          </p:cNvSpPr>
          <p:nvPr/>
        </p:nvSpPr>
        <p:spPr bwMode="auto">
          <a:xfrm>
            <a:off x="8493125" y="12446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142" name="Line 108"/>
          <p:cNvSpPr>
            <a:spLocks noChangeShapeType="1"/>
          </p:cNvSpPr>
          <p:nvPr/>
        </p:nvSpPr>
        <p:spPr bwMode="auto">
          <a:xfrm flipH="1">
            <a:off x="8483600" y="16256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9114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91146" name="Rectangle 2"/>
          <p:cNvSpPr>
            <a:spLocks noChangeArrowheads="1"/>
          </p:cNvSpPr>
          <p:nvPr/>
        </p:nvSpPr>
        <p:spPr bwMode="auto">
          <a:xfrm>
            <a:off x="165100" y="-188913"/>
            <a:ext cx="86836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800" b="1" dirty="0">
                <a:solidFill>
                  <a:srgbClr val="000066"/>
                </a:solidFill>
              </a:rPr>
              <a:t>Décomposition en grille</a:t>
            </a:r>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66</a:t>
            </a:fld>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fr-CA" altLang="en-US" dirty="0"/>
              <a:t>Décomposition en grille</a:t>
            </a:r>
          </a:p>
        </p:txBody>
      </p:sp>
      <p:sp>
        <p:nvSpPr>
          <p:cNvPr id="65539" name="Rectangle 3"/>
          <p:cNvSpPr>
            <a:spLocks noGrp="1" noChangeArrowheads="1"/>
          </p:cNvSpPr>
          <p:nvPr>
            <p:ph idx="1"/>
          </p:nvPr>
        </p:nvSpPr>
        <p:spPr>
          <a:xfrm>
            <a:off x="457200" y="1133475"/>
            <a:ext cx="8229600" cy="5283200"/>
          </a:xfrm>
        </p:spPr>
        <p:txBody>
          <a:bodyPr/>
          <a:lstStyle/>
          <a:p>
            <a:r>
              <a:rPr lang="en-CA" altLang="en-US" dirty="0" err="1"/>
              <a:t>Fonctionne</a:t>
            </a:r>
            <a:r>
              <a:rPr lang="en-CA" altLang="en-US" dirty="0"/>
              <a:t> </a:t>
            </a:r>
            <a:r>
              <a:rPr lang="en-CA" altLang="en-US" dirty="0" err="1"/>
              <a:t>bien</a:t>
            </a:r>
            <a:r>
              <a:rPr lang="en-CA" altLang="en-US" dirty="0"/>
              <a:t> pour des robots mobiles non </a:t>
            </a:r>
            <a:r>
              <a:rPr lang="en-CA" altLang="en-US" dirty="0" err="1"/>
              <a:t>articulées</a:t>
            </a:r>
            <a:r>
              <a:rPr lang="en-CA" altLang="en-US" dirty="0"/>
              <a:t>. Par </a:t>
            </a:r>
            <a:r>
              <a:rPr lang="en-CA" altLang="en-US" dirty="0" err="1"/>
              <a:t>exemple</a:t>
            </a:r>
            <a:r>
              <a:rPr lang="en-CA" altLang="en-US" dirty="0"/>
              <a:t>, </a:t>
            </a:r>
            <a:r>
              <a:rPr lang="en-CA" altLang="en-US" dirty="0" err="1"/>
              <a:t>déplacer</a:t>
            </a:r>
            <a:r>
              <a:rPr lang="en-CA" altLang="en-US" dirty="0"/>
              <a:t> PR2 sur </a:t>
            </a:r>
            <a:r>
              <a:rPr lang="en-CA" altLang="en-US" dirty="0" err="1"/>
              <a:t>sa</a:t>
            </a:r>
            <a:r>
              <a:rPr lang="en-CA" altLang="en-US" dirty="0"/>
              <a:t> base d’un pièce à </a:t>
            </a:r>
            <a:r>
              <a:rPr lang="en-CA" altLang="en-US" dirty="0" err="1"/>
              <a:t>une</a:t>
            </a:r>
            <a:r>
              <a:rPr lang="en-CA" altLang="en-US" dirty="0"/>
              <a:t> </a:t>
            </a:r>
            <a:r>
              <a:rPr lang="en-CA" altLang="en-US" dirty="0" err="1"/>
              <a:t>autre</a:t>
            </a:r>
            <a:r>
              <a:rPr lang="en-CA" altLang="en-US" dirty="0"/>
              <a:t>. </a:t>
            </a:r>
            <a:r>
              <a:rPr lang="en-CA" altLang="en-US" dirty="0" err="1"/>
              <a:t>Fonctionne</a:t>
            </a:r>
            <a:r>
              <a:rPr lang="en-CA" altLang="en-US" dirty="0"/>
              <a:t> </a:t>
            </a:r>
            <a:r>
              <a:rPr lang="en-CA" altLang="en-US" dirty="0" err="1"/>
              <a:t>généralement</a:t>
            </a:r>
            <a:r>
              <a:rPr lang="en-CA" altLang="en-US" dirty="0"/>
              <a:t> </a:t>
            </a:r>
            <a:r>
              <a:rPr lang="en-CA" altLang="en-US" dirty="0" err="1"/>
              <a:t>moins</a:t>
            </a:r>
            <a:r>
              <a:rPr lang="en-CA" altLang="en-US" dirty="0"/>
              <a:t> </a:t>
            </a:r>
            <a:r>
              <a:rPr lang="en-CA" altLang="en-US" dirty="0" err="1"/>
              <a:t>bien</a:t>
            </a:r>
            <a:r>
              <a:rPr lang="en-CA" altLang="en-US" dirty="0"/>
              <a:t> pour les bras-</a:t>
            </a:r>
            <a:r>
              <a:rPr lang="en-CA" altLang="en-US" dirty="0" err="1"/>
              <a:t>articulés</a:t>
            </a:r>
            <a:r>
              <a:rPr lang="en-CA" altLang="en-US" dirty="0"/>
              <a:t> complexes.</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67</a:t>
            </a:fld>
            <a:endParaRPr lang="en-US"/>
          </a:p>
        </p:txBody>
      </p:sp>
      <p:pic>
        <p:nvPicPr>
          <p:cNvPr id="8" name="p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8169" y="2748080"/>
            <a:ext cx="6913834" cy="3278070"/>
          </a:xfrm>
          <a:prstGeom prst="rect">
            <a:avLst/>
          </a:prstGeom>
        </p:spPr>
      </p:pic>
    </p:spTree>
    <p:extLst>
      <p:ext uri="{BB962C8B-B14F-4D97-AF65-F5344CB8AC3E}">
        <p14:creationId xmlns:p14="http://schemas.microsoft.com/office/powerpoint/2010/main" val="257330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6" name="Rectangle 3"/>
          <p:cNvSpPr>
            <a:spLocks noGrp="1" noChangeArrowheads="1"/>
          </p:cNvSpPr>
          <p:nvPr>
            <p:ph type="title" idx="4294967295"/>
          </p:nvPr>
        </p:nvSpPr>
        <p:spPr>
          <a:xfrm>
            <a:off x="428625" y="1842362"/>
            <a:ext cx="5640387" cy="1790700"/>
          </a:xfrm>
        </p:spPr>
        <p:txBody>
          <a:bodyPr/>
          <a:lstStyle/>
          <a:p>
            <a:pPr lvl="1" algn="l">
              <a:lnSpc>
                <a:spcPct val="130000"/>
              </a:lnSpc>
              <a:defRPr/>
            </a:pPr>
            <a:r>
              <a:rPr lang="fr-CA" altLang="ko-KR" sz="1800" i="1" u="sng" dirty="0">
                <a:latin typeface="+mj-lt"/>
                <a:ea typeface="굴림" pitchFamily="50" charset="-127"/>
              </a:rPr>
              <a:t>Heuristiques</a:t>
            </a:r>
            <a:r>
              <a:rPr lang="fr-CA" altLang="ko-KR" sz="1800" u="sng" dirty="0">
                <a:latin typeface="+mj-lt"/>
                <a:ea typeface="굴림" pitchFamily="50" charset="-127"/>
              </a:rPr>
              <a:t>: </a:t>
            </a:r>
            <a:br>
              <a:rPr lang="fr-CA" altLang="ko-KR" sz="1800" u="sng" dirty="0">
                <a:latin typeface="+mj-lt"/>
                <a:ea typeface="굴림" pitchFamily="50" charset="-127"/>
              </a:rPr>
            </a:br>
            <a:r>
              <a:rPr lang="fr-CA" altLang="ko-KR" sz="1800" b="0" dirty="0">
                <a:latin typeface="+mj-lt"/>
                <a:ea typeface="굴림" pitchFamily="50" charset="-127"/>
              </a:rPr>
              <a:t>-</a:t>
            </a:r>
            <a:r>
              <a:rPr lang="fr-CA" altLang="ko-KR" sz="1800" dirty="0">
                <a:latin typeface="+mj-lt"/>
                <a:ea typeface="굴림" pitchFamily="50" charset="-127"/>
              </a:rPr>
              <a:t> </a:t>
            </a:r>
            <a:r>
              <a:rPr lang="fr-CA" altLang="ko-KR" sz="1800" b="0" dirty="0">
                <a:latin typeface="+mj-lt"/>
                <a:ea typeface="굴림" pitchFamily="50" charset="-127"/>
              </a:rPr>
              <a:t>Distance euclidienne,  durée du voyage</a:t>
            </a:r>
            <a:br>
              <a:rPr lang="fr-CA" altLang="ko-KR" sz="1800" b="0" dirty="0">
                <a:latin typeface="+mj-lt"/>
                <a:ea typeface="굴림" pitchFamily="50" charset="-127"/>
              </a:rPr>
            </a:br>
            <a:r>
              <a:rPr lang="fr-CA" altLang="ko-KR" sz="1800" b="0" dirty="0">
                <a:latin typeface="+mj-lt"/>
                <a:ea typeface="굴림" pitchFamily="50" charset="-127"/>
              </a:rPr>
              <a:t>- Consommation d’énergie ou coût du billet</a:t>
            </a:r>
            <a:br>
              <a:rPr lang="fr-CA" altLang="ko-KR" sz="1800" b="0" dirty="0">
                <a:latin typeface="+mj-lt"/>
                <a:ea typeface="굴림" pitchFamily="50" charset="-127"/>
              </a:rPr>
            </a:br>
            <a:r>
              <a:rPr lang="fr-CA" altLang="ko-KR" sz="1800" b="0" dirty="0">
                <a:latin typeface="+mj-lt"/>
                <a:ea typeface="굴림" pitchFamily="50" charset="-127"/>
              </a:rPr>
              <a:t>- Degré de danger (chemin près des escaliers, des ennemis).</a:t>
            </a:r>
            <a:endParaRPr lang="en-US" sz="1600" b="0" dirty="0">
              <a:solidFill>
                <a:srgbClr val="000099"/>
              </a:solidFill>
              <a:latin typeface="+mj-lt"/>
            </a:endParaRPr>
          </a:p>
        </p:txBody>
      </p:sp>
      <p:sp>
        <p:nvSpPr>
          <p:cNvPr id="9216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92166" name="Rectangle 2"/>
          <p:cNvSpPr>
            <a:spLocks noChangeArrowheads="1"/>
          </p:cNvSpPr>
          <p:nvPr/>
        </p:nvSpPr>
        <p:spPr bwMode="auto">
          <a:xfrm>
            <a:off x="165100" y="-188913"/>
            <a:ext cx="86836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800" b="1" dirty="0">
                <a:solidFill>
                  <a:srgbClr val="000066"/>
                </a:solidFill>
              </a:rPr>
              <a:t>Décomposition en grille</a:t>
            </a:r>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68</a:t>
            </a:fld>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fr-CA" altLang="en-US" dirty="0"/>
              <a:t>Cartes de coût</a:t>
            </a:r>
          </a:p>
        </p:txBody>
      </p:sp>
      <p:sp>
        <p:nvSpPr>
          <p:cNvPr id="34819" name="Rectangle 3"/>
          <p:cNvSpPr>
            <a:spLocks noGrp="1" noChangeArrowheads="1"/>
          </p:cNvSpPr>
          <p:nvPr>
            <p:ph idx="1"/>
          </p:nvPr>
        </p:nvSpPr>
        <p:spPr>
          <a:xfrm>
            <a:off x="457200" y="990600"/>
            <a:ext cx="8229600" cy="1323975"/>
          </a:xfrm>
        </p:spPr>
        <p:txBody>
          <a:bodyPr/>
          <a:lstStyle/>
          <a:p>
            <a:pPr>
              <a:buFont typeface="Webdings" pitchFamily="18" charset="2"/>
              <a:buNone/>
            </a:pPr>
            <a:r>
              <a:rPr lang="fr-CA" altLang="en-US"/>
              <a:t> </a:t>
            </a:r>
          </a:p>
          <a:p>
            <a:pPr>
              <a:buFont typeface="Webdings" pitchFamily="18" charset="2"/>
              <a:buNone/>
            </a:pPr>
            <a:endParaRPr lang="fr-CA" altLang="en-US"/>
          </a:p>
          <a:p>
            <a:endParaRPr lang="fr-CA" altLang="en-US"/>
          </a:p>
        </p:txBody>
      </p:sp>
      <p:sp>
        <p:nvSpPr>
          <p:cNvPr id="34823" name="Rectangle 7"/>
          <p:cNvSpPr>
            <a:spLocks noChangeArrowheads="1"/>
          </p:cNvSpPr>
          <p:nvPr/>
        </p:nvSpPr>
        <p:spPr bwMode="auto">
          <a:xfrm>
            <a:off x="1323975" y="1485900"/>
            <a:ext cx="6400800" cy="3886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24" name="Line 8"/>
          <p:cNvSpPr>
            <a:spLocks noChangeShapeType="1"/>
          </p:cNvSpPr>
          <p:nvPr/>
        </p:nvSpPr>
        <p:spPr bwMode="auto">
          <a:xfrm>
            <a:off x="3305175" y="1485900"/>
            <a:ext cx="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25" name="Line 9"/>
          <p:cNvSpPr>
            <a:spLocks noChangeShapeType="1"/>
          </p:cNvSpPr>
          <p:nvPr/>
        </p:nvSpPr>
        <p:spPr bwMode="auto">
          <a:xfrm flipH="1">
            <a:off x="5819775" y="339090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26" name="Line 10"/>
          <p:cNvSpPr>
            <a:spLocks noChangeShapeType="1"/>
          </p:cNvSpPr>
          <p:nvPr/>
        </p:nvSpPr>
        <p:spPr bwMode="auto">
          <a:xfrm>
            <a:off x="3305175" y="4457700"/>
            <a:ext cx="388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27" name="Line 11"/>
          <p:cNvSpPr>
            <a:spLocks noChangeShapeType="1"/>
          </p:cNvSpPr>
          <p:nvPr/>
        </p:nvSpPr>
        <p:spPr bwMode="auto">
          <a:xfrm>
            <a:off x="16287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28" name="Line 12"/>
          <p:cNvSpPr>
            <a:spLocks noChangeShapeType="1"/>
          </p:cNvSpPr>
          <p:nvPr/>
        </p:nvSpPr>
        <p:spPr bwMode="auto">
          <a:xfrm>
            <a:off x="18573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29" name="Line 13"/>
          <p:cNvSpPr>
            <a:spLocks noChangeShapeType="1"/>
          </p:cNvSpPr>
          <p:nvPr/>
        </p:nvSpPr>
        <p:spPr bwMode="auto">
          <a:xfrm>
            <a:off x="21621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0" name="Line 14"/>
          <p:cNvSpPr>
            <a:spLocks noChangeShapeType="1"/>
          </p:cNvSpPr>
          <p:nvPr/>
        </p:nvSpPr>
        <p:spPr bwMode="auto">
          <a:xfrm>
            <a:off x="23907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1" name="Line 15"/>
          <p:cNvSpPr>
            <a:spLocks noChangeShapeType="1"/>
          </p:cNvSpPr>
          <p:nvPr/>
        </p:nvSpPr>
        <p:spPr bwMode="auto">
          <a:xfrm>
            <a:off x="26193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2" name="Line 16"/>
          <p:cNvSpPr>
            <a:spLocks noChangeShapeType="1"/>
          </p:cNvSpPr>
          <p:nvPr/>
        </p:nvSpPr>
        <p:spPr bwMode="auto">
          <a:xfrm>
            <a:off x="28479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3" name="Line 17"/>
          <p:cNvSpPr>
            <a:spLocks noChangeShapeType="1"/>
          </p:cNvSpPr>
          <p:nvPr/>
        </p:nvSpPr>
        <p:spPr bwMode="auto">
          <a:xfrm>
            <a:off x="30765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4" name="Line 18"/>
          <p:cNvSpPr>
            <a:spLocks noChangeShapeType="1"/>
          </p:cNvSpPr>
          <p:nvPr/>
        </p:nvSpPr>
        <p:spPr bwMode="auto">
          <a:xfrm>
            <a:off x="33051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5" name="Line 19"/>
          <p:cNvSpPr>
            <a:spLocks noChangeShapeType="1"/>
          </p:cNvSpPr>
          <p:nvPr/>
        </p:nvSpPr>
        <p:spPr bwMode="auto">
          <a:xfrm>
            <a:off x="36099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6" name="Line 20"/>
          <p:cNvSpPr>
            <a:spLocks noChangeShapeType="1"/>
          </p:cNvSpPr>
          <p:nvPr/>
        </p:nvSpPr>
        <p:spPr bwMode="auto">
          <a:xfrm>
            <a:off x="38385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7" name="Line 21"/>
          <p:cNvSpPr>
            <a:spLocks noChangeShapeType="1"/>
          </p:cNvSpPr>
          <p:nvPr/>
        </p:nvSpPr>
        <p:spPr bwMode="auto">
          <a:xfrm>
            <a:off x="40671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8" name="Line 22"/>
          <p:cNvSpPr>
            <a:spLocks noChangeShapeType="1"/>
          </p:cNvSpPr>
          <p:nvPr/>
        </p:nvSpPr>
        <p:spPr bwMode="auto">
          <a:xfrm>
            <a:off x="42957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39" name="Line 23"/>
          <p:cNvSpPr>
            <a:spLocks noChangeShapeType="1"/>
          </p:cNvSpPr>
          <p:nvPr/>
        </p:nvSpPr>
        <p:spPr bwMode="auto">
          <a:xfrm>
            <a:off x="45243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0" name="Line 24"/>
          <p:cNvSpPr>
            <a:spLocks noChangeShapeType="1"/>
          </p:cNvSpPr>
          <p:nvPr/>
        </p:nvSpPr>
        <p:spPr bwMode="auto">
          <a:xfrm>
            <a:off x="47529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1" name="Line 25"/>
          <p:cNvSpPr>
            <a:spLocks noChangeShapeType="1"/>
          </p:cNvSpPr>
          <p:nvPr/>
        </p:nvSpPr>
        <p:spPr bwMode="auto">
          <a:xfrm>
            <a:off x="50577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2" name="Line 26"/>
          <p:cNvSpPr>
            <a:spLocks noChangeShapeType="1"/>
          </p:cNvSpPr>
          <p:nvPr/>
        </p:nvSpPr>
        <p:spPr bwMode="auto">
          <a:xfrm>
            <a:off x="52863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3" name="Line 27"/>
          <p:cNvSpPr>
            <a:spLocks noChangeShapeType="1"/>
          </p:cNvSpPr>
          <p:nvPr/>
        </p:nvSpPr>
        <p:spPr bwMode="auto">
          <a:xfrm>
            <a:off x="55149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4" name="Line 28"/>
          <p:cNvSpPr>
            <a:spLocks noChangeShapeType="1"/>
          </p:cNvSpPr>
          <p:nvPr/>
        </p:nvSpPr>
        <p:spPr bwMode="auto">
          <a:xfrm>
            <a:off x="5754688"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5" name="Line 29"/>
          <p:cNvSpPr>
            <a:spLocks noChangeShapeType="1"/>
          </p:cNvSpPr>
          <p:nvPr/>
        </p:nvSpPr>
        <p:spPr bwMode="auto">
          <a:xfrm>
            <a:off x="5983288"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6" name="Line 30"/>
          <p:cNvSpPr>
            <a:spLocks noChangeShapeType="1"/>
          </p:cNvSpPr>
          <p:nvPr/>
        </p:nvSpPr>
        <p:spPr bwMode="auto">
          <a:xfrm>
            <a:off x="6234113"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7" name="Line 31"/>
          <p:cNvSpPr>
            <a:spLocks noChangeShapeType="1"/>
          </p:cNvSpPr>
          <p:nvPr/>
        </p:nvSpPr>
        <p:spPr bwMode="auto">
          <a:xfrm>
            <a:off x="65055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8" name="Line 32"/>
          <p:cNvSpPr>
            <a:spLocks noChangeShapeType="1"/>
          </p:cNvSpPr>
          <p:nvPr/>
        </p:nvSpPr>
        <p:spPr bwMode="auto">
          <a:xfrm>
            <a:off x="67341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49" name="Line 33"/>
          <p:cNvSpPr>
            <a:spLocks noChangeShapeType="1"/>
          </p:cNvSpPr>
          <p:nvPr/>
        </p:nvSpPr>
        <p:spPr bwMode="auto">
          <a:xfrm>
            <a:off x="69627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0" name="Line 34"/>
          <p:cNvSpPr>
            <a:spLocks noChangeShapeType="1"/>
          </p:cNvSpPr>
          <p:nvPr/>
        </p:nvSpPr>
        <p:spPr bwMode="auto">
          <a:xfrm>
            <a:off x="71913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1" name="Line 35"/>
          <p:cNvSpPr>
            <a:spLocks noChangeShapeType="1"/>
          </p:cNvSpPr>
          <p:nvPr/>
        </p:nvSpPr>
        <p:spPr bwMode="auto">
          <a:xfrm>
            <a:off x="7432675" y="14859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2" name="Line 37"/>
          <p:cNvSpPr>
            <a:spLocks noChangeShapeType="1"/>
          </p:cNvSpPr>
          <p:nvPr/>
        </p:nvSpPr>
        <p:spPr bwMode="auto">
          <a:xfrm>
            <a:off x="1323975" y="17907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3" name="Line 38"/>
          <p:cNvSpPr>
            <a:spLocks noChangeShapeType="1"/>
          </p:cNvSpPr>
          <p:nvPr/>
        </p:nvSpPr>
        <p:spPr bwMode="auto">
          <a:xfrm>
            <a:off x="1323975" y="20955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4" name="Line 39"/>
          <p:cNvSpPr>
            <a:spLocks noChangeShapeType="1"/>
          </p:cNvSpPr>
          <p:nvPr/>
        </p:nvSpPr>
        <p:spPr bwMode="auto">
          <a:xfrm>
            <a:off x="1323975" y="24003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5" name="Line 40"/>
          <p:cNvSpPr>
            <a:spLocks noChangeShapeType="1"/>
          </p:cNvSpPr>
          <p:nvPr/>
        </p:nvSpPr>
        <p:spPr bwMode="auto">
          <a:xfrm>
            <a:off x="1323975" y="26289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6" name="Line 41"/>
          <p:cNvSpPr>
            <a:spLocks noChangeShapeType="1"/>
          </p:cNvSpPr>
          <p:nvPr/>
        </p:nvSpPr>
        <p:spPr bwMode="auto">
          <a:xfrm>
            <a:off x="1323975" y="28575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7" name="Line 42"/>
          <p:cNvSpPr>
            <a:spLocks noChangeShapeType="1"/>
          </p:cNvSpPr>
          <p:nvPr/>
        </p:nvSpPr>
        <p:spPr bwMode="auto">
          <a:xfrm>
            <a:off x="1323975" y="30861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8" name="Line 43"/>
          <p:cNvSpPr>
            <a:spLocks noChangeShapeType="1"/>
          </p:cNvSpPr>
          <p:nvPr/>
        </p:nvSpPr>
        <p:spPr bwMode="auto">
          <a:xfrm>
            <a:off x="1323975" y="33909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59" name="Line 44"/>
          <p:cNvSpPr>
            <a:spLocks noChangeShapeType="1"/>
          </p:cNvSpPr>
          <p:nvPr/>
        </p:nvSpPr>
        <p:spPr bwMode="auto">
          <a:xfrm>
            <a:off x="1323975" y="36957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0" name="Line 45"/>
          <p:cNvSpPr>
            <a:spLocks noChangeShapeType="1"/>
          </p:cNvSpPr>
          <p:nvPr/>
        </p:nvSpPr>
        <p:spPr bwMode="auto">
          <a:xfrm>
            <a:off x="1323975" y="39243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1" name="Line 46"/>
          <p:cNvSpPr>
            <a:spLocks noChangeShapeType="1"/>
          </p:cNvSpPr>
          <p:nvPr/>
        </p:nvSpPr>
        <p:spPr bwMode="auto">
          <a:xfrm>
            <a:off x="1323975" y="41529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2" name="Line 47"/>
          <p:cNvSpPr>
            <a:spLocks noChangeShapeType="1"/>
          </p:cNvSpPr>
          <p:nvPr/>
        </p:nvSpPr>
        <p:spPr bwMode="auto">
          <a:xfrm>
            <a:off x="1323975" y="41529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3" name="Line 48"/>
          <p:cNvSpPr>
            <a:spLocks noChangeShapeType="1"/>
          </p:cNvSpPr>
          <p:nvPr/>
        </p:nvSpPr>
        <p:spPr bwMode="auto">
          <a:xfrm>
            <a:off x="1323975" y="44577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4" name="Line 49"/>
          <p:cNvSpPr>
            <a:spLocks noChangeShapeType="1"/>
          </p:cNvSpPr>
          <p:nvPr/>
        </p:nvSpPr>
        <p:spPr bwMode="auto">
          <a:xfrm>
            <a:off x="1323975" y="47625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5" name="Line 50"/>
          <p:cNvSpPr>
            <a:spLocks noChangeShapeType="1"/>
          </p:cNvSpPr>
          <p:nvPr/>
        </p:nvSpPr>
        <p:spPr bwMode="auto">
          <a:xfrm>
            <a:off x="1323975" y="49911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6" name="Line 51"/>
          <p:cNvSpPr>
            <a:spLocks noChangeShapeType="1"/>
          </p:cNvSpPr>
          <p:nvPr/>
        </p:nvSpPr>
        <p:spPr bwMode="auto">
          <a:xfrm>
            <a:off x="1323975" y="5219700"/>
            <a:ext cx="640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34867" name="Rectangle 52"/>
          <p:cNvSpPr>
            <a:spLocks noChangeArrowheads="1"/>
          </p:cNvSpPr>
          <p:nvPr/>
        </p:nvSpPr>
        <p:spPr bwMode="auto">
          <a:xfrm>
            <a:off x="3076575" y="14859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68" name="Rectangle 53"/>
          <p:cNvSpPr>
            <a:spLocks noChangeArrowheads="1"/>
          </p:cNvSpPr>
          <p:nvPr/>
        </p:nvSpPr>
        <p:spPr bwMode="auto">
          <a:xfrm>
            <a:off x="3076575" y="17907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69" name="Rectangle 54"/>
          <p:cNvSpPr>
            <a:spLocks noChangeArrowheads="1"/>
          </p:cNvSpPr>
          <p:nvPr/>
        </p:nvSpPr>
        <p:spPr bwMode="auto">
          <a:xfrm>
            <a:off x="3076575" y="20955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0" name="Rectangle 55"/>
          <p:cNvSpPr>
            <a:spLocks noChangeArrowheads="1"/>
          </p:cNvSpPr>
          <p:nvPr/>
        </p:nvSpPr>
        <p:spPr bwMode="auto">
          <a:xfrm>
            <a:off x="13239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1" name="Rectangle 56"/>
          <p:cNvSpPr>
            <a:spLocks noChangeArrowheads="1"/>
          </p:cNvSpPr>
          <p:nvPr/>
        </p:nvSpPr>
        <p:spPr bwMode="auto">
          <a:xfrm>
            <a:off x="1628775" y="30861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2" name="Rectangle 57"/>
          <p:cNvSpPr>
            <a:spLocks noChangeArrowheads="1"/>
          </p:cNvSpPr>
          <p:nvPr/>
        </p:nvSpPr>
        <p:spPr bwMode="auto">
          <a:xfrm>
            <a:off x="2400300" y="3086100"/>
            <a:ext cx="301625"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3" name="Rectangle 58"/>
          <p:cNvSpPr>
            <a:spLocks noChangeArrowheads="1"/>
          </p:cNvSpPr>
          <p:nvPr/>
        </p:nvSpPr>
        <p:spPr bwMode="auto">
          <a:xfrm>
            <a:off x="2684463"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4" name="Rectangle 59"/>
          <p:cNvSpPr>
            <a:spLocks noChangeArrowheads="1"/>
          </p:cNvSpPr>
          <p:nvPr/>
        </p:nvSpPr>
        <p:spPr bwMode="auto">
          <a:xfrm>
            <a:off x="30003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5" name="Rectangle 60"/>
          <p:cNvSpPr>
            <a:spLocks noChangeArrowheads="1"/>
          </p:cNvSpPr>
          <p:nvPr/>
        </p:nvSpPr>
        <p:spPr bwMode="auto">
          <a:xfrm>
            <a:off x="3305175" y="30861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6" name="Rectangle 61"/>
          <p:cNvSpPr>
            <a:spLocks noChangeArrowheads="1"/>
          </p:cNvSpPr>
          <p:nvPr/>
        </p:nvSpPr>
        <p:spPr bwMode="auto">
          <a:xfrm>
            <a:off x="35337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7" name="Rectangle 62"/>
          <p:cNvSpPr>
            <a:spLocks noChangeArrowheads="1"/>
          </p:cNvSpPr>
          <p:nvPr/>
        </p:nvSpPr>
        <p:spPr bwMode="auto">
          <a:xfrm>
            <a:off x="38385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8" name="Rectangle 63"/>
          <p:cNvSpPr>
            <a:spLocks noChangeArrowheads="1"/>
          </p:cNvSpPr>
          <p:nvPr/>
        </p:nvSpPr>
        <p:spPr bwMode="auto">
          <a:xfrm>
            <a:off x="4143375" y="30861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79" name="Rectangle 64"/>
          <p:cNvSpPr>
            <a:spLocks noChangeArrowheads="1"/>
          </p:cNvSpPr>
          <p:nvPr/>
        </p:nvSpPr>
        <p:spPr bwMode="auto">
          <a:xfrm>
            <a:off x="4371975" y="3086100"/>
            <a:ext cx="3810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0" name="Rectangle 65"/>
          <p:cNvSpPr>
            <a:spLocks noChangeArrowheads="1"/>
          </p:cNvSpPr>
          <p:nvPr/>
        </p:nvSpPr>
        <p:spPr bwMode="auto">
          <a:xfrm>
            <a:off x="57435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1" name="Rectangle 66"/>
          <p:cNvSpPr>
            <a:spLocks noChangeArrowheads="1"/>
          </p:cNvSpPr>
          <p:nvPr/>
        </p:nvSpPr>
        <p:spPr bwMode="auto">
          <a:xfrm>
            <a:off x="6048375" y="30861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2" name="Rectangle 67"/>
          <p:cNvSpPr>
            <a:spLocks noChangeArrowheads="1"/>
          </p:cNvSpPr>
          <p:nvPr/>
        </p:nvSpPr>
        <p:spPr bwMode="auto">
          <a:xfrm>
            <a:off x="62769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3" name="Rectangle 68"/>
          <p:cNvSpPr>
            <a:spLocks noChangeArrowheads="1"/>
          </p:cNvSpPr>
          <p:nvPr/>
        </p:nvSpPr>
        <p:spPr bwMode="auto">
          <a:xfrm>
            <a:off x="65817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4" name="Rectangle 69"/>
          <p:cNvSpPr>
            <a:spLocks noChangeArrowheads="1"/>
          </p:cNvSpPr>
          <p:nvPr/>
        </p:nvSpPr>
        <p:spPr bwMode="auto">
          <a:xfrm>
            <a:off x="6886575" y="30861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5" name="Rectangle 70"/>
          <p:cNvSpPr>
            <a:spLocks noChangeArrowheads="1"/>
          </p:cNvSpPr>
          <p:nvPr/>
        </p:nvSpPr>
        <p:spPr bwMode="auto">
          <a:xfrm>
            <a:off x="71151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6" name="Rectangle 71"/>
          <p:cNvSpPr>
            <a:spLocks noChangeArrowheads="1"/>
          </p:cNvSpPr>
          <p:nvPr/>
        </p:nvSpPr>
        <p:spPr bwMode="auto">
          <a:xfrm>
            <a:off x="7419975" y="30861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7" name="Rectangle 72"/>
          <p:cNvSpPr>
            <a:spLocks noChangeArrowheads="1"/>
          </p:cNvSpPr>
          <p:nvPr/>
        </p:nvSpPr>
        <p:spPr bwMode="auto">
          <a:xfrm>
            <a:off x="33051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8" name="Rectangle 73"/>
          <p:cNvSpPr>
            <a:spLocks noChangeArrowheads="1"/>
          </p:cNvSpPr>
          <p:nvPr/>
        </p:nvSpPr>
        <p:spPr bwMode="auto">
          <a:xfrm>
            <a:off x="3609975" y="41529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89" name="Rectangle 74"/>
          <p:cNvSpPr>
            <a:spLocks noChangeArrowheads="1"/>
          </p:cNvSpPr>
          <p:nvPr/>
        </p:nvSpPr>
        <p:spPr bwMode="auto">
          <a:xfrm>
            <a:off x="38385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0" name="Rectangle 75"/>
          <p:cNvSpPr>
            <a:spLocks noChangeArrowheads="1"/>
          </p:cNvSpPr>
          <p:nvPr/>
        </p:nvSpPr>
        <p:spPr bwMode="auto">
          <a:xfrm>
            <a:off x="41433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1" name="Rectangle 76"/>
          <p:cNvSpPr>
            <a:spLocks noChangeArrowheads="1"/>
          </p:cNvSpPr>
          <p:nvPr/>
        </p:nvSpPr>
        <p:spPr bwMode="auto">
          <a:xfrm>
            <a:off x="4448175" y="41529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2" name="Rectangle 77"/>
          <p:cNvSpPr>
            <a:spLocks noChangeArrowheads="1"/>
          </p:cNvSpPr>
          <p:nvPr/>
        </p:nvSpPr>
        <p:spPr bwMode="auto">
          <a:xfrm>
            <a:off x="46767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3" name="Rectangle 78"/>
          <p:cNvSpPr>
            <a:spLocks noChangeArrowheads="1"/>
          </p:cNvSpPr>
          <p:nvPr/>
        </p:nvSpPr>
        <p:spPr bwMode="auto">
          <a:xfrm>
            <a:off x="49815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4" name="Rectangle 79"/>
          <p:cNvSpPr>
            <a:spLocks noChangeArrowheads="1"/>
          </p:cNvSpPr>
          <p:nvPr/>
        </p:nvSpPr>
        <p:spPr bwMode="auto">
          <a:xfrm>
            <a:off x="5286375" y="41529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5" name="Rectangle 80"/>
          <p:cNvSpPr>
            <a:spLocks noChangeArrowheads="1"/>
          </p:cNvSpPr>
          <p:nvPr/>
        </p:nvSpPr>
        <p:spPr bwMode="auto">
          <a:xfrm>
            <a:off x="55149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6" name="Rectangle 81"/>
          <p:cNvSpPr>
            <a:spLocks noChangeArrowheads="1"/>
          </p:cNvSpPr>
          <p:nvPr/>
        </p:nvSpPr>
        <p:spPr bwMode="auto">
          <a:xfrm>
            <a:off x="5819775" y="4152900"/>
            <a:ext cx="3048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7" name="Rectangle 82"/>
          <p:cNvSpPr>
            <a:spLocks noChangeArrowheads="1"/>
          </p:cNvSpPr>
          <p:nvPr/>
        </p:nvSpPr>
        <p:spPr bwMode="auto">
          <a:xfrm>
            <a:off x="6124575" y="4152900"/>
            <a:ext cx="2286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8" name="Rectangle 83"/>
          <p:cNvSpPr>
            <a:spLocks noChangeArrowheads="1"/>
          </p:cNvSpPr>
          <p:nvPr/>
        </p:nvSpPr>
        <p:spPr bwMode="auto">
          <a:xfrm>
            <a:off x="6353175" y="4152900"/>
            <a:ext cx="3810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899" name="Rectangle 84"/>
          <p:cNvSpPr>
            <a:spLocks noChangeArrowheads="1"/>
          </p:cNvSpPr>
          <p:nvPr/>
        </p:nvSpPr>
        <p:spPr bwMode="auto">
          <a:xfrm>
            <a:off x="6734175" y="4152900"/>
            <a:ext cx="457200"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900" name="Rectangle 85"/>
          <p:cNvSpPr>
            <a:spLocks noChangeArrowheads="1"/>
          </p:cNvSpPr>
          <p:nvPr/>
        </p:nvSpPr>
        <p:spPr bwMode="auto">
          <a:xfrm>
            <a:off x="3305175" y="4457700"/>
            <a:ext cx="303213" cy="3048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4901" name="Rectangle 86"/>
          <p:cNvSpPr>
            <a:spLocks noChangeArrowheads="1"/>
          </p:cNvSpPr>
          <p:nvPr/>
        </p:nvSpPr>
        <p:spPr bwMode="auto">
          <a:xfrm>
            <a:off x="3305175" y="5197475"/>
            <a:ext cx="303213" cy="17462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nvGrpSpPr>
          <p:cNvPr id="34902" name="Group 87"/>
          <p:cNvGrpSpPr>
            <a:grpSpLocks/>
          </p:cNvGrpSpPr>
          <p:nvPr/>
        </p:nvGrpSpPr>
        <p:grpSpPr bwMode="auto">
          <a:xfrm>
            <a:off x="3076575" y="4457700"/>
            <a:ext cx="152400" cy="304800"/>
            <a:chOff x="2016" y="3840"/>
            <a:chExt cx="96" cy="192"/>
          </a:xfrm>
        </p:grpSpPr>
        <p:sp>
          <p:nvSpPr>
            <p:cNvPr id="34915" name="Line 88"/>
            <p:cNvSpPr>
              <a:spLocks noChangeShapeType="1"/>
            </p:cNvSpPr>
            <p:nvPr/>
          </p:nvSpPr>
          <p:spPr bwMode="auto">
            <a:xfrm>
              <a:off x="2112" y="3888"/>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34916" name="Line 89"/>
            <p:cNvSpPr>
              <a:spLocks noChangeShapeType="1"/>
            </p:cNvSpPr>
            <p:nvPr/>
          </p:nvSpPr>
          <p:spPr bwMode="auto">
            <a:xfrm flipV="1">
              <a:off x="2112" y="3840"/>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34917" name="Line 90"/>
            <p:cNvSpPr>
              <a:spLocks noChangeShapeType="1"/>
            </p:cNvSpPr>
            <p:nvPr/>
          </p:nvSpPr>
          <p:spPr bwMode="auto">
            <a:xfrm flipH="1">
              <a:off x="2016" y="3936"/>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34903" name="Group 91"/>
          <p:cNvGrpSpPr>
            <a:grpSpLocks/>
          </p:cNvGrpSpPr>
          <p:nvPr/>
        </p:nvGrpSpPr>
        <p:grpSpPr bwMode="auto">
          <a:xfrm>
            <a:off x="2162175" y="4457700"/>
            <a:ext cx="228600" cy="304800"/>
            <a:chOff x="1776" y="3744"/>
            <a:chExt cx="192" cy="192"/>
          </a:xfrm>
        </p:grpSpPr>
        <p:sp>
          <p:nvSpPr>
            <p:cNvPr id="34911" name="Line 92"/>
            <p:cNvSpPr>
              <a:spLocks noChangeShapeType="1"/>
            </p:cNvSpPr>
            <p:nvPr/>
          </p:nvSpPr>
          <p:spPr bwMode="auto">
            <a:xfrm>
              <a:off x="1872" y="3792"/>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34912" name="Line 93"/>
            <p:cNvSpPr>
              <a:spLocks noChangeShapeType="1"/>
            </p:cNvSpPr>
            <p:nvPr/>
          </p:nvSpPr>
          <p:spPr bwMode="auto">
            <a:xfrm flipV="1">
              <a:off x="1872" y="3744"/>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34913" name="Line 94"/>
            <p:cNvSpPr>
              <a:spLocks noChangeShapeType="1"/>
            </p:cNvSpPr>
            <p:nvPr/>
          </p:nvSpPr>
          <p:spPr bwMode="auto">
            <a:xfrm flipH="1">
              <a:off x="1776" y="3840"/>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34914" name="Line 95"/>
            <p:cNvSpPr>
              <a:spLocks noChangeShapeType="1"/>
            </p:cNvSpPr>
            <p:nvPr/>
          </p:nvSpPr>
          <p:spPr bwMode="auto">
            <a:xfrm>
              <a:off x="1872" y="3840"/>
              <a:ext cx="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sp>
        <p:nvSpPr>
          <p:cNvPr id="34904" name="Text Box 101"/>
          <p:cNvSpPr txBox="1">
            <a:spLocks noChangeArrowheads="1"/>
          </p:cNvSpPr>
          <p:nvPr/>
        </p:nvSpPr>
        <p:spPr bwMode="auto">
          <a:xfrm>
            <a:off x="1323975" y="14097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1</a:t>
            </a:r>
          </a:p>
        </p:txBody>
      </p:sp>
      <p:sp>
        <p:nvSpPr>
          <p:cNvPr id="34905" name="Text Box 102"/>
          <p:cNvSpPr txBox="1">
            <a:spLocks noChangeArrowheads="1"/>
          </p:cNvSpPr>
          <p:nvPr/>
        </p:nvSpPr>
        <p:spPr bwMode="auto">
          <a:xfrm>
            <a:off x="3305175" y="14097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5</a:t>
            </a:r>
          </a:p>
        </p:txBody>
      </p:sp>
      <p:sp>
        <p:nvSpPr>
          <p:cNvPr id="34906" name="Text Box 103"/>
          <p:cNvSpPr txBox="1">
            <a:spLocks noChangeArrowheads="1"/>
          </p:cNvSpPr>
          <p:nvPr/>
        </p:nvSpPr>
        <p:spPr bwMode="auto">
          <a:xfrm>
            <a:off x="1323975" y="33147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2</a:t>
            </a:r>
          </a:p>
        </p:txBody>
      </p:sp>
      <p:sp>
        <p:nvSpPr>
          <p:cNvPr id="34907" name="Text Box 104"/>
          <p:cNvSpPr txBox="1">
            <a:spLocks noChangeArrowheads="1"/>
          </p:cNvSpPr>
          <p:nvPr/>
        </p:nvSpPr>
        <p:spPr bwMode="auto">
          <a:xfrm>
            <a:off x="3533775" y="44577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4</a:t>
            </a:r>
          </a:p>
        </p:txBody>
      </p:sp>
      <p:sp>
        <p:nvSpPr>
          <p:cNvPr id="34908" name="Text Box 105"/>
          <p:cNvSpPr txBox="1">
            <a:spLocks noChangeArrowheads="1"/>
          </p:cNvSpPr>
          <p:nvPr/>
        </p:nvSpPr>
        <p:spPr bwMode="auto">
          <a:xfrm>
            <a:off x="3305175" y="3771900"/>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400" i="1">
                <a:solidFill>
                  <a:schemeClr val="accent1"/>
                </a:solidFill>
                <a:latin typeface="Times New Roman" pitchFamily="18" charset="0"/>
                <a:ea typeface="굴림" pitchFamily="34" charset="-127"/>
              </a:rPr>
              <a:t>Room 3</a:t>
            </a:r>
          </a:p>
        </p:txBody>
      </p:sp>
      <p:sp>
        <p:nvSpPr>
          <p:cNvPr id="34909" name="Oval 106"/>
          <p:cNvSpPr>
            <a:spLocks noChangeArrowheads="1"/>
          </p:cNvSpPr>
          <p:nvPr/>
        </p:nvSpPr>
        <p:spPr bwMode="auto">
          <a:xfrm>
            <a:off x="6245225" y="2128838"/>
            <a:ext cx="228600" cy="2286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 name="Rectangle 3"/>
          <p:cNvSpPr txBox="1">
            <a:spLocks noChangeArrowheads="1"/>
          </p:cNvSpPr>
          <p:nvPr/>
        </p:nvSpPr>
        <p:spPr bwMode="auto">
          <a:xfrm>
            <a:off x="620713" y="971550"/>
            <a:ext cx="8229600" cy="1323975"/>
          </a:xfrm>
          <a:prstGeom prst="rect">
            <a:avLst/>
          </a:prstGeom>
          <a:noFill/>
          <a:ln w="12700">
            <a:noFill/>
            <a:miter lim="800000"/>
            <a:headEnd/>
            <a:tailEnd/>
          </a:ln>
        </p:spPr>
        <p:txBody>
          <a:bodyPr lIns="90487" tIns="44450" rIns="90487" bIns="44450"/>
          <a:lstStyle/>
          <a:p>
            <a:pPr marL="342900" indent="-342900">
              <a:spcBef>
                <a:spcPct val="20000"/>
              </a:spcBef>
              <a:buClr>
                <a:srgbClr val="0033CC"/>
              </a:buClr>
              <a:buFont typeface="Webdings" pitchFamily="18" charset="2"/>
              <a:buChar char="="/>
              <a:defRPr/>
            </a:pPr>
            <a:r>
              <a:rPr lang="fr-CA" sz="2000" kern="0" dirty="0">
                <a:latin typeface="+mj-lt"/>
              </a:rPr>
              <a:t>Binaire (case occupée ou non)</a:t>
            </a:r>
          </a:p>
          <a:p>
            <a:pPr marL="342900" indent="-342900">
              <a:spcBef>
                <a:spcPct val="20000"/>
              </a:spcBef>
              <a:buClr>
                <a:srgbClr val="0033CC"/>
              </a:buClr>
              <a:buFont typeface="Webdings" pitchFamily="18" charset="2"/>
              <a:buNone/>
              <a:defRPr/>
            </a:pPr>
            <a:r>
              <a:rPr lang="fr-CA" sz="2400" kern="0" dirty="0">
                <a:latin typeface="+mn-lt"/>
              </a:rPr>
              <a:t> </a:t>
            </a:r>
          </a:p>
          <a:p>
            <a:pPr marL="342900" indent="-342900">
              <a:spcBef>
                <a:spcPct val="20000"/>
              </a:spcBef>
              <a:buClr>
                <a:srgbClr val="0033CC"/>
              </a:buClr>
              <a:buFont typeface="Webdings" pitchFamily="18" charset="2"/>
              <a:buNone/>
              <a:defRPr/>
            </a:pPr>
            <a:endParaRPr lang="fr-CA" sz="2400" kern="0" dirty="0">
              <a:latin typeface="+mn-lt"/>
            </a:endParaRPr>
          </a:p>
          <a:p>
            <a:pPr marL="342900" indent="-342900">
              <a:spcBef>
                <a:spcPct val="20000"/>
              </a:spcBef>
              <a:buClr>
                <a:srgbClr val="0033CC"/>
              </a:buClr>
              <a:buFont typeface="Webdings" pitchFamily="18" charset="2"/>
              <a:buChar char="="/>
              <a:defRPr/>
            </a:pPr>
            <a:endParaRPr lang="fr-CA" sz="2400" kern="0" dirty="0">
              <a:latin typeface="+mn-lt"/>
            </a:endParaRP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438150" y="3724275"/>
            <a:ext cx="34798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21511" name="TextBox 12"/>
          <p:cNvSpPr txBox="1">
            <a:spLocks noChangeArrowheads="1"/>
          </p:cNvSpPr>
          <p:nvPr/>
        </p:nvSpPr>
        <p:spPr bwMode="auto">
          <a:xfrm>
            <a:off x="7973923" y="622300"/>
            <a:ext cx="866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1600" dirty="0"/>
              <a:t>ASIMO </a:t>
            </a:r>
          </a:p>
          <a:p>
            <a:r>
              <a:rPr lang="en-CA" altLang="en-US" sz="1600" dirty="0"/>
              <a:t>Honda</a:t>
            </a:r>
          </a:p>
        </p:txBody>
      </p:sp>
      <p:sp>
        <p:nvSpPr>
          <p:cNvPr id="21515" name="Rectangle 4"/>
          <p:cNvSpPr>
            <a:spLocks noChangeArrowheads="1"/>
          </p:cNvSpPr>
          <p:nvPr/>
        </p:nvSpPr>
        <p:spPr bwMode="auto">
          <a:xfrm>
            <a:off x="304800" y="-1905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66"/>
                </a:solidFill>
              </a:rPr>
              <a:t>Robots mobiles</a:t>
            </a:r>
          </a:p>
        </p:txBody>
      </p:sp>
      <p:pic>
        <p:nvPicPr>
          <p:cNvPr id="4" name="coordinated_asimos_serve_cof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502" y="1026155"/>
            <a:ext cx="6393719" cy="4795289"/>
          </a:xfrm>
          <a:prstGeom prst="rect">
            <a:avLst/>
          </a:prstGeom>
        </p:spPr>
      </p:pic>
      <p:sp>
        <p:nvSpPr>
          <p:cNvPr id="5" name="Footer Placeholder 4"/>
          <p:cNvSpPr>
            <a:spLocks noGrp="1"/>
          </p:cNvSpPr>
          <p:nvPr>
            <p:ph type="ftr" sz="quarter" idx="11"/>
          </p:nvPr>
        </p:nvSpPr>
        <p:spPr/>
        <p:txBody>
          <a:bodyPr/>
          <a:lstStyle/>
          <a:p>
            <a:pPr algn="l">
              <a:defRPr/>
            </a:pPr>
            <a:r>
              <a:rPr lang="en-US"/>
              <a:t>IFT608/IFT702</a:t>
            </a:r>
            <a:endParaRPr lang="en-US" dirty="0"/>
          </a:p>
        </p:txBody>
      </p:sp>
      <p:sp>
        <p:nvSpPr>
          <p:cNvPr id="6" name="Slide Number Placeholder 5"/>
          <p:cNvSpPr>
            <a:spLocks noGrp="1"/>
          </p:cNvSpPr>
          <p:nvPr>
            <p:ph type="sldNum" sz="quarter" idx="12"/>
          </p:nvPr>
        </p:nvSpPr>
        <p:spPr/>
        <p:txBody>
          <a:bodyPr/>
          <a:lstStyle/>
          <a:p>
            <a:pPr>
              <a:defRPr/>
            </a:pPr>
            <a:fld id="{847FC1A3-328B-470D-A7F2-65BA0347355E}" type="slidenum">
              <a:rPr lang="en-US" smtClean="0"/>
              <a:pPr>
                <a:defRPr/>
              </a:pPr>
              <a:t>7</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fr-CA" altLang="en-US"/>
              <a:t>Cartes de coût</a:t>
            </a:r>
          </a:p>
        </p:txBody>
      </p:sp>
      <p:pic>
        <p:nvPicPr>
          <p:cNvPr id="35846" name="Picture 2" descr="C:\Users\Admin\Desktop\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96" y="1747280"/>
            <a:ext cx="7948341" cy="400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Rectangle 3"/>
          <p:cNvSpPr txBox="1">
            <a:spLocks noChangeArrowheads="1"/>
          </p:cNvSpPr>
          <p:nvPr/>
        </p:nvSpPr>
        <p:spPr bwMode="auto">
          <a:xfrm>
            <a:off x="609600" y="971550"/>
            <a:ext cx="8229600" cy="1323975"/>
          </a:xfrm>
          <a:prstGeom prst="rect">
            <a:avLst/>
          </a:prstGeom>
          <a:noFill/>
          <a:ln w="12700">
            <a:noFill/>
            <a:miter lim="800000"/>
            <a:headEnd/>
            <a:tailEnd/>
          </a:ln>
        </p:spPr>
        <p:txBody>
          <a:bodyPr lIns="90487" tIns="44450" rIns="90487" bIns="44450"/>
          <a:lstStyle/>
          <a:p>
            <a:pPr marL="342900" indent="-342900">
              <a:spcBef>
                <a:spcPct val="20000"/>
              </a:spcBef>
              <a:buClr>
                <a:srgbClr val="0033CC"/>
              </a:buClr>
              <a:buFont typeface="Webdings" pitchFamily="18" charset="2"/>
              <a:buChar char="="/>
              <a:defRPr/>
            </a:pPr>
            <a:r>
              <a:rPr lang="fr-CA" sz="2000" kern="0" dirty="0">
                <a:latin typeface="+mj-lt"/>
              </a:rPr>
              <a:t>Coût basé sur les obstacles fixes et les capteurs (exemple dans ROS)</a:t>
            </a:r>
          </a:p>
          <a:p>
            <a:pPr marL="342900" indent="-342900">
              <a:spcBef>
                <a:spcPct val="20000"/>
              </a:spcBef>
              <a:buClr>
                <a:srgbClr val="0033CC"/>
              </a:buClr>
              <a:buFont typeface="Webdings" pitchFamily="18" charset="2"/>
              <a:buNone/>
              <a:defRPr/>
            </a:pPr>
            <a:r>
              <a:rPr lang="fr-CA" sz="2400" kern="0" dirty="0">
                <a:latin typeface="+mn-lt"/>
              </a:rPr>
              <a:t> </a:t>
            </a:r>
          </a:p>
          <a:p>
            <a:pPr marL="342900" indent="-342900">
              <a:spcBef>
                <a:spcPct val="20000"/>
              </a:spcBef>
              <a:buClr>
                <a:srgbClr val="0033CC"/>
              </a:buClr>
              <a:buFont typeface="Webdings" pitchFamily="18" charset="2"/>
              <a:buNone/>
              <a:defRPr/>
            </a:pPr>
            <a:endParaRPr lang="fr-CA" sz="2400" kern="0" dirty="0">
              <a:latin typeface="+mn-lt"/>
            </a:endParaRPr>
          </a:p>
          <a:p>
            <a:pPr marL="342900" indent="-342900">
              <a:spcBef>
                <a:spcPct val="20000"/>
              </a:spcBef>
              <a:buClr>
                <a:srgbClr val="0033CC"/>
              </a:buClr>
              <a:buFont typeface="Webdings" pitchFamily="18" charset="2"/>
              <a:buChar char="="/>
              <a:defRPr/>
            </a:pPr>
            <a:endParaRPr lang="fr-CA" sz="2400" kern="0" dirty="0">
              <a:latin typeface="+mn-lt"/>
            </a:endParaRP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70</a:t>
            </a:fld>
            <a:endParaRPr lang="en-US"/>
          </a:p>
        </p:txBody>
      </p:sp>
    </p:spTree>
    <p:extLst>
      <p:ext uri="{BB962C8B-B14F-4D97-AF65-F5344CB8AC3E}">
        <p14:creationId xmlns:p14="http://schemas.microsoft.com/office/powerpoint/2010/main" val="1231519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idx="4294967295"/>
          </p:nvPr>
        </p:nvSpPr>
        <p:spPr>
          <a:xfrm>
            <a:off x="533400" y="1524000"/>
            <a:ext cx="8229600" cy="4876800"/>
          </a:xfrm>
        </p:spPr>
        <p:txBody>
          <a:bodyPr/>
          <a:lstStyle/>
          <a:p>
            <a:pPr marL="609600" indent="-609600">
              <a:lnSpc>
                <a:spcPct val="80000"/>
              </a:lnSpc>
              <a:buClr>
                <a:srgbClr val="CC0066"/>
              </a:buClr>
              <a:buFontTx/>
              <a:buAutoNum type="arabicPeriod"/>
            </a:pPr>
            <a:r>
              <a:rPr lang="en-US" altLang="en-US" sz="2000">
                <a:latin typeface="Comic Sans MS" pitchFamily="66" charset="0"/>
              </a:rPr>
              <a:t>Compute cell decomposition down to some resolution</a:t>
            </a:r>
          </a:p>
          <a:p>
            <a:pPr marL="609600" indent="-609600">
              <a:lnSpc>
                <a:spcPct val="80000"/>
              </a:lnSpc>
              <a:buClr>
                <a:srgbClr val="CC0066"/>
              </a:buClr>
              <a:buFontTx/>
              <a:buAutoNum type="arabicPeriod"/>
            </a:pPr>
            <a:r>
              <a:rPr lang="en-US" altLang="en-US" sz="2000">
                <a:latin typeface="Comic Sans MS" pitchFamily="66" charset="0"/>
              </a:rPr>
              <a:t>Identify start and goal cells</a:t>
            </a:r>
          </a:p>
          <a:p>
            <a:pPr marL="609600" indent="-609600">
              <a:lnSpc>
                <a:spcPct val="80000"/>
              </a:lnSpc>
              <a:buClr>
                <a:srgbClr val="CC0066"/>
              </a:buClr>
              <a:buFontTx/>
              <a:buAutoNum type="arabicPeriod"/>
            </a:pPr>
            <a:r>
              <a:rPr lang="en-US" altLang="en-US" sz="2000">
                <a:latin typeface="Comic Sans MS" pitchFamily="66" charset="0"/>
              </a:rPr>
              <a:t>Search for sequence of empty/mixed cells between start and goal cells</a:t>
            </a:r>
          </a:p>
          <a:p>
            <a:pPr marL="609600" indent="-609600">
              <a:lnSpc>
                <a:spcPct val="80000"/>
              </a:lnSpc>
              <a:buClr>
                <a:srgbClr val="CC0066"/>
              </a:buClr>
              <a:buFontTx/>
              <a:buAutoNum type="arabicPeriod"/>
            </a:pPr>
            <a:r>
              <a:rPr lang="en-US" altLang="en-US" sz="2000">
                <a:latin typeface="Comic Sans MS" pitchFamily="66" charset="0"/>
              </a:rPr>
              <a:t>If no sequence, then exit with </a:t>
            </a:r>
            <a:r>
              <a:rPr lang="en-US" altLang="en-US" sz="2000">
                <a:solidFill>
                  <a:srgbClr val="0000FF"/>
                </a:solidFill>
                <a:latin typeface="Comic Sans MS" pitchFamily="66" charset="0"/>
              </a:rPr>
              <a:t>no path</a:t>
            </a:r>
          </a:p>
          <a:p>
            <a:pPr marL="609600" indent="-609600">
              <a:lnSpc>
                <a:spcPct val="80000"/>
              </a:lnSpc>
              <a:buClr>
                <a:srgbClr val="CC0066"/>
              </a:buClr>
              <a:buFontTx/>
              <a:buAutoNum type="arabicPeriod"/>
            </a:pPr>
            <a:r>
              <a:rPr lang="en-US" altLang="en-US" sz="2000">
                <a:latin typeface="Comic Sans MS" pitchFamily="66" charset="0"/>
              </a:rPr>
              <a:t>If sequence of empty cells, then exit with </a:t>
            </a:r>
            <a:r>
              <a:rPr lang="en-US" altLang="en-US" sz="2000">
                <a:solidFill>
                  <a:srgbClr val="0000FF"/>
                </a:solidFill>
                <a:latin typeface="Comic Sans MS" pitchFamily="66" charset="0"/>
              </a:rPr>
              <a:t>solution</a:t>
            </a:r>
          </a:p>
          <a:p>
            <a:pPr marL="609600" indent="-609600">
              <a:lnSpc>
                <a:spcPct val="80000"/>
              </a:lnSpc>
              <a:buClr>
                <a:srgbClr val="CC0066"/>
              </a:buClr>
              <a:buFontTx/>
              <a:buAutoNum type="arabicPeriod"/>
            </a:pPr>
            <a:r>
              <a:rPr lang="en-US" altLang="en-US" sz="2000">
                <a:latin typeface="Comic Sans MS" pitchFamily="66" charset="0"/>
              </a:rPr>
              <a:t>If resolution threshold achieved, then exit with </a:t>
            </a:r>
            <a:r>
              <a:rPr lang="en-US" altLang="en-US" sz="2000">
                <a:solidFill>
                  <a:srgbClr val="0000FF"/>
                </a:solidFill>
                <a:latin typeface="Comic Sans MS" pitchFamily="66" charset="0"/>
              </a:rPr>
              <a:t>failure</a:t>
            </a:r>
          </a:p>
          <a:p>
            <a:pPr marL="609600" indent="-609600">
              <a:lnSpc>
                <a:spcPct val="80000"/>
              </a:lnSpc>
              <a:buClr>
                <a:srgbClr val="CC0066"/>
              </a:buClr>
              <a:buFontTx/>
              <a:buAutoNum type="arabicPeriod"/>
            </a:pPr>
            <a:r>
              <a:rPr lang="en-US" altLang="en-US" sz="2000">
                <a:latin typeface="Comic Sans MS" pitchFamily="66" charset="0"/>
              </a:rPr>
              <a:t>Decompose further the mixed cells</a:t>
            </a:r>
          </a:p>
          <a:p>
            <a:pPr marL="609600" indent="-609600">
              <a:lnSpc>
                <a:spcPct val="80000"/>
              </a:lnSpc>
              <a:buClr>
                <a:srgbClr val="CC0066"/>
              </a:buClr>
              <a:buFontTx/>
              <a:buAutoNum type="arabicPeriod"/>
            </a:pPr>
            <a:r>
              <a:rPr lang="en-US" altLang="en-US" sz="2000">
                <a:latin typeface="Comic Sans MS" pitchFamily="66" charset="0"/>
              </a:rPr>
              <a:t>Return to </a:t>
            </a:r>
            <a:r>
              <a:rPr lang="en-US" altLang="en-US" sz="2000">
                <a:solidFill>
                  <a:srgbClr val="CC0066"/>
                </a:solidFill>
                <a:latin typeface="Comic Sans MS" pitchFamily="66" charset="0"/>
              </a:rPr>
              <a:t>2</a:t>
            </a:r>
            <a:endParaRPr lang="en-US" altLang="en-US" sz="2000">
              <a:latin typeface="Comic Sans MS" pitchFamily="66" charset="0"/>
            </a:endParaRPr>
          </a:p>
        </p:txBody>
      </p:sp>
      <p:sp>
        <p:nvSpPr>
          <p:cNvPr id="93187"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93190" name="Rectangle 2"/>
          <p:cNvSpPr>
            <a:spLocks noChangeArrowheads="1"/>
          </p:cNvSpPr>
          <p:nvPr/>
        </p:nvSpPr>
        <p:spPr bwMode="auto">
          <a:xfrm>
            <a:off x="165100" y="44450"/>
            <a:ext cx="86836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2800" b="1" dirty="0">
                <a:solidFill>
                  <a:srgbClr val="000066"/>
                </a:solidFill>
              </a:rPr>
              <a:t>Décomposition en grille</a:t>
            </a:r>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271417"/>
            <a:ext cx="8839200" cy="812800"/>
          </a:xfrm>
        </p:spPr>
        <p:txBody>
          <a:bodyPr/>
          <a:lstStyle/>
          <a:p>
            <a:pPr eaLnBrk="1" hangingPunct="1"/>
            <a:r>
              <a:rPr lang="fr-CA" altLang="en-US" dirty="0"/>
              <a:t>Approches exactes</a:t>
            </a:r>
            <a:br>
              <a:rPr lang="fr-CA" altLang="en-US" dirty="0"/>
            </a:br>
            <a:r>
              <a:rPr lang="fr-CA" altLang="en-US" dirty="0"/>
              <a:t>Avantages / Inconvénients</a:t>
            </a:r>
          </a:p>
        </p:txBody>
      </p:sp>
      <p:sp>
        <p:nvSpPr>
          <p:cNvPr id="69635" name="Rectangle 3"/>
          <p:cNvSpPr>
            <a:spLocks noGrp="1" noChangeArrowheads="1"/>
          </p:cNvSpPr>
          <p:nvPr>
            <p:ph idx="1"/>
          </p:nvPr>
        </p:nvSpPr>
        <p:spPr>
          <a:xfrm>
            <a:off x="468313" y="1090613"/>
            <a:ext cx="8362178" cy="5166496"/>
          </a:xfrm>
        </p:spPr>
        <p:txBody>
          <a:bodyPr/>
          <a:lstStyle/>
          <a:p>
            <a:pPr marL="442913" indent="-442913" eaLnBrk="1" hangingPunct="1"/>
            <a:r>
              <a:rPr lang="en-CA" altLang="en-US" sz="2800" dirty="0" err="1"/>
              <a:t>Avantages</a:t>
            </a:r>
            <a:endParaRPr lang="en-CA" altLang="en-US" sz="2800" dirty="0"/>
          </a:p>
          <a:p>
            <a:pPr marL="842963" lvl="1" indent="-442913" eaLnBrk="1" hangingPunct="1"/>
            <a:r>
              <a:rPr lang="en-CA" altLang="en-US" dirty="0" err="1"/>
              <a:t>Efficaces</a:t>
            </a:r>
            <a:r>
              <a:rPr lang="en-CA" altLang="en-US" dirty="0"/>
              <a:t> </a:t>
            </a:r>
            <a:r>
              <a:rPr lang="en-CA" altLang="en-US" dirty="0" err="1"/>
              <a:t>si</a:t>
            </a:r>
            <a:r>
              <a:rPr lang="en-CA" altLang="en-US" dirty="0"/>
              <a:t> dimension </a:t>
            </a:r>
            <a:r>
              <a:rPr lang="en-CA" altLang="en-US" dirty="0" err="1"/>
              <a:t>basse</a:t>
            </a:r>
            <a:r>
              <a:rPr lang="en-CA" altLang="en-US" dirty="0"/>
              <a:t>, e.g. </a:t>
            </a:r>
            <a:r>
              <a:rPr lang="en-CA" altLang="en-US" i="1" dirty="0"/>
              <a:t>point-robot</a:t>
            </a:r>
            <a:r>
              <a:rPr lang="en-CA" altLang="en-US" dirty="0"/>
              <a:t> </a:t>
            </a:r>
            <a:br>
              <a:rPr lang="en-CA" altLang="en-US" dirty="0"/>
            </a:br>
            <a:r>
              <a:rPr lang="en-CA" altLang="en-US" dirty="0" err="1"/>
              <a:t>dans</a:t>
            </a:r>
            <a:r>
              <a:rPr lang="en-CA" altLang="en-US" dirty="0"/>
              <a:t> </a:t>
            </a:r>
            <a:r>
              <a:rPr lang="en-CA" altLang="en-US" i="1" dirty="0">
                <a:solidFill>
                  <a:srgbClr val="A50021"/>
                </a:solidFill>
              </a:rPr>
              <a:t>C</a:t>
            </a:r>
            <a:r>
              <a:rPr lang="en-CA" altLang="en-US" dirty="0">
                <a:solidFill>
                  <a:srgbClr val="A50021"/>
                </a:solidFill>
              </a:rPr>
              <a:t> = R</a:t>
            </a:r>
            <a:r>
              <a:rPr lang="en-CA" altLang="en-US" baseline="30000" dirty="0">
                <a:solidFill>
                  <a:srgbClr val="A50021"/>
                </a:solidFill>
              </a:rPr>
              <a:t>2</a:t>
            </a:r>
          </a:p>
          <a:p>
            <a:pPr marL="842963" lvl="1" indent="-442913" eaLnBrk="1" hangingPunct="1"/>
            <a:r>
              <a:rPr lang="en-CA" altLang="en-US" dirty="0" err="1"/>
              <a:t>Garanties</a:t>
            </a:r>
            <a:r>
              <a:rPr lang="en-CA" altLang="en-US" dirty="0"/>
              <a:t> </a:t>
            </a:r>
            <a:r>
              <a:rPr lang="en-CA" altLang="en-US" dirty="0" err="1"/>
              <a:t>théoriques</a:t>
            </a:r>
            <a:r>
              <a:rPr lang="en-CA" altLang="en-US" dirty="0"/>
              <a:t> (</a:t>
            </a:r>
            <a:r>
              <a:rPr lang="en-CA" altLang="en-US" dirty="0" err="1"/>
              <a:t>complétude</a:t>
            </a:r>
            <a:r>
              <a:rPr lang="en-CA" altLang="en-US" dirty="0"/>
              <a:t>, </a:t>
            </a:r>
            <a:r>
              <a:rPr lang="en-CA" altLang="en-US" dirty="0" err="1"/>
              <a:t>bornes</a:t>
            </a:r>
            <a:r>
              <a:rPr lang="en-CA" altLang="en-US" dirty="0"/>
              <a:t> </a:t>
            </a:r>
            <a:r>
              <a:rPr lang="en-CA" altLang="en-US" dirty="0" err="1"/>
              <a:t>sur</a:t>
            </a:r>
            <a:r>
              <a:rPr lang="en-CA" altLang="en-US" dirty="0"/>
              <a:t> le temps </a:t>
            </a:r>
            <a:r>
              <a:rPr lang="en-CA" altLang="en-US" dirty="0" err="1"/>
              <a:t>d’exécution</a:t>
            </a:r>
            <a:r>
              <a:rPr lang="en-CA" altLang="en-US" dirty="0"/>
              <a:t>...)</a:t>
            </a:r>
          </a:p>
          <a:p>
            <a:pPr marL="842963" lvl="1" indent="-442913" eaLnBrk="1" hangingPunct="1"/>
            <a:r>
              <a:rPr lang="en-CA" altLang="en-US" dirty="0" err="1"/>
              <a:t>Appropriées</a:t>
            </a:r>
            <a:r>
              <a:rPr lang="en-CA" altLang="en-US" dirty="0"/>
              <a:t> </a:t>
            </a:r>
            <a:r>
              <a:rPr lang="en-CA" altLang="en-US" dirty="0" err="1"/>
              <a:t>si</a:t>
            </a:r>
            <a:r>
              <a:rPr lang="en-CA" altLang="en-US" dirty="0"/>
              <a:t> </a:t>
            </a:r>
            <a:r>
              <a:rPr lang="en-CA" altLang="en-US" dirty="0" err="1"/>
              <a:t>plusieurs</a:t>
            </a:r>
            <a:r>
              <a:rPr lang="en-CA" altLang="en-US" dirty="0"/>
              <a:t> </a:t>
            </a:r>
            <a:r>
              <a:rPr lang="en-CA" altLang="en-US" dirty="0" err="1"/>
              <a:t>requêtes</a:t>
            </a:r>
            <a:r>
              <a:rPr lang="en-CA" altLang="en-US" dirty="0"/>
              <a:t> </a:t>
            </a:r>
            <a:r>
              <a:rPr lang="en-CA" altLang="en-US" dirty="0" err="1"/>
              <a:t>seront</a:t>
            </a:r>
            <a:r>
              <a:rPr lang="en-CA" altLang="en-US" dirty="0"/>
              <a:t> </a:t>
            </a:r>
            <a:r>
              <a:rPr lang="en-CA" altLang="en-US" dirty="0" err="1"/>
              <a:t>faites</a:t>
            </a:r>
            <a:r>
              <a:rPr lang="en-CA" altLang="en-US" dirty="0"/>
              <a:t> </a:t>
            </a:r>
            <a:r>
              <a:rPr lang="en-CA" altLang="en-US" dirty="0" err="1"/>
              <a:t>dans</a:t>
            </a:r>
            <a:r>
              <a:rPr lang="en-CA" altLang="en-US" dirty="0"/>
              <a:t> </a:t>
            </a:r>
            <a:r>
              <a:rPr lang="en-CA" altLang="en-US" dirty="0" err="1"/>
              <a:t>l’environnement</a:t>
            </a:r>
            <a:r>
              <a:rPr lang="en-CA" altLang="en-US" dirty="0"/>
              <a:t> (</a:t>
            </a:r>
            <a:r>
              <a:rPr lang="en-CA" altLang="en-US" i="1" dirty="0"/>
              <a:t>multi-query</a:t>
            </a:r>
            <a:r>
              <a:rPr lang="en-CA" altLang="en-US" dirty="0"/>
              <a:t>)</a:t>
            </a:r>
          </a:p>
          <a:p>
            <a:pPr marL="442913" indent="-442913" eaLnBrk="1" hangingPunct="1"/>
            <a:r>
              <a:rPr lang="en-CA" altLang="en-US" sz="2800" dirty="0" err="1"/>
              <a:t>Inconvénients</a:t>
            </a:r>
            <a:endParaRPr lang="en-CA" altLang="en-US" sz="2800" dirty="0"/>
          </a:p>
          <a:p>
            <a:pPr marL="842963" lvl="1" indent="-442913" eaLnBrk="1" hangingPunct="1"/>
            <a:r>
              <a:rPr lang="en-CA" altLang="en-US" dirty="0"/>
              <a:t>Lent </a:t>
            </a:r>
            <a:r>
              <a:rPr lang="en-CA" altLang="en-US" dirty="0" err="1"/>
              <a:t>si</a:t>
            </a:r>
            <a:r>
              <a:rPr lang="en-CA" altLang="en-US" dirty="0"/>
              <a:t> </a:t>
            </a:r>
            <a:r>
              <a:rPr lang="en-CA" altLang="en-US" dirty="0" err="1"/>
              <a:t>nombre</a:t>
            </a:r>
            <a:r>
              <a:rPr lang="en-CA" altLang="en-US" dirty="0"/>
              <a:t> </a:t>
            </a:r>
            <a:r>
              <a:rPr lang="en-CA" altLang="en-US" dirty="0" err="1"/>
              <a:t>élevé</a:t>
            </a:r>
            <a:r>
              <a:rPr lang="en-CA" altLang="en-US" dirty="0"/>
              <a:t> de dimensions</a:t>
            </a:r>
          </a:p>
          <a:p>
            <a:pPr marL="842963" lvl="1" indent="-442913" eaLnBrk="1" hangingPunct="1"/>
            <a:r>
              <a:rPr lang="en-CA" altLang="en-US" dirty="0" err="1"/>
              <a:t>Implémentation</a:t>
            </a:r>
            <a:r>
              <a:rPr lang="en-CA" altLang="en-US" dirty="0"/>
              <a:t> </a:t>
            </a:r>
            <a:r>
              <a:rPr lang="en-CA" altLang="en-US" dirty="0" err="1"/>
              <a:t>difficile</a:t>
            </a:r>
            <a:endParaRPr lang="en-CA" altLang="en-US" dirty="0"/>
          </a:p>
          <a:p>
            <a:pPr marL="842963" lvl="1" indent="-442913" eaLnBrk="1" hangingPunct="1"/>
            <a:r>
              <a:rPr lang="en-CA" altLang="en-US" dirty="0" err="1"/>
              <a:t>Représentation</a:t>
            </a:r>
            <a:r>
              <a:rPr lang="en-CA" altLang="en-US" dirty="0"/>
              <a:t> </a:t>
            </a:r>
            <a:r>
              <a:rPr lang="en-CA" altLang="en-US" dirty="0" err="1"/>
              <a:t>algébrique</a:t>
            </a:r>
            <a:r>
              <a:rPr lang="en-CA" altLang="en-US" dirty="0"/>
              <a:t> des obstacles</a:t>
            </a:r>
          </a:p>
          <a:p>
            <a:pPr marL="842963" lvl="1" indent="-442913" eaLnBrk="1" hangingPunct="1">
              <a:buFontTx/>
              <a:buNone/>
            </a:pPr>
            <a:endParaRPr lang="en-CA" altLang="en-US" baseline="30000" dirty="0"/>
          </a:p>
          <a:p>
            <a:pPr marL="442913" indent="-442913" eaLnBrk="1" hangingPunct="1"/>
            <a:endParaRPr lang="fr-CA" altLang="en-US" sz="2000"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72</a:t>
            </a:fld>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Plan</a:t>
            </a:r>
          </a:p>
        </p:txBody>
      </p:sp>
      <p:sp>
        <p:nvSpPr>
          <p:cNvPr id="11267" name="Rectangle 3"/>
          <p:cNvSpPr>
            <a:spLocks noGrp="1" noChangeArrowheads="1"/>
          </p:cNvSpPr>
          <p:nvPr>
            <p:ph idx="1"/>
          </p:nvPr>
        </p:nvSpPr>
        <p:spPr/>
        <p:txBody>
          <a:bodyPr/>
          <a:lstStyle/>
          <a:p>
            <a:r>
              <a:rPr lang="fr-CA" altLang="en-US" dirty="0">
                <a:solidFill>
                  <a:schemeClr val="bg1">
                    <a:lumMod val="65000"/>
                  </a:schemeClr>
                </a:solidFill>
              </a:rPr>
              <a:t>Énoncé du problème</a:t>
            </a:r>
          </a:p>
          <a:p>
            <a:r>
              <a:rPr lang="fr-CA" altLang="en-US" dirty="0">
                <a:solidFill>
                  <a:schemeClr val="bg2"/>
                </a:solidFill>
              </a:rPr>
              <a:t>Cadre de résolution général</a:t>
            </a:r>
          </a:p>
          <a:p>
            <a:r>
              <a:rPr lang="fr-CA" altLang="en-US" dirty="0">
                <a:solidFill>
                  <a:schemeClr val="bg2"/>
                </a:solidFill>
              </a:rPr>
              <a:t>Représentation et transformation des entités</a:t>
            </a:r>
          </a:p>
          <a:p>
            <a:r>
              <a:rPr lang="fr-CA" altLang="en-US" dirty="0">
                <a:solidFill>
                  <a:schemeClr val="bg2"/>
                </a:solidFill>
              </a:rPr>
              <a:t>Espace de configuration</a:t>
            </a:r>
          </a:p>
          <a:p>
            <a:r>
              <a:rPr lang="fr-CA" altLang="en-US" dirty="0"/>
              <a:t>Approches de planification</a:t>
            </a:r>
          </a:p>
          <a:p>
            <a:pPr lvl="1"/>
            <a:r>
              <a:rPr lang="fr-CA" altLang="en-US" dirty="0">
                <a:solidFill>
                  <a:schemeClr val="bg2"/>
                </a:solidFill>
              </a:rPr>
              <a:t>Exactes</a:t>
            </a:r>
          </a:p>
          <a:p>
            <a:pPr lvl="1"/>
            <a:r>
              <a:rPr lang="fr-CA" altLang="en-US" dirty="0"/>
              <a:t>Par échantillonnage</a:t>
            </a:r>
          </a:p>
          <a:p>
            <a:r>
              <a:rPr lang="fr-CA" altLang="en-US" dirty="0">
                <a:solidFill>
                  <a:schemeClr val="bg2"/>
                </a:solidFill>
              </a:rPr>
              <a:t>Contraintes différentielles</a:t>
            </a:r>
          </a:p>
          <a:p>
            <a:r>
              <a:rPr lang="fr-CA" altLang="en-US" dirty="0">
                <a:solidFill>
                  <a:schemeClr val="bg2"/>
                </a:solidFill>
              </a:rPr>
              <a:t>Outils suggérés</a:t>
            </a:r>
          </a:p>
          <a:p>
            <a:endParaRPr lang="fr-CA" altLang="en-US" dirty="0"/>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73</a:t>
            </a:fld>
            <a:endParaRPr lang="en-US"/>
          </a:p>
        </p:txBody>
      </p:sp>
    </p:spTree>
    <p:extLst>
      <p:ext uri="{BB962C8B-B14F-4D97-AF65-F5344CB8AC3E}">
        <p14:creationId xmlns:p14="http://schemas.microsoft.com/office/powerpoint/2010/main" val="1148756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idx="4294967295"/>
          </p:nvPr>
        </p:nvSpPr>
        <p:spPr>
          <a:xfrm>
            <a:off x="123825" y="0"/>
            <a:ext cx="9020175" cy="1028700"/>
          </a:xfrm>
        </p:spPr>
        <p:txBody>
          <a:bodyPr/>
          <a:lstStyle/>
          <a:p>
            <a:pPr>
              <a:defRPr/>
            </a:pPr>
            <a:r>
              <a:rPr lang="fr-CA" sz="2800" b="0">
                <a:effectLst>
                  <a:outerShdw blurRad="38100" dist="38100" dir="2700000" algn="tl">
                    <a:srgbClr val="C0C0C0"/>
                  </a:outerShdw>
                </a:effectLst>
              </a:rPr>
              <a:t>Approche </a:t>
            </a:r>
            <a:r>
              <a:rPr lang="fr-CA" sz="2800" b="0" i="1">
                <a:effectLst>
                  <a:outerShdw blurRad="38100" dist="38100" dir="2700000" algn="tl">
                    <a:srgbClr val="C0C0C0"/>
                  </a:outerShdw>
                </a:effectLst>
              </a:rPr>
              <a:t>roadmap</a:t>
            </a:r>
            <a:r>
              <a:rPr lang="fr-CA" sz="2800" b="0">
                <a:effectLst>
                  <a:outerShdw blurRad="38100" dist="38100" dir="2700000" algn="tl">
                    <a:srgbClr val="C0C0C0"/>
                  </a:outerShdw>
                </a:effectLst>
              </a:rPr>
              <a:t> probabiliste </a:t>
            </a:r>
            <a:br>
              <a:rPr lang="fr-CA" sz="2800" b="0">
                <a:effectLst>
                  <a:outerShdw blurRad="38100" dist="38100" dir="2700000" algn="tl">
                    <a:srgbClr val="C0C0C0"/>
                  </a:outerShdw>
                </a:effectLst>
              </a:rPr>
            </a:br>
            <a:r>
              <a:rPr lang="fr-CA" sz="2800" b="0">
                <a:effectLst>
                  <a:outerShdw blurRad="38100" dist="38100" dir="2700000" algn="tl">
                    <a:srgbClr val="C0C0C0"/>
                  </a:outerShdw>
                </a:effectLst>
              </a:rPr>
              <a:t>(</a:t>
            </a:r>
            <a:r>
              <a:rPr lang="fr-CA" sz="2800" b="0" i="1">
                <a:effectLst>
                  <a:outerShdw blurRad="38100" dist="38100" dir="2700000" algn="tl">
                    <a:srgbClr val="C0C0C0"/>
                  </a:outerShdw>
                </a:effectLst>
              </a:rPr>
              <a:t>PRM</a:t>
            </a:r>
            <a:r>
              <a:rPr lang="fr-CA" sz="2800" b="0">
                <a:effectLst>
                  <a:outerShdw blurRad="38100" dist="38100" dir="2700000" algn="tl">
                    <a:srgbClr val="C0C0C0"/>
                  </a:outerShdw>
                </a:effectLst>
              </a:rPr>
              <a:t> - </a:t>
            </a:r>
            <a:r>
              <a:rPr lang="fr-CA" sz="2800" b="0" i="1">
                <a:effectLst>
                  <a:outerShdw blurRad="38100" dist="38100" dir="2700000" algn="tl">
                    <a:srgbClr val="C0C0C0"/>
                  </a:outerShdw>
                </a:effectLst>
              </a:rPr>
              <a:t>probabilistic roadmap</a:t>
            </a:r>
            <a:r>
              <a:rPr lang="fr-CA" sz="2800" b="0">
                <a:effectLst>
                  <a:outerShdw blurRad="38100" dist="38100" dir="2700000" algn="tl">
                    <a:srgbClr val="C0C0C0"/>
                  </a:outerShdw>
                </a:effectLst>
              </a:rPr>
              <a:t>)</a:t>
            </a:r>
          </a:p>
        </p:txBody>
      </p:sp>
      <p:sp>
        <p:nvSpPr>
          <p:cNvPr id="105475" name="Freeform 3"/>
          <p:cNvSpPr>
            <a:spLocks/>
          </p:cNvSpPr>
          <p:nvPr/>
        </p:nvSpPr>
        <p:spPr bwMode="auto">
          <a:xfrm>
            <a:off x="196850" y="1147763"/>
            <a:ext cx="8337550" cy="4810125"/>
          </a:xfrm>
          <a:custGeom>
            <a:avLst/>
            <a:gdLst>
              <a:gd name="T0" fmla="*/ 2147483647 w 5252"/>
              <a:gd name="T1" fmla="*/ 2147483647 h 3030"/>
              <a:gd name="T2" fmla="*/ 2147483647 w 5252"/>
              <a:gd name="T3" fmla="*/ 2147483647 h 3030"/>
              <a:gd name="T4" fmla="*/ 2147483647 w 5252"/>
              <a:gd name="T5" fmla="*/ 2147483647 h 3030"/>
              <a:gd name="T6" fmla="*/ 2147483647 w 5252"/>
              <a:gd name="T7" fmla="*/ 2147483647 h 3030"/>
              <a:gd name="T8" fmla="*/ 2147483647 w 5252"/>
              <a:gd name="T9" fmla="*/ 2147483647 h 3030"/>
              <a:gd name="T10" fmla="*/ 2147483647 w 5252"/>
              <a:gd name="T11" fmla="*/ 2147483647 h 3030"/>
              <a:gd name="T12" fmla="*/ 2147483647 w 5252"/>
              <a:gd name="T13" fmla="*/ 2147483647 h 3030"/>
              <a:gd name="T14" fmla="*/ 2147483647 w 5252"/>
              <a:gd name="T15" fmla="*/ 2147483647 h 3030"/>
              <a:gd name="T16" fmla="*/ 2147483647 w 5252"/>
              <a:gd name="T17" fmla="*/ 2147483647 h 3030"/>
              <a:gd name="T18" fmla="*/ 2147483647 w 5252"/>
              <a:gd name="T19" fmla="*/ 2147483647 h 3030"/>
              <a:gd name="T20" fmla="*/ 2147483647 w 5252"/>
              <a:gd name="T21" fmla="*/ 2147483647 h 3030"/>
              <a:gd name="T22" fmla="*/ 2147483647 w 5252"/>
              <a:gd name="T23" fmla="*/ 2147483647 h 3030"/>
              <a:gd name="T24" fmla="*/ 2147483647 w 5252"/>
              <a:gd name="T25" fmla="*/ 2147483647 h 3030"/>
              <a:gd name="T26" fmla="*/ 2147483647 w 5252"/>
              <a:gd name="T27" fmla="*/ 2147483647 h 3030"/>
              <a:gd name="T28" fmla="*/ 2147483647 w 5252"/>
              <a:gd name="T29" fmla="*/ 2147483647 h 30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52"/>
              <a:gd name="T46" fmla="*/ 0 h 3030"/>
              <a:gd name="T47" fmla="*/ 5252 w 5252"/>
              <a:gd name="T48" fmla="*/ 3030 h 30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52" h="3030">
                <a:moveTo>
                  <a:pt x="414" y="2000"/>
                </a:moveTo>
                <a:cubicBezTo>
                  <a:pt x="410" y="1744"/>
                  <a:pt x="0" y="1501"/>
                  <a:pt x="111" y="1326"/>
                </a:cubicBezTo>
                <a:cubicBezTo>
                  <a:pt x="222" y="1151"/>
                  <a:pt x="870" y="1159"/>
                  <a:pt x="1081" y="949"/>
                </a:cubicBezTo>
                <a:cubicBezTo>
                  <a:pt x="1292" y="739"/>
                  <a:pt x="965" y="134"/>
                  <a:pt x="1377" y="67"/>
                </a:cubicBezTo>
                <a:cubicBezTo>
                  <a:pt x="1789" y="0"/>
                  <a:pt x="3127" y="529"/>
                  <a:pt x="3555" y="548"/>
                </a:cubicBezTo>
                <a:cubicBezTo>
                  <a:pt x="3983" y="567"/>
                  <a:pt x="3704" y="225"/>
                  <a:pt x="3947" y="178"/>
                </a:cubicBezTo>
                <a:cubicBezTo>
                  <a:pt x="4190" y="131"/>
                  <a:pt x="4797" y="82"/>
                  <a:pt x="5014" y="267"/>
                </a:cubicBezTo>
                <a:cubicBezTo>
                  <a:pt x="5231" y="452"/>
                  <a:pt x="5252" y="846"/>
                  <a:pt x="5251" y="1289"/>
                </a:cubicBezTo>
                <a:cubicBezTo>
                  <a:pt x="5250" y="1732"/>
                  <a:pt x="5195" y="2822"/>
                  <a:pt x="5007" y="2926"/>
                </a:cubicBezTo>
                <a:cubicBezTo>
                  <a:pt x="4819" y="3030"/>
                  <a:pt x="4372" y="1927"/>
                  <a:pt x="4125" y="1912"/>
                </a:cubicBezTo>
                <a:cubicBezTo>
                  <a:pt x="3878" y="1897"/>
                  <a:pt x="3723" y="2759"/>
                  <a:pt x="3525" y="2838"/>
                </a:cubicBezTo>
                <a:cubicBezTo>
                  <a:pt x="3327" y="2917"/>
                  <a:pt x="3327" y="2369"/>
                  <a:pt x="2940" y="2386"/>
                </a:cubicBezTo>
                <a:cubicBezTo>
                  <a:pt x="2553" y="2403"/>
                  <a:pt x="1668" y="2862"/>
                  <a:pt x="1200" y="2941"/>
                </a:cubicBezTo>
                <a:cubicBezTo>
                  <a:pt x="732" y="3020"/>
                  <a:pt x="263" y="3014"/>
                  <a:pt x="133" y="2860"/>
                </a:cubicBezTo>
                <a:cubicBezTo>
                  <a:pt x="3" y="2706"/>
                  <a:pt x="418" y="2256"/>
                  <a:pt x="414" y="2000"/>
                </a:cubicBezTo>
                <a:close/>
              </a:path>
            </a:pathLst>
          </a:custGeom>
          <a:solidFill>
            <a:srgbClr val="FFFFCC"/>
          </a:solidFill>
          <a:ln w="57150" cap="sq">
            <a:solidFill>
              <a:schemeClr val="bg2"/>
            </a:solidFill>
            <a:round/>
            <a:headEnd type="none" w="sm" len="sm"/>
            <a:tailEnd type="none" w="sm" len="sm"/>
          </a:ln>
        </p:spPr>
        <p:txBody>
          <a:bodyPr wrap="none" anchor="ctr"/>
          <a:lstStyle/>
          <a:p>
            <a:endParaRPr lang="en-CA"/>
          </a:p>
        </p:txBody>
      </p:sp>
      <p:sp>
        <p:nvSpPr>
          <p:cNvPr id="105476" name="Text Box 4"/>
          <p:cNvSpPr txBox="1">
            <a:spLocks noChangeArrowheads="1"/>
          </p:cNvSpPr>
          <p:nvPr/>
        </p:nvSpPr>
        <p:spPr bwMode="auto">
          <a:xfrm>
            <a:off x="3675063" y="106045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a:latin typeface="Times New Roman" pitchFamily="18" charset="0"/>
              </a:rPr>
              <a:t>Espace de configurations libres</a:t>
            </a:r>
          </a:p>
        </p:txBody>
      </p:sp>
      <p:sp>
        <p:nvSpPr>
          <p:cNvPr id="105477" name="Line 5"/>
          <p:cNvSpPr>
            <a:spLocks noChangeShapeType="1"/>
          </p:cNvSpPr>
          <p:nvPr/>
        </p:nvSpPr>
        <p:spPr bwMode="auto">
          <a:xfrm flipH="1">
            <a:off x="4025900" y="1350963"/>
            <a:ext cx="647700" cy="835025"/>
          </a:xfrm>
          <a:prstGeom prst="line">
            <a:avLst/>
          </a:prstGeom>
          <a:noFill/>
          <a:ln w="12700" cap="sq">
            <a:solidFill>
              <a:srgbClr val="969696"/>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05478" name="Freeform 6"/>
          <p:cNvSpPr>
            <a:spLocks/>
          </p:cNvSpPr>
          <p:nvPr/>
        </p:nvSpPr>
        <p:spPr bwMode="auto">
          <a:xfrm>
            <a:off x="4594225" y="2070100"/>
            <a:ext cx="911225" cy="1441450"/>
          </a:xfrm>
          <a:custGeom>
            <a:avLst/>
            <a:gdLst>
              <a:gd name="T0" fmla="*/ 2147483647 w 574"/>
              <a:gd name="T1" fmla="*/ 2147483647 h 908"/>
              <a:gd name="T2" fmla="*/ 2147483647 w 574"/>
              <a:gd name="T3" fmla="*/ 2147483647 h 908"/>
              <a:gd name="T4" fmla="*/ 2147483647 w 574"/>
              <a:gd name="T5" fmla="*/ 2147483647 h 908"/>
              <a:gd name="T6" fmla="*/ 2147483647 w 574"/>
              <a:gd name="T7" fmla="*/ 2147483647 h 908"/>
              <a:gd name="T8" fmla="*/ 2147483647 w 574"/>
              <a:gd name="T9" fmla="*/ 2147483647 h 908"/>
              <a:gd name="T10" fmla="*/ 2147483647 w 574"/>
              <a:gd name="T11" fmla="*/ 2147483647 h 908"/>
              <a:gd name="T12" fmla="*/ 0 60000 65536"/>
              <a:gd name="T13" fmla="*/ 0 60000 65536"/>
              <a:gd name="T14" fmla="*/ 0 60000 65536"/>
              <a:gd name="T15" fmla="*/ 0 60000 65536"/>
              <a:gd name="T16" fmla="*/ 0 60000 65536"/>
              <a:gd name="T17" fmla="*/ 0 60000 65536"/>
              <a:gd name="T18" fmla="*/ 0 w 574"/>
              <a:gd name="T19" fmla="*/ 0 h 908"/>
              <a:gd name="T20" fmla="*/ 574 w 574"/>
              <a:gd name="T21" fmla="*/ 908 h 908"/>
            </a:gdLst>
            <a:ahLst/>
            <a:cxnLst>
              <a:cxn ang="T12">
                <a:pos x="T0" y="T1"/>
              </a:cxn>
              <a:cxn ang="T13">
                <a:pos x="T2" y="T3"/>
              </a:cxn>
              <a:cxn ang="T14">
                <a:pos x="T4" y="T5"/>
              </a:cxn>
              <a:cxn ang="T15">
                <a:pos x="T6" y="T7"/>
              </a:cxn>
              <a:cxn ang="T16">
                <a:pos x="T8" y="T9"/>
              </a:cxn>
              <a:cxn ang="T17">
                <a:pos x="T10" y="T11"/>
              </a:cxn>
            </a:cxnLst>
            <a:rect l="T18" t="T19" r="T20" b="T21"/>
            <a:pathLst>
              <a:path w="574" h="908">
                <a:moveTo>
                  <a:pt x="16" y="71"/>
                </a:moveTo>
                <a:cubicBezTo>
                  <a:pt x="0" y="142"/>
                  <a:pt x="185" y="386"/>
                  <a:pt x="208" y="523"/>
                </a:cubicBezTo>
                <a:cubicBezTo>
                  <a:pt x="231" y="660"/>
                  <a:pt x="99" y="878"/>
                  <a:pt x="156" y="893"/>
                </a:cubicBezTo>
                <a:cubicBezTo>
                  <a:pt x="213" y="908"/>
                  <a:pt x="524" y="745"/>
                  <a:pt x="549" y="612"/>
                </a:cubicBezTo>
                <a:cubicBezTo>
                  <a:pt x="574" y="479"/>
                  <a:pt x="397" y="186"/>
                  <a:pt x="305" y="93"/>
                </a:cubicBezTo>
                <a:cubicBezTo>
                  <a:pt x="213" y="0"/>
                  <a:pt x="32" y="0"/>
                  <a:pt x="16" y="71"/>
                </a:cubicBezTo>
                <a:close/>
              </a:path>
            </a:pathLst>
          </a:custGeom>
          <a:solidFill>
            <a:schemeClr val="bg2"/>
          </a:solidFill>
          <a:ln w="12700" cap="sq">
            <a:solidFill>
              <a:schemeClr val="tx1"/>
            </a:solidFill>
            <a:round/>
            <a:headEnd type="none" w="sm" len="sm"/>
            <a:tailEnd type="none" w="sm" len="sm"/>
          </a:ln>
        </p:spPr>
        <p:txBody>
          <a:bodyPr wrap="none" anchor="ctr"/>
          <a:lstStyle/>
          <a:p>
            <a:endParaRPr lang="en-CA"/>
          </a:p>
        </p:txBody>
      </p:sp>
      <p:sp>
        <p:nvSpPr>
          <p:cNvPr id="105479" name="Freeform 7"/>
          <p:cNvSpPr>
            <a:spLocks/>
          </p:cNvSpPr>
          <p:nvPr/>
        </p:nvSpPr>
        <p:spPr bwMode="auto">
          <a:xfrm>
            <a:off x="2844800" y="3057525"/>
            <a:ext cx="1223963" cy="493713"/>
          </a:xfrm>
          <a:custGeom>
            <a:avLst/>
            <a:gdLst>
              <a:gd name="T0" fmla="*/ 2147483647 w 771"/>
              <a:gd name="T1" fmla="*/ 2147483647 h 311"/>
              <a:gd name="T2" fmla="*/ 2147483647 w 771"/>
              <a:gd name="T3" fmla="*/ 2147483647 h 311"/>
              <a:gd name="T4" fmla="*/ 2147483647 w 771"/>
              <a:gd name="T5" fmla="*/ 2147483647 h 311"/>
              <a:gd name="T6" fmla="*/ 2147483647 w 771"/>
              <a:gd name="T7" fmla="*/ 2147483647 h 311"/>
              <a:gd name="T8" fmla="*/ 2147483647 w 771"/>
              <a:gd name="T9" fmla="*/ 2147483647 h 311"/>
              <a:gd name="T10" fmla="*/ 2147483647 w 771"/>
              <a:gd name="T11" fmla="*/ 2147483647 h 311"/>
              <a:gd name="T12" fmla="*/ 2147483647 w 771"/>
              <a:gd name="T13" fmla="*/ 2147483647 h 311"/>
              <a:gd name="T14" fmla="*/ 0 60000 65536"/>
              <a:gd name="T15" fmla="*/ 0 60000 65536"/>
              <a:gd name="T16" fmla="*/ 0 60000 65536"/>
              <a:gd name="T17" fmla="*/ 0 60000 65536"/>
              <a:gd name="T18" fmla="*/ 0 60000 65536"/>
              <a:gd name="T19" fmla="*/ 0 60000 65536"/>
              <a:gd name="T20" fmla="*/ 0 60000 65536"/>
              <a:gd name="T21" fmla="*/ 0 w 771"/>
              <a:gd name="T22" fmla="*/ 0 h 311"/>
              <a:gd name="T23" fmla="*/ 771 w 771"/>
              <a:gd name="T24" fmla="*/ 311 h 3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1" h="311">
                <a:moveTo>
                  <a:pt x="73" y="86"/>
                </a:moveTo>
                <a:cubicBezTo>
                  <a:pt x="14" y="106"/>
                  <a:pt x="0" y="95"/>
                  <a:pt x="59" y="131"/>
                </a:cubicBezTo>
                <a:cubicBezTo>
                  <a:pt x="118" y="167"/>
                  <a:pt x="312" y="311"/>
                  <a:pt x="429" y="301"/>
                </a:cubicBezTo>
                <a:cubicBezTo>
                  <a:pt x="546" y="291"/>
                  <a:pt x="753" y="94"/>
                  <a:pt x="762" y="71"/>
                </a:cubicBezTo>
                <a:cubicBezTo>
                  <a:pt x="771" y="48"/>
                  <a:pt x="539" y="170"/>
                  <a:pt x="481" y="160"/>
                </a:cubicBezTo>
                <a:cubicBezTo>
                  <a:pt x="423" y="150"/>
                  <a:pt x="483" y="24"/>
                  <a:pt x="414" y="12"/>
                </a:cubicBezTo>
                <a:cubicBezTo>
                  <a:pt x="345" y="0"/>
                  <a:pt x="132" y="66"/>
                  <a:pt x="73" y="86"/>
                </a:cubicBezTo>
                <a:close/>
              </a:path>
            </a:pathLst>
          </a:custGeom>
          <a:solidFill>
            <a:schemeClr val="bg2"/>
          </a:solidFill>
          <a:ln w="12700" cap="sq">
            <a:solidFill>
              <a:schemeClr val="tx1"/>
            </a:solidFill>
            <a:round/>
            <a:headEnd type="none" w="sm" len="sm"/>
            <a:tailEnd type="none" w="sm" len="sm"/>
          </a:ln>
        </p:spPr>
        <p:txBody>
          <a:bodyPr wrap="none" anchor="ctr"/>
          <a:lstStyle/>
          <a:p>
            <a:endParaRPr lang="en-CA"/>
          </a:p>
        </p:txBody>
      </p:sp>
      <p:sp>
        <p:nvSpPr>
          <p:cNvPr id="105480" name="Freeform 8"/>
          <p:cNvSpPr>
            <a:spLocks/>
          </p:cNvSpPr>
          <p:nvPr/>
        </p:nvSpPr>
        <p:spPr bwMode="auto">
          <a:xfrm>
            <a:off x="2465388" y="4421188"/>
            <a:ext cx="1720850" cy="766762"/>
          </a:xfrm>
          <a:custGeom>
            <a:avLst/>
            <a:gdLst>
              <a:gd name="T0" fmla="*/ 2147483647 w 1084"/>
              <a:gd name="T1" fmla="*/ 2147483647 h 483"/>
              <a:gd name="T2" fmla="*/ 2147483647 w 1084"/>
              <a:gd name="T3" fmla="*/ 2147483647 h 483"/>
              <a:gd name="T4" fmla="*/ 2147483647 w 1084"/>
              <a:gd name="T5" fmla="*/ 2147483647 h 483"/>
              <a:gd name="T6" fmla="*/ 2147483647 w 1084"/>
              <a:gd name="T7" fmla="*/ 2147483647 h 483"/>
              <a:gd name="T8" fmla="*/ 0 60000 65536"/>
              <a:gd name="T9" fmla="*/ 0 60000 65536"/>
              <a:gd name="T10" fmla="*/ 0 60000 65536"/>
              <a:gd name="T11" fmla="*/ 0 60000 65536"/>
              <a:gd name="T12" fmla="*/ 0 w 1084"/>
              <a:gd name="T13" fmla="*/ 0 h 483"/>
              <a:gd name="T14" fmla="*/ 1084 w 1084"/>
              <a:gd name="T15" fmla="*/ 483 h 483"/>
            </a:gdLst>
            <a:ahLst/>
            <a:cxnLst>
              <a:cxn ang="T8">
                <a:pos x="T0" y="T1"/>
              </a:cxn>
              <a:cxn ang="T9">
                <a:pos x="T2" y="T3"/>
              </a:cxn>
              <a:cxn ang="T10">
                <a:pos x="T4" y="T5"/>
              </a:cxn>
              <a:cxn ang="T11">
                <a:pos x="T6" y="T7"/>
              </a:cxn>
            </a:cxnLst>
            <a:rect l="T12" t="T13" r="T14" b="T15"/>
            <a:pathLst>
              <a:path w="1084" h="483">
                <a:moveTo>
                  <a:pt x="9" y="442"/>
                </a:moveTo>
                <a:cubicBezTo>
                  <a:pt x="0" y="483"/>
                  <a:pt x="735" y="341"/>
                  <a:pt x="890" y="272"/>
                </a:cubicBezTo>
                <a:cubicBezTo>
                  <a:pt x="1045" y="203"/>
                  <a:pt x="1084" y="0"/>
                  <a:pt x="942" y="27"/>
                </a:cubicBezTo>
                <a:cubicBezTo>
                  <a:pt x="800" y="54"/>
                  <a:pt x="18" y="401"/>
                  <a:pt x="9" y="442"/>
                </a:cubicBezTo>
                <a:close/>
              </a:path>
            </a:pathLst>
          </a:custGeom>
          <a:solidFill>
            <a:schemeClr val="bg2"/>
          </a:solidFill>
          <a:ln w="12700" cap="sq">
            <a:solidFill>
              <a:schemeClr val="tx1"/>
            </a:solidFill>
            <a:round/>
            <a:headEnd type="none" w="sm" len="sm"/>
            <a:tailEnd type="none" w="sm" len="sm"/>
          </a:ln>
        </p:spPr>
        <p:txBody>
          <a:bodyPr wrap="none" anchor="ctr"/>
          <a:lstStyle/>
          <a:p>
            <a:endParaRPr lang="en-CA"/>
          </a:p>
        </p:txBody>
      </p:sp>
      <p:sp>
        <p:nvSpPr>
          <p:cNvPr id="105481" name="Freeform 9"/>
          <p:cNvSpPr>
            <a:spLocks/>
          </p:cNvSpPr>
          <p:nvPr/>
        </p:nvSpPr>
        <p:spPr bwMode="auto">
          <a:xfrm>
            <a:off x="6199188" y="2178050"/>
            <a:ext cx="2233612" cy="2152650"/>
          </a:xfrm>
          <a:custGeom>
            <a:avLst/>
            <a:gdLst>
              <a:gd name="T0" fmla="*/ 2147483647 w 1407"/>
              <a:gd name="T1" fmla="*/ 2147483647 h 1356"/>
              <a:gd name="T2" fmla="*/ 2147483647 w 1407"/>
              <a:gd name="T3" fmla="*/ 2147483647 h 1356"/>
              <a:gd name="T4" fmla="*/ 2147483647 w 1407"/>
              <a:gd name="T5" fmla="*/ 2147483647 h 1356"/>
              <a:gd name="T6" fmla="*/ 2147483647 w 1407"/>
              <a:gd name="T7" fmla="*/ 2147483647 h 1356"/>
              <a:gd name="T8" fmla="*/ 2147483647 w 1407"/>
              <a:gd name="T9" fmla="*/ 2147483647 h 1356"/>
              <a:gd name="T10" fmla="*/ 2147483647 w 1407"/>
              <a:gd name="T11" fmla="*/ 2147483647 h 1356"/>
              <a:gd name="T12" fmla="*/ 2147483647 w 1407"/>
              <a:gd name="T13" fmla="*/ 2147483647 h 1356"/>
              <a:gd name="T14" fmla="*/ 2147483647 w 1407"/>
              <a:gd name="T15" fmla="*/ 2147483647 h 1356"/>
              <a:gd name="T16" fmla="*/ 2147483647 w 1407"/>
              <a:gd name="T17" fmla="*/ 2147483647 h 1356"/>
              <a:gd name="T18" fmla="*/ 2147483647 w 1407"/>
              <a:gd name="T19" fmla="*/ 2147483647 h 1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7"/>
              <a:gd name="T31" fmla="*/ 0 h 1356"/>
              <a:gd name="T32" fmla="*/ 1407 w 1407"/>
              <a:gd name="T33" fmla="*/ 1356 h 1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7" h="1356">
                <a:moveTo>
                  <a:pt x="131" y="1018"/>
                </a:moveTo>
                <a:cubicBezTo>
                  <a:pt x="46" y="1020"/>
                  <a:pt x="0" y="1028"/>
                  <a:pt x="175" y="929"/>
                </a:cubicBezTo>
                <a:cubicBezTo>
                  <a:pt x="350" y="830"/>
                  <a:pt x="1034" y="575"/>
                  <a:pt x="1182" y="425"/>
                </a:cubicBezTo>
                <a:cubicBezTo>
                  <a:pt x="1330" y="275"/>
                  <a:pt x="1035" y="50"/>
                  <a:pt x="1064" y="25"/>
                </a:cubicBezTo>
                <a:cubicBezTo>
                  <a:pt x="1093" y="0"/>
                  <a:pt x="1304" y="71"/>
                  <a:pt x="1353" y="277"/>
                </a:cubicBezTo>
                <a:cubicBezTo>
                  <a:pt x="1402" y="483"/>
                  <a:pt x="1407" y="1168"/>
                  <a:pt x="1360" y="1262"/>
                </a:cubicBezTo>
                <a:cubicBezTo>
                  <a:pt x="1313" y="1356"/>
                  <a:pt x="1133" y="860"/>
                  <a:pt x="1071" y="840"/>
                </a:cubicBezTo>
                <a:cubicBezTo>
                  <a:pt x="1009" y="820"/>
                  <a:pt x="1054" y="1132"/>
                  <a:pt x="990" y="1144"/>
                </a:cubicBezTo>
                <a:cubicBezTo>
                  <a:pt x="926" y="1156"/>
                  <a:pt x="830" y="931"/>
                  <a:pt x="686" y="914"/>
                </a:cubicBezTo>
                <a:cubicBezTo>
                  <a:pt x="542" y="897"/>
                  <a:pt x="216" y="1016"/>
                  <a:pt x="131" y="1018"/>
                </a:cubicBezTo>
                <a:close/>
              </a:path>
            </a:pathLst>
          </a:custGeom>
          <a:solidFill>
            <a:schemeClr val="bg2"/>
          </a:solidFill>
          <a:ln w="12700" cap="sq">
            <a:solidFill>
              <a:schemeClr val="tx1"/>
            </a:solidFill>
            <a:round/>
            <a:headEnd type="none" w="sm" len="sm"/>
            <a:tailEnd type="none" w="sm" len="sm"/>
          </a:ln>
        </p:spPr>
        <p:txBody>
          <a:bodyPr wrap="none" anchor="ctr"/>
          <a:lstStyle/>
          <a:p>
            <a:endParaRPr lang="en-CA"/>
          </a:p>
        </p:txBody>
      </p:sp>
      <p:grpSp>
        <p:nvGrpSpPr>
          <p:cNvPr id="2" name="Group 10"/>
          <p:cNvGrpSpPr>
            <a:grpSpLocks/>
          </p:cNvGrpSpPr>
          <p:nvPr/>
        </p:nvGrpSpPr>
        <p:grpSpPr bwMode="auto">
          <a:xfrm>
            <a:off x="1444625" y="1865313"/>
            <a:ext cx="6748463" cy="3505200"/>
            <a:chOff x="1000" y="1489"/>
            <a:chExt cx="4251" cy="2208"/>
          </a:xfrm>
        </p:grpSpPr>
        <p:sp>
          <p:nvSpPr>
            <p:cNvPr id="105533" name="Line 11"/>
            <p:cNvSpPr>
              <a:spLocks noChangeShapeType="1"/>
            </p:cNvSpPr>
            <p:nvPr/>
          </p:nvSpPr>
          <p:spPr bwMode="auto">
            <a:xfrm>
              <a:off x="1511" y="2608"/>
              <a:ext cx="874" cy="31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grpSp>
          <p:nvGrpSpPr>
            <p:cNvPr id="105534" name="Group 12"/>
            <p:cNvGrpSpPr>
              <a:grpSpLocks/>
            </p:cNvGrpSpPr>
            <p:nvPr/>
          </p:nvGrpSpPr>
          <p:grpSpPr bwMode="auto">
            <a:xfrm>
              <a:off x="1000" y="1489"/>
              <a:ext cx="4251" cy="2208"/>
              <a:chOff x="1000" y="1489"/>
              <a:chExt cx="4251" cy="2208"/>
            </a:xfrm>
          </p:grpSpPr>
          <p:sp>
            <p:nvSpPr>
              <p:cNvPr id="105535" name="Line 13"/>
              <p:cNvSpPr>
                <a:spLocks noChangeShapeType="1"/>
              </p:cNvSpPr>
              <p:nvPr/>
            </p:nvSpPr>
            <p:spPr bwMode="auto">
              <a:xfrm flipH="1">
                <a:off x="2400" y="2037"/>
                <a:ext cx="503" cy="897"/>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grpSp>
            <p:nvGrpSpPr>
              <p:cNvPr id="105536" name="Group 14"/>
              <p:cNvGrpSpPr>
                <a:grpSpLocks/>
              </p:cNvGrpSpPr>
              <p:nvPr/>
            </p:nvGrpSpPr>
            <p:grpSpPr bwMode="auto">
              <a:xfrm>
                <a:off x="1000" y="1607"/>
                <a:ext cx="1896" cy="2090"/>
                <a:chOff x="1000" y="1607"/>
                <a:chExt cx="1896" cy="2090"/>
              </a:xfrm>
            </p:grpSpPr>
            <p:sp>
              <p:nvSpPr>
                <p:cNvPr id="105550" name="Line 15"/>
                <p:cNvSpPr>
                  <a:spLocks noChangeShapeType="1"/>
                </p:cNvSpPr>
                <p:nvPr/>
              </p:nvSpPr>
              <p:spPr bwMode="auto">
                <a:xfrm>
                  <a:off x="1007" y="3259"/>
                  <a:ext cx="385" cy="43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1" name="Line 16"/>
                <p:cNvSpPr>
                  <a:spLocks noChangeShapeType="1"/>
                </p:cNvSpPr>
                <p:nvPr/>
              </p:nvSpPr>
              <p:spPr bwMode="auto">
                <a:xfrm flipV="1">
                  <a:off x="1000" y="2570"/>
                  <a:ext cx="504" cy="667"/>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2" name="Line 17"/>
                <p:cNvSpPr>
                  <a:spLocks noChangeShapeType="1"/>
                </p:cNvSpPr>
                <p:nvPr/>
              </p:nvSpPr>
              <p:spPr bwMode="auto">
                <a:xfrm flipV="1">
                  <a:off x="1371" y="2541"/>
                  <a:ext cx="156" cy="1141"/>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3" name="Line 18"/>
                <p:cNvSpPr>
                  <a:spLocks noChangeShapeType="1"/>
                </p:cNvSpPr>
                <p:nvPr/>
              </p:nvSpPr>
              <p:spPr bwMode="auto">
                <a:xfrm flipV="1">
                  <a:off x="1015" y="2934"/>
                  <a:ext cx="1392" cy="311"/>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4" name="Line 19"/>
                <p:cNvSpPr>
                  <a:spLocks noChangeShapeType="1"/>
                </p:cNvSpPr>
                <p:nvPr/>
              </p:nvSpPr>
              <p:spPr bwMode="auto">
                <a:xfrm flipH="1">
                  <a:off x="1511" y="1607"/>
                  <a:ext cx="141" cy="97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5" name="Line 20"/>
                <p:cNvSpPr>
                  <a:spLocks noChangeShapeType="1"/>
                </p:cNvSpPr>
                <p:nvPr/>
              </p:nvSpPr>
              <p:spPr bwMode="auto">
                <a:xfrm>
                  <a:off x="1659" y="1607"/>
                  <a:ext cx="296" cy="319"/>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6" name="Line 21"/>
                <p:cNvSpPr>
                  <a:spLocks noChangeShapeType="1"/>
                </p:cNvSpPr>
                <p:nvPr/>
              </p:nvSpPr>
              <p:spPr bwMode="auto">
                <a:xfrm flipH="1">
                  <a:off x="1533" y="1933"/>
                  <a:ext cx="422" cy="63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7" name="Line 22"/>
                <p:cNvSpPr>
                  <a:spLocks noChangeShapeType="1"/>
                </p:cNvSpPr>
                <p:nvPr/>
              </p:nvSpPr>
              <p:spPr bwMode="auto">
                <a:xfrm>
                  <a:off x="1985" y="1933"/>
                  <a:ext cx="911" cy="104"/>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58" name="Line 23"/>
                <p:cNvSpPr>
                  <a:spLocks noChangeShapeType="1"/>
                </p:cNvSpPr>
                <p:nvPr/>
              </p:nvSpPr>
              <p:spPr bwMode="auto">
                <a:xfrm>
                  <a:off x="1689" y="1607"/>
                  <a:ext cx="1200" cy="43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grpSp>
          <p:sp>
            <p:nvSpPr>
              <p:cNvPr id="105537" name="Line 24"/>
              <p:cNvSpPr>
                <a:spLocks noChangeShapeType="1"/>
              </p:cNvSpPr>
              <p:nvPr/>
            </p:nvSpPr>
            <p:spPr bwMode="auto">
              <a:xfrm>
                <a:off x="2437" y="2926"/>
                <a:ext cx="1244" cy="267"/>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38" name="Line 25"/>
              <p:cNvSpPr>
                <a:spLocks noChangeShapeType="1"/>
              </p:cNvSpPr>
              <p:nvPr/>
            </p:nvSpPr>
            <p:spPr bwMode="auto">
              <a:xfrm flipH="1">
                <a:off x="3659" y="2237"/>
                <a:ext cx="326" cy="956"/>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39" name="Line 26"/>
              <p:cNvSpPr>
                <a:spLocks noChangeShapeType="1"/>
              </p:cNvSpPr>
              <p:nvPr/>
            </p:nvSpPr>
            <p:spPr bwMode="auto">
              <a:xfrm flipH="1">
                <a:off x="4000" y="1496"/>
                <a:ext cx="489" cy="734"/>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0" name="Line 27"/>
              <p:cNvSpPr>
                <a:spLocks noChangeShapeType="1"/>
              </p:cNvSpPr>
              <p:nvPr/>
            </p:nvSpPr>
            <p:spPr bwMode="auto">
              <a:xfrm flipV="1">
                <a:off x="4103" y="2741"/>
                <a:ext cx="623" cy="163"/>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1" name="Line 28"/>
              <p:cNvSpPr>
                <a:spLocks noChangeShapeType="1"/>
              </p:cNvSpPr>
              <p:nvPr/>
            </p:nvSpPr>
            <p:spPr bwMode="auto">
              <a:xfrm flipH="1">
                <a:off x="3681" y="2926"/>
                <a:ext cx="415" cy="274"/>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2" name="Line 29"/>
              <p:cNvSpPr>
                <a:spLocks noChangeShapeType="1"/>
              </p:cNvSpPr>
              <p:nvPr/>
            </p:nvSpPr>
            <p:spPr bwMode="auto">
              <a:xfrm flipV="1">
                <a:off x="2429" y="2755"/>
                <a:ext cx="474" cy="171"/>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3" name="Line 30"/>
              <p:cNvSpPr>
                <a:spLocks noChangeShapeType="1"/>
              </p:cNvSpPr>
              <p:nvPr/>
            </p:nvSpPr>
            <p:spPr bwMode="auto">
              <a:xfrm flipH="1">
                <a:off x="2897" y="2021"/>
                <a:ext cx="29" cy="726"/>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4" name="Line 31"/>
              <p:cNvSpPr>
                <a:spLocks noChangeShapeType="1"/>
              </p:cNvSpPr>
              <p:nvPr/>
            </p:nvSpPr>
            <p:spPr bwMode="auto">
              <a:xfrm flipV="1">
                <a:off x="2903" y="2230"/>
                <a:ext cx="1111" cy="533"/>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5" name="Line 32"/>
              <p:cNvSpPr>
                <a:spLocks noChangeShapeType="1"/>
              </p:cNvSpPr>
              <p:nvPr/>
            </p:nvSpPr>
            <p:spPr bwMode="auto">
              <a:xfrm>
                <a:off x="2903" y="2778"/>
                <a:ext cx="1149" cy="133"/>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6" name="Line 33"/>
              <p:cNvSpPr>
                <a:spLocks noChangeShapeType="1"/>
              </p:cNvSpPr>
              <p:nvPr/>
            </p:nvSpPr>
            <p:spPr bwMode="auto">
              <a:xfrm>
                <a:off x="2903" y="2785"/>
                <a:ext cx="793" cy="40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7" name="Line 34"/>
              <p:cNvSpPr>
                <a:spLocks noChangeShapeType="1"/>
              </p:cNvSpPr>
              <p:nvPr/>
            </p:nvSpPr>
            <p:spPr bwMode="auto">
              <a:xfrm>
                <a:off x="4503" y="1489"/>
                <a:ext cx="378" cy="111"/>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8" name="Line 35"/>
              <p:cNvSpPr>
                <a:spLocks noChangeShapeType="1"/>
              </p:cNvSpPr>
              <p:nvPr/>
            </p:nvSpPr>
            <p:spPr bwMode="auto">
              <a:xfrm flipV="1">
                <a:off x="4000" y="1622"/>
                <a:ext cx="859" cy="60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49" name="Line 36"/>
              <p:cNvSpPr>
                <a:spLocks noChangeShapeType="1"/>
              </p:cNvSpPr>
              <p:nvPr/>
            </p:nvSpPr>
            <p:spPr bwMode="auto">
              <a:xfrm>
                <a:off x="4711" y="2733"/>
                <a:ext cx="540" cy="763"/>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grpSp>
      </p:grpSp>
      <p:grpSp>
        <p:nvGrpSpPr>
          <p:cNvPr id="5" name="Group 37"/>
          <p:cNvGrpSpPr>
            <a:grpSpLocks/>
          </p:cNvGrpSpPr>
          <p:nvPr/>
        </p:nvGrpSpPr>
        <p:grpSpPr bwMode="auto">
          <a:xfrm>
            <a:off x="1419225" y="3052763"/>
            <a:ext cx="5529263" cy="846137"/>
            <a:chOff x="984" y="2237"/>
            <a:chExt cx="3483" cy="533"/>
          </a:xfrm>
        </p:grpSpPr>
        <p:sp>
          <p:nvSpPr>
            <p:cNvPr id="105531" name="Line 38"/>
            <p:cNvSpPr>
              <a:spLocks noChangeShapeType="1"/>
            </p:cNvSpPr>
            <p:nvPr/>
          </p:nvSpPr>
          <p:spPr bwMode="auto">
            <a:xfrm flipV="1">
              <a:off x="984" y="2599"/>
              <a:ext cx="526" cy="171"/>
            </a:xfrm>
            <a:prstGeom prst="line">
              <a:avLst/>
            </a:prstGeom>
            <a:noFill/>
            <a:ln w="19050" cap="sq">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sp>
          <p:nvSpPr>
            <p:cNvPr id="105532" name="Line 39"/>
            <p:cNvSpPr>
              <a:spLocks noChangeShapeType="1"/>
            </p:cNvSpPr>
            <p:nvPr/>
          </p:nvSpPr>
          <p:spPr bwMode="auto">
            <a:xfrm>
              <a:off x="4030" y="2237"/>
              <a:ext cx="437" cy="38"/>
            </a:xfrm>
            <a:prstGeom prst="line">
              <a:avLst/>
            </a:prstGeom>
            <a:noFill/>
            <a:ln w="12700" cap="sq">
              <a:solidFill>
                <a:srgbClr val="15C40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CA"/>
            </a:p>
          </p:txBody>
        </p:sp>
      </p:grpSp>
      <p:grpSp>
        <p:nvGrpSpPr>
          <p:cNvPr id="6" name="Group 40"/>
          <p:cNvGrpSpPr>
            <a:grpSpLocks/>
          </p:cNvGrpSpPr>
          <p:nvPr/>
        </p:nvGrpSpPr>
        <p:grpSpPr bwMode="auto">
          <a:xfrm>
            <a:off x="958850" y="2603500"/>
            <a:ext cx="6369050" cy="1414463"/>
            <a:chOff x="694" y="1954"/>
            <a:chExt cx="4012" cy="891"/>
          </a:xfrm>
        </p:grpSpPr>
        <p:grpSp>
          <p:nvGrpSpPr>
            <p:cNvPr id="105525" name="Group 41"/>
            <p:cNvGrpSpPr>
              <a:grpSpLocks/>
            </p:cNvGrpSpPr>
            <p:nvPr/>
          </p:nvGrpSpPr>
          <p:grpSpPr bwMode="auto">
            <a:xfrm>
              <a:off x="694" y="2480"/>
              <a:ext cx="350" cy="365"/>
              <a:chOff x="694" y="2480"/>
              <a:chExt cx="350" cy="365"/>
            </a:xfrm>
          </p:grpSpPr>
          <p:sp>
            <p:nvSpPr>
              <p:cNvPr id="105529" name="Oval 42"/>
              <p:cNvSpPr>
                <a:spLocks noChangeArrowheads="1"/>
              </p:cNvSpPr>
              <p:nvPr/>
            </p:nvSpPr>
            <p:spPr bwMode="auto">
              <a:xfrm>
                <a:off x="948" y="2710"/>
                <a:ext cx="96" cy="89"/>
              </a:xfrm>
              <a:prstGeom prst="ellipse">
                <a:avLst/>
              </a:prstGeom>
              <a:solidFill>
                <a:schemeClr val="accent1"/>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31531" name="Text Box 43"/>
              <p:cNvSpPr txBox="1">
                <a:spLocks noChangeArrowheads="1"/>
              </p:cNvSpPr>
              <p:nvPr/>
            </p:nvSpPr>
            <p:spPr bwMode="auto">
              <a:xfrm>
                <a:off x="694" y="2480"/>
                <a:ext cx="316" cy="365"/>
              </a:xfrm>
              <a:prstGeom prst="rect">
                <a:avLst/>
              </a:prstGeom>
              <a:noFill/>
              <a:ln w="12700" cap="sq">
                <a:noFill/>
                <a:miter lim="800000"/>
                <a:headEnd type="none" w="sm" len="sm"/>
                <a:tailEnd type="none" w="sm" len="sm"/>
              </a:ln>
              <a:effectLst/>
            </p:spPr>
            <p:txBody>
              <a:bodyPr wrap="none">
                <a:spAutoFit/>
              </a:bodyPr>
              <a:lstStyle/>
              <a:p>
                <a:pPr algn="ctr">
                  <a:defRPr/>
                </a:pPr>
                <a:r>
                  <a:rPr lang="en-US" sz="3200" b="1" i="1">
                    <a:solidFill>
                      <a:schemeClr val="accent1"/>
                    </a:solidFill>
                    <a:effectLst>
                      <a:outerShdw blurRad="38100" dist="38100" dir="2700000" algn="tl">
                        <a:srgbClr val="C0C0C0"/>
                      </a:outerShdw>
                    </a:effectLst>
                    <a:latin typeface="Times New Roman" pitchFamily="18" charset="0"/>
                  </a:rPr>
                  <a:t>q</a:t>
                </a:r>
                <a:r>
                  <a:rPr lang="en-US" b="1" i="1">
                    <a:solidFill>
                      <a:schemeClr val="accent1"/>
                    </a:solidFill>
                    <a:effectLst>
                      <a:outerShdw blurRad="38100" dist="38100" dir="2700000" algn="tl">
                        <a:srgbClr val="C0C0C0"/>
                      </a:outerShdw>
                    </a:effectLst>
                    <a:latin typeface="Times New Roman" pitchFamily="18" charset="0"/>
                  </a:rPr>
                  <a:t>b</a:t>
                </a:r>
                <a:endParaRPr lang="en-US" sz="3200">
                  <a:effectLst>
                    <a:outerShdw blurRad="38100" dist="38100" dir="2700000" algn="tl">
                      <a:srgbClr val="C0C0C0"/>
                    </a:outerShdw>
                  </a:effectLst>
                  <a:latin typeface="Times New Roman" pitchFamily="18" charset="0"/>
                </a:endParaRPr>
              </a:p>
            </p:txBody>
          </p:sp>
        </p:grpSp>
        <p:grpSp>
          <p:nvGrpSpPr>
            <p:cNvPr id="105526" name="Group 44"/>
            <p:cNvGrpSpPr>
              <a:grpSpLocks/>
            </p:cNvGrpSpPr>
            <p:nvPr/>
          </p:nvGrpSpPr>
          <p:grpSpPr bwMode="auto">
            <a:xfrm>
              <a:off x="4370" y="1954"/>
              <a:ext cx="336" cy="365"/>
              <a:chOff x="4370" y="1954"/>
              <a:chExt cx="336" cy="365"/>
            </a:xfrm>
          </p:grpSpPr>
          <p:sp>
            <p:nvSpPr>
              <p:cNvPr id="105527" name="Oval 45"/>
              <p:cNvSpPr>
                <a:spLocks noChangeArrowheads="1"/>
              </p:cNvSpPr>
              <p:nvPr/>
            </p:nvSpPr>
            <p:spPr bwMode="auto">
              <a:xfrm>
                <a:off x="4370" y="2221"/>
                <a:ext cx="96" cy="89"/>
              </a:xfrm>
              <a:prstGeom prst="ellipse">
                <a:avLst/>
              </a:prstGeom>
              <a:solidFill>
                <a:srgbClr val="15C408"/>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31534" name="Text Box 46"/>
              <p:cNvSpPr txBox="1">
                <a:spLocks noChangeArrowheads="1"/>
              </p:cNvSpPr>
              <p:nvPr/>
            </p:nvSpPr>
            <p:spPr bwMode="auto">
              <a:xfrm>
                <a:off x="4390" y="1954"/>
                <a:ext cx="316" cy="365"/>
              </a:xfrm>
              <a:prstGeom prst="rect">
                <a:avLst/>
              </a:prstGeom>
              <a:noFill/>
              <a:ln w="12700" cap="sq">
                <a:noFill/>
                <a:miter lim="800000"/>
                <a:headEnd type="none" w="sm" len="sm"/>
                <a:tailEnd type="none" w="sm" len="sm"/>
              </a:ln>
              <a:effectLst/>
            </p:spPr>
            <p:txBody>
              <a:bodyPr wrap="none">
                <a:spAutoFit/>
              </a:bodyPr>
              <a:lstStyle/>
              <a:p>
                <a:pPr algn="ctr">
                  <a:defRPr/>
                </a:pPr>
                <a:r>
                  <a:rPr lang="en-US" sz="3200" b="1" i="1">
                    <a:solidFill>
                      <a:srgbClr val="15C408"/>
                    </a:solidFill>
                    <a:effectLst>
                      <a:outerShdw blurRad="38100" dist="38100" dir="2700000" algn="tl">
                        <a:srgbClr val="C0C0C0"/>
                      </a:outerShdw>
                    </a:effectLst>
                    <a:latin typeface="Times New Roman" pitchFamily="18" charset="0"/>
                  </a:rPr>
                  <a:t>q</a:t>
                </a:r>
                <a:r>
                  <a:rPr lang="en-US" b="1" i="1">
                    <a:solidFill>
                      <a:srgbClr val="15C408"/>
                    </a:solidFill>
                    <a:effectLst>
                      <a:outerShdw blurRad="38100" dist="38100" dir="2700000" algn="tl">
                        <a:srgbClr val="C0C0C0"/>
                      </a:outerShdw>
                    </a:effectLst>
                    <a:latin typeface="Times New Roman" pitchFamily="18" charset="0"/>
                  </a:rPr>
                  <a:t>g</a:t>
                </a:r>
                <a:endParaRPr lang="en-US" sz="3200">
                  <a:effectLst>
                    <a:outerShdw blurRad="38100" dist="38100" dir="2700000" algn="tl">
                      <a:srgbClr val="C0C0C0"/>
                    </a:outerShdw>
                  </a:effectLst>
                  <a:latin typeface="Times New Roman" pitchFamily="18" charset="0"/>
                </a:endParaRPr>
              </a:p>
            </p:txBody>
          </p:sp>
        </p:grpSp>
      </p:grpSp>
      <p:grpSp>
        <p:nvGrpSpPr>
          <p:cNvPr id="9" name="Group 47"/>
          <p:cNvGrpSpPr>
            <a:grpSpLocks/>
          </p:cNvGrpSpPr>
          <p:nvPr/>
        </p:nvGrpSpPr>
        <p:grpSpPr bwMode="auto">
          <a:xfrm>
            <a:off x="484188" y="1760538"/>
            <a:ext cx="7789862" cy="3630612"/>
            <a:chOff x="395" y="1423"/>
            <a:chExt cx="4907" cy="2287"/>
          </a:xfrm>
        </p:grpSpPr>
        <p:grpSp>
          <p:nvGrpSpPr>
            <p:cNvPr id="105496" name="Group 48"/>
            <p:cNvGrpSpPr>
              <a:grpSpLocks/>
            </p:cNvGrpSpPr>
            <p:nvPr/>
          </p:nvGrpSpPr>
          <p:grpSpPr bwMode="auto">
            <a:xfrm>
              <a:off x="963" y="1423"/>
              <a:ext cx="4339" cy="2287"/>
              <a:chOff x="963" y="1438"/>
              <a:chExt cx="4339" cy="2287"/>
            </a:xfrm>
          </p:grpSpPr>
          <p:sp>
            <p:nvSpPr>
              <p:cNvPr id="105499" name="Oval 49"/>
              <p:cNvSpPr>
                <a:spLocks noChangeArrowheads="1"/>
              </p:cNvSpPr>
              <p:nvPr/>
            </p:nvSpPr>
            <p:spPr bwMode="auto">
              <a:xfrm>
                <a:off x="1460" y="2548"/>
                <a:ext cx="96" cy="89"/>
              </a:xfrm>
              <a:prstGeom prst="ellipse">
                <a:avLst/>
              </a:prstGeom>
              <a:solidFill>
                <a:schemeClr val="hlink"/>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nvGrpSpPr>
              <p:cNvPr id="105500" name="Group 50"/>
              <p:cNvGrpSpPr>
                <a:grpSpLocks/>
              </p:cNvGrpSpPr>
              <p:nvPr/>
            </p:nvGrpSpPr>
            <p:grpSpPr bwMode="auto">
              <a:xfrm>
                <a:off x="963" y="1438"/>
                <a:ext cx="4339" cy="2287"/>
                <a:chOff x="963" y="1438"/>
                <a:chExt cx="4339" cy="2287"/>
              </a:xfrm>
            </p:grpSpPr>
            <p:grpSp>
              <p:nvGrpSpPr>
                <p:cNvPr id="105501" name="Group 51"/>
                <p:cNvGrpSpPr>
                  <a:grpSpLocks/>
                </p:cNvGrpSpPr>
                <p:nvPr/>
              </p:nvGrpSpPr>
              <p:grpSpPr bwMode="auto">
                <a:xfrm>
                  <a:off x="963" y="1438"/>
                  <a:ext cx="4339" cy="2287"/>
                  <a:chOff x="963" y="1438"/>
                  <a:chExt cx="4339" cy="2287"/>
                </a:xfrm>
              </p:grpSpPr>
              <p:grpSp>
                <p:nvGrpSpPr>
                  <p:cNvPr id="105505" name="Group 52"/>
                  <p:cNvGrpSpPr>
                    <a:grpSpLocks/>
                  </p:cNvGrpSpPr>
                  <p:nvPr/>
                </p:nvGrpSpPr>
                <p:grpSpPr bwMode="auto">
                  <a:xfrm>
                    <a:off x="1910" y="1880"/>
                    <a:ext cx="554" cy="1096"/>
                    <a:chOff x="1910" y="1880"/>
                    <a:chExt cx="554" cy="1096"/>
                  </a:xfrm>
                </p:grpSpPr>
                <p:sp>
                  <p:nvSpPr>
                    <p:cNvPr id="105523" name="Oval 53"/>
                    <p:cNvSpPr>
                      <a:spLocks noChangeArrowheads="1"/>
                    </p:cNvSpPr>
                    <p:nvPr/>
                  </p:nvSpPr>
                  <p:spPr bwMode="auto">
                    <a:xfrm>
                      <a:off x="1910" y="1880"/>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24" name="Oval 54"/>
                    <p:cNvSpPr>
                      <a:spLocks noChangeArrowheads="1"/>
                    </p:cNvSpPr>
                    <p:nvPr/>
                  </p:nvSpPr>
                  <p:spPr bwMode="auto">
                    <a:xfrm>
                      <a:off x="2368" y="2887"/>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05506" name="Group 55"/>
                  <p:cNvGrpSpPr>
                    <a:grpSpLocks/>
                  </p:cNvGrpSpPr>
                  <p:nvPr/>
                </p:nvGrpSpPr>
                <p:grpSpPr bwMode="auto">
                  <a:xfrm>
                    <a:off x="963" y="1438"/>
                    <a:ext cx="4339" cy="2287"/>
                    <a:chOff x="963" y="1438"/>
                    <a:chExt cx="4339" cy="2287"/>
                  </a:xfrm>
                </p:grpSpPr>
                <p:grpSp>
                  <p:nvGrpSpPr>
                    <p:cNvPr id="105507" name="Group 56"/>
                    <p:cNvGrpSpPr>
                      <a:grpSpLocks/>
                    </p:cNvGrpSpPr>
                    <p:nvPr/>
                  </p:nvGrpSpPr>
                  <p:grpSpPr bwMode="auto">
                    <a:xfrm>
                      <a:off x="4037" y="2700"/>
                      <a:ext cx="717" cy="245"/>
                      <a:chOff x="4037" y="2700"/>
                      <a:chExt cx="717" cy="245"/>
                    </a:xfrm>
                  </p:grpSpPr>
                  <p:sp>
                    <p:nvSpPr>
                      <p:cNvPr id="105521" name="Oval 57"/>
                      <p:cNvSpPr>
                        <a:spLocks noChangeArrowheads="1"/>
                      </p:cNvSpPr>
                      <p:nvPr/>
                    </p:nvSpPr>
                    <p:spPr bwMode="auto">
                      <a:xfrm>
                        <a:off x="4037" y="2856"/>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22" name="Oval 58"/>
                      <p:cNvSpPr>
                        <a:spLocks noChangeArrowheads="1"/>
                      </p:cNvSpPr>
                      <p:nvPr/>
                    </p:nvSpPr>
                    <p:spPr bwMode="auto">
                      <a:xfrm>
                        <a:off x="4658" y="2700"/>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05508" name="Group 59"/>
                    <p:cNvGrpSpPr>
                      <a:grpSpLocks/>
                    </p:cNvGrpSpPr>
                    <p:nvPr/>
                  </p:nvGrpSpPr>
                  <p:grpSpPr bwMode="auto">
                    <a:xfrm>
                      <a:off x="963" y="1438"/>
                      <a:ext cx="4339" cy="2287"/>
                      <a:chOff x="963" y="1438"/>
                      <a:chExt cx="4339" cy="2287"/>
                    </a:xfrm>
                  </p:grpSpPr>
                  <p:grpSp>
                    <p:nvGrpSpPr>
                      <p:cNvPr id="105509" name="Group 60"/>
                      <p:cNvGrpSpPr>
                        <a:grpSpLocks/>
                      </p:cNvGrpSpPr>
                      <p:nvPr/>
                    </p:nvGrpSpPr>
                    <p:grpSpPr bwMode="auto">
                      <a:xfrm>
                        <a:off x="963" y="3199"/>
                        <a:ext cx="4339" cy="526"/>
                        <a:chOff x="963" y="3199"/>
                        <a:chExt cx="4339" cy="526"/>
                      </a:xfrm>
                    </p:grpSpPr>
                    <p:sp>
                      <p:nvSpPr>
                        <p:cNvPr id="105518" name="Oval 61"/>
                        <p:cNvSpPr>
                          <a:spLocks noChangeArrowheads="1"/>
                        </p:cNvSpPr>
                        <p:nvPr/>
                      </p:nvSpPr>
                      <p:spPr bwMode="auto">
                        <a:xfrm>
                          <a:off x="963" y="3199"/>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19" name="Oval 62"/>
                        <p:cNvSpPr>
                          <a:spLocks noChangeArrowheads="1"/>
                        </p:cNvSpPr>
                        <p:nvPr/>
                      </p:nvSpPr>
                      <p:spPr bwMode="auto">
                        <a:xfrm>
                          <a:off x="1340" y="3636"/>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20" name="Oval 63"/>
                        <p:cNvSpPr>
                          <a:spLocks noChangeArrowheads="1"/>
                        </p:cNvSpPr>
                        <p:nvPr/>
                      </p:nvSpPr>
                      <p:spPr bwMode="auto">
                        <a:xfrm>
                          <a:off x="5206" y="3441"/>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05510" name="Group 64"/>
                      <p:cNvGrpSpPr>
                        <a:grpSpLocks/>
                      </p:cNvGrpSpPr>
                      <p:nvPr/>
                    </p:nvGrpSpPr>
                    <p:grpSpPr bwMode="auto">
                      <a:xfrm>
                        <a:off x="1598" y="1438"/>
                        <a:ext cx="3326" cy="835"/>
                        <a:chOff x="1598" y="1438"/>
                        <a:chExt cx="3326" cy="835"/>
                      </a:xfrm>
                    </p:grpSpPr>
                    <p:grpSp>
                      <p:nvGrpSpPr>
                        <p:cNvPr id="105511" name="Group 65"/>
                        <p:cNvGrpSpPr>
                          <a:grpSpLocks/>
                        </p:cNvGrpSpPr>
                        <p:nvPr/>
                      </p:nvGrpSpPr>
                      <p:grpSpPr bwMode="auto">
                        <a:xfrm>
                          <a:off x="1598" y="1438"/>
                          <a:ext cx="2950" cy="641"/>
                          <a:chOff x="1598" y="1438"/>
                          <a:chExt cx="2950" cy="641"/>
                        </a:xfrm>
                      </p:grpSpPr>
                      <p:sp>
                        <p:nvSpPr>
                          <p:cNvPr id="105515" name="Oval 66"/>
                          <p:cNvSpPr>
                            <a:spLocks noChangeArrowheads="1"/>
                          </p:cNvSpPr>
                          <p:nvPr/>
                        </p:nvSpPr>
                        <p:spPr bwMode="auto">
                          <a:xfrm>
                            <a:off x="4452" y="1438"/>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16" name="Oval 67"/>
                          <p:cNvSpPr>
                            <a:spLocks noChangeArrowheads="1"/>
                          </p:cNvSpPr>
                          <p:nvPr/>
                        </p:nvSpPr>
                        <p:spPr bwMode="auto">
                          <a:xfrm>
                            <a:off x="1598" y="1553"/>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17" name="Oval 68"/>
                          <p:cNvSpPr>
                            <a:spLocks noChangeArrowheads="1"/>
                          </p:cNvSpPr>
                          <p:nvPr/>
                        </p:nvSpPr>
                        <p:spPr bwMode="auto">
                          <a:xfrm>
                            <a:off x="2864" y="1990"/>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05512" name="Group 69"/>
                        <p:cNvGrpSpPr>
                          <a:grpSpLocks/>
                        </p:cNvGrpSpPr>
                        <p:nvPr/>
                      </p:nvGrpSpPr>
                      <p:grpSpPr bwMode="auto">
                        <a:xfrm>
                          <a:off x="3932" y="1559"/>
                          <a:ext cx="992" cy="714"/>
                          <a:chOff x="3932" y="1559"/>
                          <a:chExt cx="992" cy="714"/>
                        </a:xfrm>
                      </p:grpSpPr>
                      <p:sp>
                        <p:nvSpPr>
                          <p:cNvPr id="105513" name="Oval 70"/>
                          <p:cNvSpPr>
                            <a:spLocks noChangeArrowheads="1"/>
                          </p:cNvSpPr>
                          <p:nvPr/>
                        </p:nvSpPr>
                        <p:spPr bwMode="auto">
                          <a:xfrm>
                            <a:off x="3932" y="2184"/>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14" name="Oval 71"/>
                          <p:cNvSpPr>
                            <a:spLocks noChangeArrowheads="1"/>
                          </p:cNvSpPr>
                          <p:nvPr/>
                        </p:nvSpPr>
                        <p:spPr bwMode="auto">
                          <a:xfrm>
                            <a:off x="4828" y="1559"/>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grpSp>
              </p:grpSp>
            </p:grpSp>
            <p:grpSp>
              <p:nvGrpSpPr>
                <p:cNvPr id="105502" name="Group 72"/>
                <p:cNvGrpSpPr>
                  <a:grpSpLocks/>
                </p:cNvGrpSpPr>
                <p:nvPr/>
              </p:nvGrpSpPr>
              <p:grpSpPr bwMode="auto">
                <a:xfrm>
                  <a:off x="2843" y="2722"/>
                  <a:ext cx="875" cy="514"/>
                  <a:chOff x="2843" y="2722"/>
                  <a:chExt cx="875" cy="514"/>
                </a:xfrm>
              </p:grpSpPr>
              <p:sp>
                <p:nvSpPr>
                  <p:cNvPr id="105503" name="Oval 73"/>
                  <p:cNvSpPr>
                    <a:spLocks noChangeArrowheads="1"/>
                  </p:cNvSpPr>
                  <p:nvPr/>
                </p:nvSpPr>
                <p:spPr bwMode="auto">
                  <a:xfrm>
                    <a:off x="3622" y="3147"/>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5504" name="Oval 74"/>
                  <p:cNvSpPr>
                    <a:spLocks noChangeArrowheads="1"/>
                  </p:cNvSpPr>
                  <p:nvPr/>
                </p:nvSpPr>
                <p:spPr bwMode="auto">
                  <a:xfrm>
                    <a:off x="2843" y="2722"/>
                    <a:ext cx="96" cy="89"/>
                  </a:xfrm>
                  <a:prstGeom prst="ellipse">
                    <a:avLst/>
                  </a:prstGeom>
                  <a:solidFill>
                    <a:schemeClr val="hlink"/>
                  </a:solidFill>
                  <a:ln w="12700" cap="sq">
                    <a:solidFill>
                      <a:schemeClr val="tx1"/>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grpSp>
        <p:sp>
          <p:nvSpPr>
            <p:cNvPr id="105497" name="Text Box 75"/>
            <p:cNvSpPr txBox="1">
              <a:spLocks noChangeArrowheads="1"/>
            </p:cNvSpPr>
            <p:nvPr/>
          </p:nvSpPr>
          <p:spPr bwMode="auto">
            <a:xfrm>
              <a:off x="395" y="1449"/>
              <a:ext cx="7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000">
                  <a:solidFill>
                    <a:schemeClr val="hlink"/>
                  </a:solidFill>
                  <a:latin typeface="Times New Roman" pitchFamily="18" charset="0"/>
                </a:rPr>
                <a:t>milestone</a:t>
              </a:r>
            </a:p>
            <a:p>
              <a:pPr algn="ctr"/>
              <a:r>
                <a:rPr lang="fr-CA" altLang="en-US" sz="2000">
                  <a:solidFill>
                    <a:schemeClr val="hlink"/>
                  </a:solidFill>
                  <a:latin typeface="Times New Roman" pitchFamily="18" charset="0"/>
                </a:rPr>
                <a:t>(jalon)</a:t>
              </a:r>
              <a:endParaRPr lang="en-US" altLang="en-US" sz="2000">
                <a:solidFill>
                  <a:schemeClr val="hlink"/>
                </a:solidFill>
                <a:latin typeface="Times New Roman" pitchFamily="18" charset="0"/>
              </a:endParaRPr>
            </a:p>
          </p:txBody>
        </p:sp>
        <p:sp>
          <p:nvSpPr>
            <p:cNvPr id="105498" name="Line 76"/>
            <p:cNvSpPr>
              <a:spLocks noChangeShapeType="1"/>
            </p:cNvSpPr>
            <p:nvPr/>
          </p:nvSpPr>
          <p:spPr bwMode="auto">
            <a:xfrm>
              <a:off x="1219" y="1586"/>
              <a:ext cx="359" cy="7"/>
            </a:xfrm>
            <a:prstGeom prst="line">
              <a:avLst/>
            </a:prstGeom>
            <a:noFill/>
            <a:ln w="12700" cap="sq">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CA"/>
            </a:p>
          </p:txBody>
        </p:sp>
      </p:grpSp>
      <p:grpSp>
        <p:nvGrpSpPr>
          <p:cNvPr id="22" name="Group 77"/>
          <p:cNvGrpSpPr>
            <a:grpSpLocks/>
          </p:cNvGrpSpPr>
          <p:nvPr/>
        </p:nvGrpSpPr>
        <p:grpSpPr bwMode="auto">
          <a:xfrm>
            <a:off x="1471613" y="3028950"/>
            <a:ext cx="5380037" cy="1116013"/>
            <a:chOff x="1017" y="2222"/>
            <a:chExt cx="3389" cy="703"/>
          </a:xfrm>
        </p:grpSpPr>
        <p:sp>
          <p:nvSpPr>
            <p:cNvPr id="105491" name="Line 78"/>
            <p:cNvSpPr>
              <a:spLocks noChangeShapeType="1"/>
            </p:cNvSpPr>
            <p:nvPr/>
          </p:nvSpPr>
          <p:spPr bwMode="auto">
            <a:xfrm flipV="1">
              <a:off x="1017" y="2581"/>
              <a:ext cx="487" cy="157"/>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5492" name="Line 79"/>
            <p:cNvSpPr>
              <a:spLocks noChangeShapeType="1"/>
            </p:cNvSpPr>
            <p:nvPr/>
          </p:nvSpPr>
          <p:spPr bwMode="auto">
            <a:xfrm>
              <a:off x="1504" y="2588"/>
              <a:ext cx="927" cy="337"/>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5493" name="Line 80"/>
            <p:cNvSpPr>
              <a:spLocks noChangeShapeType="1"/>
            </p:cNvSpPr>
            <p:nvPr/>
          </p:nvSpPr>
          <p:spPr bwMode="auto">
            <a:xfrm flipV="1">
              <a:off x="2424" y="2738"/>
              <a:ext cx="471" cy="187"/>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5494" name="Line 81"/>
            <p:cNvSpPr>
              <a:spLocks noChangeShapeType="1"/>
            </p:cNvSpPr>
            <p:nvPr/>
          </p:nvSpPr>
          <p:spPr bwMode="auto">
            <a:xfrm flipV="1">
              <a:off x="2902" y="2222"/>
              <a:ext cx="1093" cy="523"/>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5495" name="Line 82"/>
            <p:cNvSpPr>
              <a:spLocks noChangeShapeType="1"/>
            </p:cNvSpPr>
            <p:nvPr/>
          </p:nvSpPr>
          <p:spPr bwMode="auto">
            <a:xfrm>
              <a:off x="4002" y="2222"/>
              <a:ext cx="404" cy="37"/>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grpSp>
      <p:sp>
        <p:nvSpPr>
          <p:cNvPr id="831571" name="Text Box 83"/>
          <p:cNvSpPr txBox="1">
            <a:spLocks noChangeArrowheads="1"/>
          </p:cNvSpPr>
          <p:nvPr/>
        </p:nvSpPr>
        <p:spPr bwMode="auto">
          <a:xfrm>
            <a:off x="2208213" y="5859463"/>
            <a:ext cx="4667250" cy="400050"/>
          </a:xfrm>
          <a:prstGeom prst="rect">
            <a:avLst/>
          </a:prstGeom>
          <a:noFill/>
          <a:ln w="12700" cap="sq">
            <a:noFill/>
            <a:miter lim="800000"/>
            <a:headEnd type="none" w="sm" len="sm"/>
            <a:tailEnd type="none" w="sm" len="sm"/>
          </a:ln>
          <a:effectLst/>
        </p:spPr>
        <p:txBody>
          <a:bodyPr wrap="none">
            <a:spAutoFit/>
          </a:bodyPr>
          <a:lstStyle/>
          <a:p>
            <a:pPr algn="ctr">
              <a:defRPr/>
            </a:pPr>
            <a:r>
              <a:rPr lang="en-US" sz="2000" dirty="0">
                <a:solidFill>
                  <a:schemeClr val="tx2"/>
                </a:solidFill>
                <a:effectLst>
                  <a:outerShdw blurRad="38100" dist="38100" dir="2700000" algn="tl">
                    <a:srgbClr val="C0C0C0"/>
                  </a:outerShdw>
                </a:effectLst>
                <a:latin typeface="Times New Roman" pitchFamily="18" charset="0"/>
              </a:rPr>
              <a:t>[</a:t>
            </a:r>
            <a:r>
              <a:rPr lang="en-US" sz="2000" dirty="0" err="1">
                <a:solidFill>
                  <a:schemeClr val="tx2"/>
                </a:solidFill>
                <a:effectLst>
                  <a:outerShdw blurRad="38100" dist="38100" dir="2700000" algn="tl">
                    <a:srgbClr val="C0C0C0"/>
                  </a:outerShdw>
                </a:effectLst>
                <a:latin typeface="Times New Roman" pitchFamily="18" charset="0"/>
              </a:rPr>
              <a:t>Kavraki</a:t>
            </a:r>
            <a:r>
              <a:rPr lang="en-US" sz="2000" dirty="0">
                <a:solidFill>
                  <a:schemeClr val="tx2"/>
                </a:solidFill>
                <a:effectLst>
                  <a:outerShdw blurRad="38100" dist="38100" dir="2700000" algn="tl">
                    <a:srgbClr val="C0C0C0"/>
                  </a:outerShdw>
                </a:effectLst>
                <a:latin typeface="Times New Roman" pitchFamily="18" charset="0"/>
              </a:rPr>
              <a:t>, </a:t>
            </a:r>
            <a:r>
              <a:rPr lang="en-US" sz="2000" dirty="0" err="1">
                <a:solidFill>
                  <a:schemeClr val="tx2"/>
                </a:solidFill>
                <a:effectLst>
                  <a:outerShdw blurRad="38100" dist="38100" dir="2700000" algn="tl">
                    <a:srgbClr val="C0C0C0"/>
                  </a:outerShdw>
                </a:effectLst>
                <a:latin typeface="Times New Roman" pitchFamily="18" charset="0"/>
              </a:rPr>
              <a:t>Svetska</a:t>
            </a:r>
            <a:r>
              <a:rPr lang="en-US" sz="2000" dirty="0">
                <a:solidFill>
                  <a:schemeClr val="tx2"/>
                </a:solidFill>
                <a:effectLst>
                  <a:outerShdw blurRad="38100" dist="38100" dir="2700000" algn="tl">
                    <a:srgbClr val="C0C0C0"/>
                  </a:outerShdw>
                </a:effectLst>
                <a:latin typeface="Times New Roman" pitchFamily="18" charset="0"/>
              </a:rPr>
              <a:t>, </a:t>
            </a:r>
            <a:r>
              <a:rPr lang="en-US" sz="2000" dirty="0" err="1">
                <a:solidFill>
                  <a:schemeClr val="tx2"/>
                </a:solidFill>
                <a:effectLst>
                  <a:outerShdw blurRad="38100" dist="38100" dir="2700000" algn="tl">
                    <a:srgbClr val="C0C0C0"/>
                  </a:outerShdw>
                </a:effectLst>
                <a:latin typeface="Times New Roman" pitchFamily="18" charset="0"/>
              </a:rPr>
              <a:t>Latombe</a:t>
            </a:r>
            <a:r>
              <a:rPr lang="en-US" sz="2000" dirty="0">
                <a:solidFill>
                  <a:schemeClr val="tx2"/>
                </a:solidFill>
                <a:effectLst>
                  <a:outerShdw blurRad="38100" dist="38100" dir="2700000" algn="tl">
                    <a:srgbClr val="C0C0C0"/>
                  </a:outerShdw>
                </a:effectLst>
                <a:latin typeface="Times New Roman" pitchFamily="18" charset="0"/>
              </a:rPr>
              <a:t>, </a:t>
            </a:r>
            <a:r>
              <a:rPr lang="en-US" sz="2000" dirty="0" err="1">
                <a:solidFill>
                  <a:schemeClr val="tx2"/>
                </a:solidFill>
                <a:effectLst>
                  <a:outerShdw blurRad="38100" dist="38100" dir="2700000" algn="tl">
                    <a:srgbClr val="C0C0C0"/>
                  </a:outerShdw>
                </a:effectLst>
                <a:latin typeface="Times New Roman" pitchFamily="18" charset="0"/>
              </a:rPr>
              <a:t>Overmars</a:t>
            </a:r>
            <a:r>
              <a:rPr lang="en-US" sz="2000" dirty="0">
                <a:solidFill>
                  <a:schemeClr val="tx2"/>
                </a:solidFill>
                <a:effectLst>
                  <a:outerShdw blurRad="38100" dist="38100" dir="2700000" algn="tl">
                    <a:srgbClr val="C0C0C0"/>
                  </a:outerShdw>
                </a:effectLst>
                <a:latin typeface="Times New Roman" pitchFamily="18" charset="0"/>
              </a:rPr>
              <a:t>, 95]</a:t>
            </a:r>
          </a:p>
        </p:txBody>
      </p:sp>
      <p:sp>
        <p:nvSpPr>
          <p:cNvPr id="105488"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0" name="Footer Placeholder 9"/>
          <p:cNvSpPr>
            <a:spLocks noGrp="1"/>
          </p:cNvSpPr>
          <p:nvPr>
            <p:ph type="ftr" sz="quarter" idx="11"/>
          </p:nvPr>
        </p:nvSpPr>
        <p:spPr/>
        <p:txBody>
          <a:bodyPr/>
          <a:lstStyle/>
          <a:p>
            <a:pPr>
              <a:defRPr/>
            </a:pPr>
            <a:r>
              <a:rPr lang="en-US"/>
              <a:t>IFT608/IFT702</a:t>
            </a:r>
          </a:p>
        </p:txBody>
      </p:sp>
      <p:sp>
        <p:nvSpPr>
          <p:cNvPr id="11" name="Slide Number Placeholder 10"/>
          <p:cNvSpPr>
            <a:spLocks noGrp="1"/>
          </p:cNvSpPr>
          <p:nvPr>
            <p:ph type="sldNum" sz="quarter" idx="12"/>
          </p:nvPr>
        </p:nvSpPr>
        <p:spPr/>
        <p:txBody>
          <a:bodyPr/>
          <a:lstStyle/>
          <a:p>
            <a:pPr>
              <a:defRPr/>
            </a:pPr>
            <a:fld id="{86C63E7F-80DD-4D1C-9444-46B384F2E524}" type="slidenum">
              <a:rPr lang="en-US" smtClean="0"/>
              <a:pPr>
                <a:defRPr/>
              </a:pPr>
              <a:t>74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Rapidly Exploring Dense Tree (RDT)</a:t>
            </a:r>
            <a:br>
              <a:rPr lang="en-CA" altLang="en-US"/>
            </a:br>
            <a:endParaRPr lang="en-US" altLang="en-US"/>
          </a:p>
        </p:txBody>
      </p:sp>
      <p:sp>
        <p:nvSpPr>
          <p:cNvPr id="106499" name="Rectangle 3"/>
          <p:cNvSpPr>
            <a:spLocks noGrp="1" noChangeArrowheads="1"/>
          </p:cNvSpPr>
          <p:nvPr>
            <p:ph idx="1"/>
          </p:nvPr>
        </p:nvSpPr>
        <p:spPr>
          <a:xfrm>
            <a:off x="338138" y="1052512"/>
            <a:ext cx="8229600" cy="752475"/>
          </a:xfrm>
        </p:spPr>
        <p:txBody>
          <a:bodyPr/>
          <a:lstStyle/>
          <a:p>
            <a:pPr>
              <a:buFont typeface="Webdings" pitchFamily="18" charset="2"/>
              <a:buNone/>
            </a:pPr>
            <a:r>
              <a:rPr lang="en-US" altLang="en-US" sz="1800" dirty="0"/>
              <a:t>[</a:t>
            </a:r>
            <a:r>
              <a:rPr lang="en-US" altLang="en-US" sz="1800" dirty="0" err="1"/>
              <a:t>LaValle</a:t>
            </a:r>
            <a:r>
              <a:rPr lang="en-US" altLang="en-US" sz="1800" dirty="0"/>
              <a:t>, Section 5]</a:t>
            </a:r>
          </a:p>
          <a:p>
            <a:r>
              <a:rPr lang="en-US" altLang="en-US" sz="1800" dirty="0"/>
              <a:t>RRT (</a:t>
            </a:r>
            <a:r>
              <a:rPr lang="en-US" altLang="en-US" sz="1800" i="1" dirty="0"/>
              <a:t>Rapidly Exploring Random Tree</a:t>
            </a:r>
            <a:r>
              <a:rPr lang="en-US" altLang="en-US" sz="1800" dirty="0"/>
              <a:t>):  </a:t>
            </a:r>
            <a:r>
              <a:rPr lang="en-US" altLang="en-US" sz="1800" dirty="0" err="1"/>
              <a:t>cas</a:t>
            </a:r>
            <a:r>
              <a:rPr lang="en-US" altLang="en-US" sz="1800" dirty="0"/>
              <a:t> </a:t>
            </a:r>
            <a:r>
              <a:rPr lang="en-US" altLang="en-US" sz="1800" dirty="0" err="1"/>
              <a:t>particulier</a:t>
            </a:r>
            <a:r>
              <a:rPr lang="en-US" altLang="en-US" sz="1800" dirty="0"/>
              <a:t> de RDT </a:t>
            </a:r>
            <a:br>
              <a:rPr lang="en-US" altLang="en-US" sz="1800" dirty="0"/>
            </a:br>
            <a:r>
              <a:rPr lang="en-US" altLang="en-US" sz="1800" dirty="0"/>
              <a:t>avec </a:t>
            </a:r>
            <a:r>
              <a:rPr lang="en-US" altLang="en-US" sz="1800" dirty="0" err="1"/>
              <a:t>séquence</a:t>
            </a:r>
            <a:r>
              <a:rPr lang="en-US" altLang="en-US" sz="1800" dirty="0"/>
              <a:t> </a:t>
            </a:r>
            <a:r>
              <a:rPr lang="en-US" altLang="en-US" sz="1800" dirty="0" err="1"/>
              <a:t>aléatoire</a:t>
            </a:r>
            <a:r>
              <a:rPr lang="en-US" altLang="en-US" sz="1800" dirty="0"/>
              <a:t>.</a:t>
            </a:r>
          </a:p>
        </p:txBody>
      </p:sp>
      <p:pic>
        <p:nvPicPr>
          <p:cNvPr id="10650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2083406"/>
            <a:ext cx="546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75</a:t>
            </a:fld>
            <a:endParaRPr lang="en-US"/>
          </a:p>
        </p:txBody>
      </p:sp>
      <p:pic>
        <p:nvPicPr>
          <p:cNvPr id="9" name="r2-scene-mod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38742" y="3918159"/>
            <a:ext cx="4887966" cy="2317541"/>
          </a:xfrm>
          <a:prstGeom prst="rect">
            <a:avLst/>
          </a:prstGeom>
        </p:spPr>
      </p:pic>
    </p:spTree>
    <p:extLst>
      <p:ext uri="{BB962C8B-B14F-4D97-AF65-F5344CB8AC3E}">
        <p14:creationId xmlns:p14="http://schemas.microsoft.com/office/powerpoint/2010/main" val="501463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Rapidly Exploring Dense Tree (RDT)</a:t>
            </a:r>
            <a:br>
              <a:rPr lang="en-CA" altLang="en-US"/>
            </a:br>
            <a:endParaRPr lang="en-US" altLang="en-US"/>
          </a:p>
        </p:txBody>
      </p:sp>
      <p:sp>
        <p:nvSpPr>
          <p:cNvPr id="106499" name="Rectangle 3"/>
          <p:cNvSpPr>
            <a:spLocks noGrp="1" noChangeArrowheads="1"/>
          </p:cNvSpPr>
          <p:nvPr>
            <p:ph idx="1"/>
          </p:nvPr>
        </p:nvSpPr>
        <p:spPr>
          <a:xfrm>
            <a:off x="338138" y="1052512"/>
            <a:ext cx="8229600" cy="752475"/>
          </a:xfrm>
        </p:spPr>
        <p:txBody>
          <a:bodyPr/>
          <a:lstStyle/>
          <a:p>
            <a:pPr>
              <a:buFont typeface="Webdings" pitchFamily="18" charset="2"/>
              <a:buNone/>
            </a:pPr>
            <a:r>
              <a:rPr lang="en-US" altLang="en-US" sz="1800" dirty="0"/>
              <a:t>[</a:t>
            </a:r>
            <a:r>
              <a:rPr lang="en-US" altLang="en-US" sz="1800" dirty="0" err="1"/>
              <a:t>LaValle</a:t>
            </a:r>
            <a:r>
              <a:rPr lang="en-US" altLang="en-US" sz="1800" dirty="0"/>
              <a:t>, Section 5]</a:t>
            </a:r>
          </a:p>
          <a:p>
            <a:r>
              <a:rPr lang="en-US" altLang="en-US" sz="1800" dirty="0"/>
              <a:t>RRT (</a:t>
            </a:r>
            <a:r>
              <a:rPr lang="en-US" altLang="en-US" sz="1800" i="1" dirty="0"/>
              <a:t>Rapidly Exploring Random Tree</a:t>
            </a:r>
            <a:r>
              <a:rPr lang="en-US" altLang="en-US" sz="1800" dirty="0"/>
              <a:t>):  </a:t>
            </a:r>
            <a:r>
              <a:rPr lang="en-US" altLang="en-US" sz="1800" dirty="0" err="1"/>
              <a:t>cas</a:t>
            </a:r>
            <a:r>
              <a:rPr lang="en-US" altLang="en-US" sz="1800" dirty="0"/>
              <a:t> </a:t>
            </a:r>
            <a:r>
              <a:rPr lang="en-US" altLang="en-US" sz="1800" dirty="0" err="1"/>
              <a:t>particulier</a:t>
            </a:r>
            <a:r>
              <a:rPr lang="en-US" altLang="en-US" sz="1800" dirty="0"/>
              <a:t> de RDT </a:t>
            </a:r>
            <a:br>
              <a:rPr lang="en-US" altLang="en-US" sz="1800" dirty="0"/>
            </a:br>
            <a:r>
              <a:rPr lang="en-US" altLang="en-US" sz="1800" dirty="0"/>
              <a:t>avec </a:t>
            </a:r>
            <a:r>
              <a:rPr lang="en-US" altLang="en-US" sz="1800" dirty="0" err="1"/>
              <a:t>séquence</a:t>
            </a:r>
            <a:r>
              <a:rPr lang="en-US" altLang="en-US" sz="1800" dirty="0"/>
              <a:t> </a:t>
            </a:r>
            <a:r>
              <a:rPr lang="en-US" altLang="en-US" sz="1800" dirty="0" err="1"/>
              <a:t>aléatoire</a:t>
            </a:r>
            <a:r>
              <a:rPr lang="en-US" altLang="en-US" sz="1800" dirty="0"/>
              <a:t>.</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083406"/>
            <a:ext cx="546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76</a:t>
            </a:fld>
            <a:endParaRPr lang="en-US"/>
          </a:p>
        </p:txBody>
      </p:sp>
      <p:pic>
        <p:nvPicPr>
          <p:cNvPr id="3" name="Picture 2"/>
          <p:cNvPicPr>
            <a:picLocks noChangeAspect="1"/>
          </p:cNvPicPr>
          <p:nvPr/>
        </p:nvPicPr>
        <p:blipFill>
          <a:blip r:embed="rId4"/>
          <a:stretch>
            <a:fillRect/>
          </a:stretch>
        </p:blipFill>
        <p:spPr>
          <a:xfrm>
            <a:off x="1191089" y="4760787"/>
            <a:ext cx="1370672" cy="1484438"/>
          </a:xfrm>
          <a:prstGeom prst="rect">
            <a:avLst/>
          </a:prstGeom>
        </p:spPr>
      </p:pic>
      <p:pic>
        <p:nvPicPr>
          <p:cNvPr id="6" name="Picture 5"/>
          <p:cNvPicPr>
            <a:picLocks noChangeAspect="1"/>
          </p:cNvPicPr>
          <p:nvPr/>
        </p:nvPicPr>
        <p:blipFill>
          <a:blip r:embed="rId5"/>
          <a:stretch>
            <a:fillRect/>
          </a:stretch>
        </p:blipFill>
        <p:spPr>
          <a:xfrm>
            <a:off x="3324225" y="4775475"/>
            <a:ext cx="3705891" cy="1421000"/>
          </a:xfrm>
          <a:prstGeom prst="rect">
            <a:avLst/>
          </a:prstGeom>
        </p:spPr>
      </p:pic>
    </p:spTree>
    <p:extLst>
      <p:ext uri="{BB962C8B-B14F-4D97-AF65-F5344CB8AC3E}">
        <p14:creationId xmlns:p14="http://schemas.microsoft.com/office/powerpoint/2010/main" val="446563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Rapidly Exploring Dense Tree (RDT)</a:t>
            </a:r>
            <a:br>
              <a:rPr lang="en-CA" altLang="en-US"/>
            </a:br>
            <a:endParaRPr lang="en-US" altLang="en-US"/>
          </a:p>
        </p:txBody>
      </p:sp>
      <p:sp>
        <p:nvSpPr>
          <p:cNvPr id="106499" name="Rectangle 3"/>
          <p:cNvSpPr>
            <a:spLocks noGrp="1" noChangeArrowheads="1"/>
          </p:cNvSpPr>
          <p:nvPr>
            <p:ph idx="1"/>
          </p:nvPr>
        </p:nvSpPr>
        <p:spPr>
          <a:xfrm>
            <a:off x="338138" y="1052512"/>
            <a:ext cx="8229600" cy="752475"/>
          </a:xfrm>
        </p:spPr>
        <p:txBody>
          <a:bodyPr/>
          <a:lstStyle/>
          <a:p>
            <a:pPr>
              <a:buFont typeface="Webdings" pitchFamily="18" charset="2"/>
              <a:buNone/>
            </a:pPr>
            <a:r>
              <a:rPr lang="en-US" altLang="en-US" sz="1800" dirty="0"/>
              <a:t>[</a:t>
            </a:r>
            <a:r>
              <a:rPr lang="en-US" altLang="en-US" sz="1800" dirty="0" err="1"/>
              <a:t>LaValle</a:t>
            </a:r>
            <a:r>
              <a:rPr lang="en-US" altLang="en-US" sz="1800" dirty="0"/>
              <a:t>, Section 5]</a:t>
            </a:r>
          </a:p>
          <a:p>
            <a:r>
              <a:rPr lang="en-US" altLang="en-US" sz="1800" dirty="0"/>
              <a:t>RRT (</a:t>
            </a:r>
            <a:r>
              <a:rPr lang="en-US" altLang="en-US" sz="1800" i="1" dirty="0"/>
              <a:t>Rapidly Exploring Random Tree</a:t>
            </a:r>
            <a:r>
              <a:rPr lang="en-US" altLang="en-US" sz="1800" dirty="0"/>
              <a:t>):  </a:t>
            </a:r>
            <a:r>
              <a:rPr lang="en-US" altLang="en-US" sz="1800" dirty="0" err="1"/>
              <a:t>cas</a:t>
            </a:r>
            <a:r>
              <a:rPr lang="en-US" altLang="en-US" sz="1800" dirty="0"/>
              <a:t> </a:t>
            </a:r>
            <a:r>
              <a:rPr lang="en-US" altLang="en-US" sz="1800" dirty="0" err="1"/>
              <a:t>particulier</a:t>
            </a:r>
            <a:r>
              <a:rPr lang="en-US" altLang="en-US" sz="1800" dirty="0"/>
              <a:t> de RDT </a:t>
            </a:r>
            <a:br>
              <a:rPr lang="en-US" altLang="en-US" sz="1800" dirty="0"/>
            </a:br>
            <a:r>
              <a:rPr lang="en-US" altLang="en-US" sz="1800" dirty="0"/>
              <a:t>avec </a:t>
            </a:r>
            <a:r>
              <a:rPr lang="en-US" altLang="en-US" sz="1800" dirty="0" err="1"/>
              <a:t>séquence</a:t>
            </a:r>
            <a:r>
              <a:rPr lang="en-US" altLang="en-US" sz="1800" dirty="0"/>
              <a:t> </a:t>
            </a:r>
            <a:r>
              <a:rPr lang="en-US" altLang="en-US" sz="1800" dirty="0" err="1"/>
              <a:t>aléatoire</a:t>
            </a:r>
            <a:r>
              <a:rPr lang="en-US" altLang="en-US" sz="1800" dirty="0"/>
              <a:t>.</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083406"/>
            <a:ext cx="546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77</a:t>
            </a:fld>
            <a:endParaRPr lang="en-US"/>
          </a:p>
        </p:txBody>
      </p:sp>
      <p:pic>
        <p:nvPicPr>
          <p:cNvPr id="2" name="Picture 1"/>
          <p:cNvPicPr>
            <a:picLocks noChangeAspect="1"/>
          </p:cNvPicPr>
          <p:nvPr/>
        </p:nvPicPr>
        <p:blipFill>
          <a:blip r:embed="rId4"/>
          <a:stretch>
            <a:fillRect/>
          </a:stretch>
        </p:blipFill>
        <p:spPr>
          <a:xfrm>
            <a:off x="2270016" y="4737706"/>
            <a:ext cx="4365844" cy="1484438"/>
          </a:xfrm>
          <a:prstGeom prst="rect">
            <a:avLst/>
          </a:prstGeom>
        </p:spPr>
      </p:pic>
    </p:spTree>
    <p:extLst>
      <p:ext uri="{BB962C8B-B14F-4D97-AF65-F5344CB8AC3E}">
        <p14:creationId xmlns:p14="http://schemas.microsoft.com/office/powerpoint/2010/main" val="2641556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Rapidly Exploring Dense Tree (RDT)</a:t>
            </a:r>
            <a:br>
              <a:rPr lang="en-CA" altLang="en-US"/>
            </a:br>
            <a:endParaRPr lang="en-US" altLang="en-US"/>
          </a:p>
        </p:txBody>
      </p:sp>
      <p:sp>
        <p:nvSpPr>
          <p:cNvPr id="106499" name="Rectangle 3"/>
          <p:cNvSpPr>
            <a:spLocks noGrp="1" noChangeArrowheads="1"/>
          </p:cNvSpPr>
          <p:nvPr>
            <p:ph idx="1"/>
          </p:nvPr>
        </p:nvSpPr>
        <p:spPr>
          <a:xfrm>
            <a:off x="338138" y="1052512"/>
            <a:ext cx="8229600" cy="752475"/>
          </a:xfrm>
        </p:spPr>
        <p:txBody>
          <a:bodyPr/>
          <a:lstStyle/>
          <a:p>
            <a:pPr>
              <a:buFont typeface="Webdings" pitchFamily="18" charset="2"/>
              <a:buNone/>
            </a:pPr>
            <a:r>
              <a:rPr lang="en-US" altLang="en-US" sz="1800" dirty="0"/>
              <a:t>[</a:t>
            </a:r>
            <a:r>
              <a:rPr lang="en-US" altLang="en-US" sz="1800" dirty="0" err="1"/>
              <a:t>LaValle</a:t>
            </a:r>
            <a:r>
              <a:rPr lang="en-US" altLang="en-US" sz="1800" dirty="0"/>
              <a:t>, Section 5]</a:t>
            </a:r>
          </a:p>
          <a:p>
            <a:r>
              <a:rPr lang="en-US" altLang="en-US" sz="1800" dirty="0"/>
              <a:t>RRT (</a:t>
            </a:r>
            <a:r>
              <a:rPr lang="en-US" altLang="en-US" sz="1800" i="1" dirty="0"/>
              <a:t>Rapidly Exploring Random Tree</a:t>
            </a:r>
            <a:r>
              <a:rPr lang="en-US" altLang="en-US" sz="1800" dirty="0"/>
              <a:t>):  </a:t>
            </a:r>
            <a:r>
              <a:rPr lang="en-US" altLang="en-US" sz="1800" dirty="0" err="1"/>
              <a:t>cas</a:t>
            </a:r>
            <a:r>
              <a:rPr lang="en-US" altLang="en-US" sz="1800" dirty="0"/>
              <a:t> </a:t>
            </a:r>
            <a:r>
              <a:rPr lang="en-US" altLang="en-US" sz="1800" dirty="0" err="1"/>
              <a:t>particulier</a:t>
            </a:r>
            <a:r>
              <a:rPr lang="en-US" altLang="en-US" sz="1800" dirty="0"/>
              <a:t> de RDT </a:t>
            </a:r>
            <a:br>
              <a:rPr lang="en-US" altLang="en-US" sz="1800" dirty="0"/>
            </a:br>
            <a:r>
              <a:rPr lang="en-US" altLang="en-US" sz="1800" dirty="0"/>
              <a:t>avec </a:t>
            </a:r>
            <a:r>
              <a:rPr lang="en-US" altLang="en-US" sz="1800" dirty="0" err="1"/>
              <a:t>séquence</a:t>
            </a:r>
            <a:r>
              <a:rPr lang="en-US" altLang="en-US" sz="1800" dirty="0"/>
              <a:t> </a:t>
            </a:r>
            <a:r>
              <a:rPr lang="en-US" altLang="en-US" sz="1800" dirty="0" err="1"/>
              <a:t>aléatoire</a:t>
            </a:r>
            <a:r>
              <a:rPr lang="en-US" altLang="en-US" sz="1800" dirty="0"/>
              <a:t>.</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083406"/>
            <a:ext cx="546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78</a:t>
            </a:fld>
            <a:endParaRPr lang="en-US"/>
          </a:p>
        </p:txBody>
      </p:sp>
      <p:pic>
        <p:nvPicPr>
          <p:cNvPr id="3" name="Picture 2"/>
          <p:cNvPicPr>
            <a:picLocks noChangeAspect="1"/>
          </p:cNvPicPr>
          <p:nvPr/>
        </p:nvPicPr>
        <p:blipFill>
          <a:blip r:embed="rId4"/>
          <a:stretch>
            <a:fillRect/>
          </a:stretch>
        </p:blipFill>
        <p:spPr>
          <a:xfrm>
            <a:off x="3000328" y="4836912"/>
            <a:ext cx="4619672" cy="1408313"/>
          </a:xfrm>
          <a:prstGeom prst="rect">
            <a:avLst/>
          </a:prstGeom>
        </p:spPr>
      </p:pic>
    </p:spTree>
    <p:extLst>
      <p:ext uri="{BB962C8B-B14F-4D97-AF65-F5344CB8AC3E}">
        <p14:creationId xmlns:p14="http://schemas.microsoft.com/office/powerpoint/2010/main" val="38434638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Rapidly Exploring Dense Tree (RDT)</a:t>
            </a:r>
            <a:br>
              <a:rPr lang="en-CA" altLang="en-US"/>
            </a:br>
            <a:endParaRPr lang="en-US" altLang="en-US"/>
          </a:p>
        </p:txBody>
      </p:sp>
      <p:sp>
        <p:nvSpPr>
          <p:cNvPr id="106499" name="Rectangle 3"/>
          <p:cNvSpPr>
            <a:spLocks noGrp="1" noChangeArrowheads="1"/>
          </p:cNvSpPr>
          <p:nvPr>
            <p:ph idx="1"/>
          </p:nvPr>
        </p:nvSpPr>
        <p:spPr>
          <a:xfrm>
            <a:off x="419100" y="1362075"/>
            <a:ext cx="8229600" cy="752475"/>
          </a:xfrm>
        </p:spPr>
        <p:txBody>
          <a:bodyPr/>
          <a:lstStyle/>
          <a:p>
            <a:pPr>
              <a:buFont typeface="Webdings" pitchFamily="18" charset="2"/>
              <a:buNone/>
            </a:pPr>
            <a:r>
              <a:rPr lang="en-US" altLang="en-US" sz="1800"/>
              <a:t>[LaValle, Section 5]</a:t>
            </a:r>
          </a:p>
          <a:p>
            <a:r>
              <a:rPr lang="en-US" altLang="en-US" sz="1800"/>
              <a:t>RRT (</a:t>
            </a:r>
            <a:r>
              <a:rPr lang="en-US" altLang="en-US" sz="1800" i="1"/>
              <a:t>Rapidly Exploring Random Tree</a:t>
            </a:r>
            <a:r>
              <a:rPr lang="en-US" altLang="en-US" sz="1800"/>
              <a:t>):  cas particulier de RDT </a:t>
            </a:r>
            <a:br>
              <a:rPr lang="en-US" altLang="en-US" sz="1800"/>
            </a:br>
            <a:r>
              <a:rPr lang="en-US" altLang="en-US" sz="1800"/>
              <a:t>avec séquence aléatoire.</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447925"/>
            <a:ext cx="5461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135" y="2447925"/>
            <a:ext cx="2950465" cy="2950465"/>
          </a:xfrm>
          <a:prstGeom prst="rect">
            <a:avLst/>
          </a:prstGeom>
        </p:spPr>
      </p:pic>
      <p:sp>
        <p:nvSpPr>
          <p:cNvPr id="4" name="Footer Placeholder 3"/>
          <p:cNvSpPr>
            <a:spLocks noGrp="1"/>
          </p:cNvSpPr>
          <p:nvPr>
            <p:ph type="ftr" sz="quarter" idx="11"/>
          </p:nvPr>
        </p:nvSpPr>
        <p:spPr/>
        <p:txBody>
          <a:bodyPr/>
          <a:lstStyle/>
          <a:p>
            <a:pPr algn="l">
              <a:defRPr/>
            </a:pPr>
            <a:r>
              <a:rPr lang="en-US"/>
              <a:t>IFT608/IFT702</a:t>
            </a:r>
            <a:endParaRPr lang="en-US" dirty="0"/>
          </a:p>
        </p:txBody>
      </p:sp>
      <p:sp>
        <p:nvSpPr>
          <p:cNvPr id="5" name="Slide Number Placeholder 4"/>
          <p:cNvSpPr>
            <a:spLocks noGrp="1"/>
          </p:cNvSpPr>
          <p:nvPr>
            <p:ph type="sldNum" sz="quarter" idx="12"/>
          </p:nvPr>
        </p:nvSpPr>
        <p:spPr/>
        <p:txBody>
          <a:bodyPr/>
          <a:lstStyle/>
          <a:p>
            <a:pPr>
              <a:defRPr/>
            </a:pPr>
            <a:fld id="{847FC1A3-328B-470D-A7F2-65BA0347355E}" type="slidenum">
              <a:rPr lang="en-US" smtClean="0"/>
              <a:pPr>
                <a:defRPr/>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52400" y="1016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dirty="0">
                <a:solidFill>
                  <a:srgbClr val="000066"/>
                </a:solidFill>
              </a:rPr>
              <a:t>Lignes d’assemblage</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743075"/>
            <a:ext cx="771525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4FAE6AC3-400E-434A-BF29-BDD73B3F86EF}" type="slidenum">
              <a:rPr lang="en-US" smtClean="0"/>
              <a:pPr>
                <a:defRPr/>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 y="339725"/>
            <a:ext cx="8839200" cy="1089025"/>
          </a:xfrm>
        </p:spPr>
        <p:txBody>
          <a:bodyPr/>
          <a:lstStyle/>
          <a:p>
            <a:br>
              <a:rPr lang="en-CA" altLang="en-US"/>
            </a:br>
            <a:br>
              <a:rPr lang="en-CA" altLang="en-US"/>
            </a:br>
            <a:r>
              <a:rPr lang="en-CA" altLang="en-US"/>
              <a:t>RDT - Bidirectionnel</a:t>
            </a:r>
            <a:br>
              <a:rPr lang="en-CA" altLang="en-US"/>
            </a:br>
            <a:endParaRPr lang="en-US" altLang="en-US"/>
          </a:p>
        </p:txBody>
      </p:sp>
      <p:sp>
        <p:nvSpPr>
          <p:cNvPr id="117763" name="Rectangle 3"/>
          <p:cNvSpPr>
            <a:spLocks noGrp="1" noChangeArrowheads="1"/>
          </p:cNvSpPr>
          <p:nvPr>
            <p:ph idx="1"/>
          </p:nvPr>
        </p:nvSpPr>
        <p:spPr>
          <a:xfrm>
            <a:off x="6597832" y="512991"/>
            <a:ext cx="2297974" cy="362222"/>
          </a:xfrm>
        </p:spPr>
        <p:txBody>
          <a:bodyPr/>
          <a:lstStyle/>
          <a:p>
            <a:pPr>
              <a:buFont typeface="Webdings" pitchFamily="18" charset="2"/>
              <a:buNone/>
            </a:pPr>
            <a:r>
              <a:rPr lang="en-US" altLang="en-US" sz="1800" dirty="0"/>
              <a:t>[</a:t>
            </a:r>
            <a:r>
              <a:rPr lang="en-US" altLang="en-US" sz="1800" dirty="0" err="1"/>
              <a:t>LaValle</a:t>
            </a:r>
            <a:r>
              <a:rPr lang="en-US" altLang="en-US" sz="1800" dirty="0"/>
              <a:t>, Section 5]</a:t>
            </a:r>
          </a:p>
        </p:txBody>
      </p:sp>
      <p:pic>
        <p:nvPicPr>
          <p:cNvPr id="11776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047750"/>
            <a:ext cx="581342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z="4000" dirty="0"/>
              <a:t>RDT </a:t>
            </a:r>
            <a:r>
              <a:rPr lang="en-US" altLang="en-US" sz="4000" dirty="0" err="1"/>
              <a:t>Bidirectionnel</a:t>
            </a:r>
            <a:endParaRPr lang="en-US" altLang="en-US" sz="4000" dirty="0"/>
          </a:p>
        </p:txBody>
      </p:sp>
      <p:sp>
        <p:nvSpPr>
          <p:cNvPr id="871427" name="Oval 3"/>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1428" name="Oval 4"/>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1427"/>
                                        </p:tgtEl>
                                        <p:attrNameLst>
                                          <p:attrName>style.visibility</p:attrName>
                                        </p:attrNameLst>
                                      </p:cBhvr>
                                      <p:to>
                                        <p:strVal val="visible"/>
                                      </p:to>
                                    </p:set>
                                    <p:anim calcmode="lin" valueType="num">
                                      <p:cBhvr additive="base">
                                        <p:cTn id="7" dur="500" fill="hold"/>
                                        <p:tgtEl>
                                          <p:spTgt spid="871427"/>
                                        </p:tgtEl>
                                        <p:attrNameLst>
                                          <p:attrName>ppt_x</p:attrName>
                                        </p:attrNameLst>
                                      </p:cBhvr>
                                      <p:tavLst>
                                        <p:tav tm="0">
                                          <p:val>
                                            <p:strVal val="#ppt_x"/>
                                          </p:val>
                                        </p:tav>
                                        <p:tav tm="100000">
                                          <p:val>
                                            <p:strVal val="#ppt_x"/>
                                          </p:val>
                                        </p:tav>
                                      </p:tavLst>
                                    </p:anim>
                                    <p:anim calcmode="lin" valueType="num">
                                      <p:cBhvr additive="base">
                                        <p:cTn id="8" dur="500" fill="hold"/>
                                        <p:tgtEl>
                                          <p:spTgt spid="8714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71428"/>
                                        </p:tgtEl>
                                        <p:attrNameLst>
                                          <p:attrName>style.visibility</p:attrName>
                                        </p:attrNameLst>
                                      </p:cBhvr>
                                      <p:to>
                                        <p:strVal val="visible"/>
                                      </p:to>
                                    </p:set>
                                    <p:anim calcmode="lin" valueType="num">
                                      <p:cBhvr additive="base">
                                        <p:cTn id="13" dur="500" fill="hold"/>
                                        <p:tgtEl>
                                          <p:spTgt spid="871428"/>
                                        </p:tgtEl>
                                        <p:attrNameLst>
                                          <p:attrName>ppt_x</p:attrName>
                                        </p:attrNameLst>
                                      </p:cBhvr>
                                      <p:tavLst>
                                        <p:tav tm="0">
                                          <p:val>
                                            <p:strVal val="#ppt_x"/>
                                          </p:val>
                                        </p:tav>
                                        <p:tav tm="100000">
                                          <p:val>
                                            <p:strVal val="#ppt_x"/>
                                          </p:val>
                                        </p:tav>
                                      </p:tavLst>
                                    </p:anim>
                                    <p:anim calcmode="lin" valueType="num">
                                      <p:cBhvr additive="base">
                                        <p:cTn id="14" dur="500" fill="hold"/>
                                        <p:tgtEl>
                                          <p:spTgt spid="8714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27" grpId="0" animBg="1"/>
      <p:bldP spid="8714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p:txBody>
          <a:bodyPr/>
          <a:lstStyle/>
          <a:p>
            <a:r>
              <a:rPr lang="en-US" altLang="en-US" sz="4000"/>
              <a:t>RDT </a:t>
            </a:r>
            <a:r>
              <a:rPr lang="en-US" altLang="en-US" sz="4000" dirty="0" err="1"/>
              <a:t>Bidirectionnel</a:t>
            </a:r>
            <a:endParaRPr lang="en-US" altLang="en-US" sz="4000" dirty="0"/>
          </a:p>
        </p:txBody>
      </p:sp>
      <p:sp>
        <p:nvSpPr>
          <p:cNvPr id="108547" name="Oval 4"/>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48" name="Oval 5"/>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49" name="Oval 6"/>
          <p:cNvSpPr>
            <a:spLocks noChangeArrowheads="1"/>
          </p:cNvSpPr>
          <p:nvPr/>
        </p:nvSpPr>
        <p:spPr bwMode="auto">
          <a:xfrm>
            <a:off x="1560513" y="3354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0" name="Oval 7"/>
          <p:cNvSpPr>
            <a:spLocks noChangeArrowheads="1"/>
          </p:cNvSpPr>
          <p:nvPr/>
        </p:nvSpPr>
        <p:spPr bwMode="auto">
          <a:xfrm>
            <a:off x="2344738" y="38401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1" name="Oval 8"/>
          <p:cNvSpPr>
            <a:spLocks noChangeArrowheads="1"/>
          </p:cNvSpPr>
          <p:nvPr/>
        </p:nvSpPr>
        <p:spPr bwMode="auto">
          <a:xfrm>
            <a:off x="1471613" y="39846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2" name="Oval 9"/>
          <p:cNvSpPr>
            <a:spLocks noChangeArrowheads="1"/>
          </p:cNvSpPr>
          <p:nvPr/>
        </p:nvSpPr>
        <p:spPr bwMode="auto">
          <a:xfrm>
            <a:off x="2759075" y="3454400"/>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3" name="Oval 10"/>
          <p:cNvSpPr>
            <a:spLocks noChangeArrowheads="1"/>
          </p:cNvSpPr>
          <p:nvPr/>
        </p:nvSpPr>
        <p:spPr bwMode="auto">
          <a:xfrm>
            <a:off x="2179638" y="2973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4" name="Oval 11"/>
          <p:cNvSpPr>
            <a:spLocks noChangeArrowheads="1"/>
          </p:cNvSpPr>
          <p:nvPr/>
        </p:nvSpPr>
        <p:spPr bwMode="auto">
          <a:xfrm>
            <a:off x="1876425" y="26384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5" name="Oval 12"/>
          <p:cNvSpPr>
            <a:spLocks noChangeArrowheads="1"/>
          </p:cNvSpPr>
          <p:nvPr/>
        </p:nvSpPr>
        <p:spPr bwMode="auto">
          <a:xfrm>
            <a:off x="2551113" y="42513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6" name="Oval 13"/>
          <p:cNvSpPr>
            <a:spLocks noChangeArrowheads="1"/>
          </p:cNvSpPr>
          <p:nvPr/>
        </p:nvSpPr>
        <p:spPr bwMode="auto">
          <a:xfrm>
            <a:off x="1744663" y="455771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7" name="Oval 14"/>
          <p:cNvSpPr>
            <a:spLocks noChangeArrowheads="1"/>
          </p:cNvSpPr>
          <p:nvPr/>
        </p:nvSpPr>
        <p:spPr bwMode="auto">
          <a:xfrm>
            <a:off x="3009900" y="450373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8" name="Oval 15"/>
          <p:cNvSpPr>
            <a:spLocks noChangeArrowheads="1"/>
          </p:cNvSpPr>
          <p:nvPr/>
        </p:nvSpPr>
        <p:spPr bwMode="auto">
          <a:xfrm>
            <a:off x="2324100" y="23923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59" name="Oval 16"/>
          <p:cNvSpPr>
            <a:spLocks noChangeArrowheads="1"/>
          </p:cNvSpPr>
          <p:nvPr/>
        </p:nvSpPr>
        <p:spPr bwMode="auto">
          <a:xfrm>
            <a:off x="3656013" y="466407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60" name="Line 17"/>
          <p:cNvSpPr>
            <a:spLocks noChangeShapeType="1"/>
          </p:cNvSpPr>
          <p:nvPr/>
        </p:nvSpPr>
        <p:spPr bwMode="auto">
          <a:xfrm flipV="1">
            <a:off x="1169988" y="3427413"/>
            <a:ext cx="393700" cy="1873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1" name="Line 18"/>
          <p:cNvSpPr>
            <a:spLocks noChangeShapeType="1"/>
          </p:cNvSpPr>
          <p:nvPr/>
        </p:nvSpPr>
        <p:spPr bwMode="auto">
          <a:xfrm>
            <a:off x="1169988" y="3657600"/>
            <a:ext cx="317500" cy="3333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2" name="Line 19"/>
          <p:cNvSpPr>
            <a:spLocks noChangeShapeType="1"/>
          </p:cNvSpPr>
          <p:nvPr/>
        </p:nvSpPr>
        <p:spPr bwMode="auto">
          <a:xfrm flipV="1">
            <a:off x="1641475" y="3033713"/>
            <a:ext cx="563563" cy="3587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3" name="Line 20"/>
          <p:cNvSpPr>
            <a:spLocks noChangeShapeType="1"/>
          </p:cNvSpPr>
          <p:nvPr/>
        </p:nvSpPr>
        <p:spPr bwMode="auto">
          <a:xfrm flipH="1" flipV="1">
            <a:off x="1957388" y="2708275"/>
            <a:ext cx="247650" cy="27463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4" name="Line 21"/>
          <p:cNvSpPr>
            <a:spLocks noChangeShapeType="1"/>
          </p:cNvSpPr>
          <p:nvPr/>
        </p:nvSpPr>
        <p:spPr bwMode="auto">
          <a:xfrm flipV="1">
            <a:off x="2247900" y="2460625"/>
            <a:ext cx="119063" cy="5222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5" name="Line 22"/>
          <p:cNvSpPr>
            <a:spLocks noChangeShapeType="1"/>
          </p:cNvSpPr>
          <p:nvPr/>
        </p:nvSpPr>
        <p:spPr bwMode="auto">
          <a:xfrm>
            <a:off x="1631950" y="3417888"/>
            <a:ext cx="727075" cy="4365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6" name="Line 23"/>
          <p:cNvSpPr>
            <a:spLocks noChangeShapeType="1"/>
          </p:cNvSpPr>
          <p:nvPr/>
        </p:nvSpPr>
        <p:spPr bwMode="auto">
          <a:xfrm>
            <a:off x="1649413" y="3409950"/>
            <a:ext cx="1136650" cy="85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7" name="Line 24"/>
          <p:cNvSpPr>
            <a:spLocks noChangeShapeType="1"/>
          </p:cNvSpPr>
          <p:nvPr/>
        </p:nvSpPr>
        <p:spPr bwMode="auto">
          <a:xfrm>
            <a:off x="2409825" y="3913188"/>
            <a:ext cx="171450" cy="3429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8" name="Line 25"/>
          <p:cNvSpPr>
            <a:spLocks noChangeShapeType="1"/>
          </p:cNvSpPr>
          <p:nvPr/>
        </p:nvSpPr>
        <p:spPr bwMode="auto">
          <a:xfrm>
            <a:off x="2624138" y="4316413"/>
            <a:ext cx="392112" cy="212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69" name="Line 26"/>
          <p:cNvSpPr>
            <a:spLocks noChangeShapeType="1"/>
          </p:cNvSpPr>
          <p:nvPr/>
        </p:nvSpPr>
        <p:spPr bwMode="auto">
          <a:xfrm>
            <a:off x="3094038" y="4546600"/>
            <a:ext cx="588962" cy="1539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70" name="Line 27"/>
          <p:cNvSpPr>
            <a:spLocks noChangeShapeType="1"/>
          </p:cNvSpPr>
          <p:nvPr/>
        </p:nvSpPr>
        <p:spPr bwMode="auto">
          <a:xfrm>
            <a:off x="1546225" y="4059238"/>
            <a:ext cx="231775" cy="5127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71" name="Oval 28"/>
          <p:cNvSpPr>
            <a:spLocks noChangeArrowheads="1"/>
          </p:cNvSpPr>
          <p:nvPr/>
        </p:nvSpPr>
        <p:spPr bwMode="auto">
          <a:xfrm>
            <a:off x="7585075" y="303053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2" name="Oval 29"/>
          <p:cNvSpPr>
            <a:spLocks noChangeArrowheads="1"/>
          </p:cNvSpPr>
          <p:nvPr/>
        </p:nvSpPr>
        <p:spPr bwMode="auto">
          <a:xfrm>
            <a:off x="7119938" y="4206875"/>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3" name="Oval 30"/>
          <p:cNvSpPr>
            <a:spLocks noChangeArrowheads="1"/>
          </p:cNvSpPr>
          <p:nvPr/>
        </p:nvSpPr>
        <p:spPr bwMode="auto">
          <a:xfrm>
            <a:off x="6634163" y="361791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4" name="Oval 31"/>
          <p:cNvSpPr>
            <a:spLocks noChangeArrowheads="1"/>
          </p:cNvSpPr>
          <p:nvPr/>
        </p:nvSpPr>
        <p:spPr bwMode="auto">
          <a:xfrm>
            <a:off x="7264400" y="46751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5" name="Oval 32"/>
          <p:cNvSpPr>
            <a:spLocks noChangeArrowheads="1"/>
          </p:cNvSpPr>
          <p:nvPr/>
        </p:nvSpPr>
        <p:spPr bwMode="auto">
          <a:xfrm>
            <a:off x="6588125" y="4502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6" name="Oval 33"/>
          <p:cNvSpPr>
            <a:spLocks noChangeArrowheads="1"/>
          </p:cNvSpPr>
          <p:nvPr/>
        </p:nvSpPr>
        <p:spPr bwMode="auto">
          <a:xfrm>
            <a:off x="5757863" y="3613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7" name="Oval 34"/>
          <p:cNvSpPr>
            <a:spLocks noChangeArrowheads="1"/>
          </p:cNvSpPr>
          <p:nvPr/>
        </p:nvSpPr>
        <p:spPr bwMode="auto">
          <a:xfrm>
            <a:off x="6046788" y="30035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8" name="Oval 36"/>
          <p:cNvSpPr>
            <a:spLocks noChangeArrowheads="1"/>
          </p:cNvSpPr>
          <p:nvPr/>
        </p:nvSpPr>
        <p:spPr bwMode="auto">
          <a:xfrm>
            <a:off x="5821363" y="295910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79" name="Oval 37"/>
          <p:cNvSpPr>
            <a:spLocks noChangeArrowheads="1"/>
          </p:cNvSpPr>
          <p:nvPr/>
        </p:nvSpPr>
        <p:spPr bwMode="auto">
          <a:xfrm>
            <a:off x="6119813" y="25288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80" name="Line 38"/>
          <p:cNvSpPr>
            <a:spLocks noChangeShapeType="1"/>
          </p:cNvSpPr>
          <p:nvPr/>
        </p:nvSpPr>
        <p:spPr bwMode="auto">
          <a:xfrm flipV="1">
            <a:off x="7461250" y="3101975"/>
            <a:ext cx="152400" cy="5302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1" name="Line 39"/>
          <p:cNvSpPr>
            <a:spLocks noChangeShapeType="1"/>
          </p:cNvSpPr>
          <p:nvPr/>
        </p:nvSpPr>
        <p:spPr bwMode="auto">
          <a:xfrm flipH="1">
            <a:off x="6708775" y="3665538"/>
            <a:ext cx="68262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2" name="Line 40"/>
          <p:cNvSpPr>
            <a:spLocks noChangeShapeType="1"/>
          </p:cNvSpPr>
          <p:nvPr/>
        </p:nvSpPr>
        <p:spPr bwMode="auto">
          <a:xfrm flipH="1">
            <a:off x="7186613" y="3700463"/>
            <a:ext cx="231775" cy="5207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3" name="Line 41"/>
          <p:cNvSpPr>
            <a:spLocks noChangeShapeType="1"/>
          </p:cNvSpPr>
          <p:nvPr/>
        </p:nvSpPr>
        <p:spPr bwMode="auto">
          <a:xfrm flipH="1">
            <a:off x="6665913" y="4273550"/>
            <a:ext cx="469900" cy="2476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4" name="Line 42"/>
          <p:cNvSpPr>
            <a:spLocks noChangeShapeType="1"/>
          </p:cNvSpPr>
          <p:nvPr/>
        </p:nvSpPr>
        <p:spPr bwMode="auto">
          <a:xfrm>
            <a:off x="7186613" y="4281488"/>
            <a:ext cx="111125" cy="4016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5" name="Line 43"/>
          <p:cNvSpPr>
            <a:spLocks noChangeShapeType="1"/>
          </p:cNvSpPr>
          <p:nvPr/>
        </p:nvSpPr>
        <p:spPr bwMode="auto">
          <a:xfrm flipH="1">
            <a:off x="5802313" y="3622675"/>
            <a:ext cx="863600" cy="95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6" name="Line 45"/>
          <p:cNvSpPr>
            <a:spLocks noChangeShapeType="1"/>
          </p:cNvSpPr>
          <p:nvPr/>
        </p:nvSpPr>
        <p:spPr bwMode="auto">
          <a:xfrm flipV="1">
            <a:off x="5784850" y="3033713"/>
            <a:ext cx="68263" cy="5810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7" name="Line 46"/>
          <p:cNvSpPr>
            <a:spLocks noChangeShapeType="1"/>
          </p:cNvSpPr>
          <p:nvPr/>
        </p:nvSpPr>
        <p:spPr bwMode="auto">
          <a:xfrm>
            <a:off x="5905500" y="2998788"/>
            <a:ext cx="144463" cy="2698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8" name="Line 47"/>
          <p:cNvSpPr>
            <a:spLocks noChangeShapeType="1"/>
          </p:cNvSpPr>
          <p:nvPr/>
        </p:nvSpPr>
        <p:spPr bwMode="auto">
          <a:xfrm flipH="1">
            <a:off x="5888038" y="2589213"/>
            <a:ext cx="247650" cy="376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8589" name="Oval 48"/>
          <p:cNvSpPr>
            <a:spLocks noChangeArrowheads="1"/>
          </p:cNvSpPr>
          <p:nvPr/>
        </p:nvSpPr>
        <p:spPr bwMode="auto">
          <a:xfrm>
            <a:off x="1041400" y="3530600"/>
            <a:ext cx="214313" cy="212725"/>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8590" name="Oval 49"/>
          <p:cNvSpPr>
            <a:spLocks noChangeArrowheads="1"/>
          </p:cNvSpPr>
          <p:nvPr/>
        </p:nvSpPr>
        <p:spPr bwMode="auto">
          <a:xfrm>
            <a:off x="7339013" y="3562350"/>
            <a:ext cx="214312" cy="212725"/>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2499" name="Text Box 51"/>
          <p:cNvSpPr txBox="1">
            <a:spLocks noChangeArrowheads="1"/>
          </p:cNvSpPr>
          <p:nvPr/>
        </p:nvSpPr>
        <p:spPr bwMode="auto">
          <a:xfrm>
            <a:off x="428625" y="5140325"/>
            <a:ext cx="4124325" cy="457200"/>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a:effectLst>
                  <a:outerShdw blurRad="38100" dist="38100" dir="2700000" algn="tl">
                    <a:srgbClr val="C0C0C0"/>
                  </a:outerShdw>
                </a:effectLst>
                <a:latin typeface="Times New Roman" pitchFamily="18" charset="0"/>
              </a:rPr>
              <a:t>On souhaite faire grandir l’arbre</a:t>
            </a:r>
          </a:p>
        </p:txBody>
      </p:sp>
      <p:sp>
        <p:nvSpPr>
          <p:cNvPr id="10859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r>
              <a:rPr lang="en-US" altLang="en-US" sz="4000" dirty="0"/>
              <a:t>RDT </a:t>
            </a:r>
            <a:r>
              <a:rPr lang="en-US" altLang="en-US" sz="4000" dirty="0" err="1"/>
              <a:t>Bidirectionnel</a:t>
            </a:r>
            <a:endParaRPr lang="en-US" altLang="en-US" sz="4000" dirty="0"/>
          </a:p>
        </p:txBody>
      </p:sp>
      <p:sp>
        <p:nvSpPr>
          <p:cNvPr id="109571" name="Oval 4"/>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2" name="Oval 5"/>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3" name="Oval 6"/>
          <p:cNvSpPr>
            <a:spLocks noChangeArrowheads="1"/>
          </p:cNvSpPr>
          <p:nvPr/>
        </p:nvSpPr>
        <p:spPr bwMode="auto">
          <a:xfrm>
            <a:off x="1560513" y="3354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4" name="Oval 7"/>
          <p:cNvSpPr>
            <a:spLocks noChangeArrowheads="1"/>
          </p:cNvSpPr>
          <p:nvPr/>
        </p:nvSpPr>
        <p:spPr bwMode="auto">
          <a:xfrm>
            <a:off x="2344738" y="38401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5" name="Oval 8"/>
          <p:cNvSpPr>
            <a:spLocks noChangeArrowheads="1"/>
          </p:cNvSpPr>
          <p:nvPr/>
        </p:nvSpPr>
        <p:spPr bwMode="auto">
          <a:xfrm>
            <a:off x="1471613" y="39846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6" name="Oval 9"/>
          <p:cNvSpPr>
            <a:spLocks noChangeArrowheads="1"/>
          </p:cNvSpPr>
          <p:nvPr/>
        </p:nvSpPr>
        <p:spPr bwMode="auto">
          <a:xfrm>
            <a:off x="2759075" y="3454400"/>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7" name="Oval 10"/>
          <p:cNvSpPr>
            <a:spLocks noChangeArrowheads="1"/>
          </p:cNvSpPr>
          <p:nvPr/>
        </p:nvSpPr>
        <p:spPr bwMode="auto">
          <a:xfrm>
            <a:off x="2179638" y="2973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8" name="Oval 11"/>
          <p:cNvSpPr>
            <a:spLocks noChangeArrowheads="1"/>
          </p:cNvSpPr>
          <p:nvPr/>
        </p:nvSpPr>
        <p:spPr bwMode="auto">
          <a:xfrm>
            <a:off x="1876425" y="26384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79" name="Oval 12"/>
          <p:cNvSpPr>
            <a:spLocks noChangeArrowheads="1"/>
          </p:cNvSpPr>
          <p:nvPr/>
        </p:nvSpPr>
        <p:spPr bwMode="auto">
          <a:xfrm>
            <a:off x="2551113" y="42513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80" name="Oval 13"/>
          <p:cNvSpPr>
            <a:spLocks noChangeArrowheads="1"/>
          </p:cNvSpPr>
          <p:nvPr/>
        </p:nvSpPr>
        <p:spPr bwMode="auto">
          <a:xfrm>
            <a:off x="1744663" y="455771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81" name="Oval 14"/>
          <p:cNvSpPr>
            <a:spLocks noChangeArrowheads="1"/>
          </p:cNvSpPr>
          <p:nvPr/>
        </p:nvSpPr>
        <p:spPr bwMode="auto">
          <a:xfrm>
            <a:off x="3009900" y="450373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82" name="Oval 15"/>
          <p:cNvSpPr>
            <a:spLocks noChangeArrowheads="1"/>
          </p:cNvSpPr>
          <p:nvPr/>
        </p:nvSpPr>
        <p:spPr bwMode="auto">
          <a:xfrm>
            <a:off x="2324100" y="23923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83" name="Oval 16"/>
          <p:cNvSpPr>
            <a:spLocks noChangeArrowheads="1"/>
          </p:cNvSpPr>
          <p:nvPr/>
        </p:nvSpPr>
        <p:spPr bwMode="auto">
          <a:xfrm>
            <a:off x="3656013" y="466407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84" name="Line 17"/>
          <p:cNvSpPr>
            <a:spLocks noChangeShapeType="1"/>
          </p:cNvSpPr>
          <p:nvPr/>
        </p:nvSpPr>
        <p:spPr bwMode="auto">
          <a:xfrm flipV="1">
            <a:off x="1169988" y="3427413"/>
            <a:ext cx="393700" cy="1873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85" name="Line 18"/>
          <p:cNvSpPr>
            <a:spLocks noChangeShapeType="1"/>
          </p:cNvSpPr>
          <p:nvPr/>
        </p:nvSpPr>
        <p:spPr bwMode="auto">
          <a:xfrm>
            <a:off x="1169988" y="3657600"/>
            <a:ext cx="317500" cy="3333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86" name="Line 19"/>
          <p:cNvSpPr>
            <a:spLocks noChangeShapeType="1"/>
          </p:cNvSpPr>
          <p:nvPr/>
        </p:nvSpPr>
        <p:spPr bwMode="auto">
          <a:xfrm flipV="1">
            <a:off x="1641475" y="3033713"/>
            <a:ext cx="563563" cy="3587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87" name="Line 20"/>
          <p:cNvSpPr>
            <a:spLocks noChangeShapeType="1"/>
          </p:cNvSpPr>
          <p:nvPr/>
        </p:nvSpPr>
        <p:spPr bwMode="auto">
          <a:xfrm flipH="1" flipV="1">
            <a:off x="1957388" y="2708275"/>
            <a:ext cx="247650" cy="27463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88" name="Line 21"/>
          <p:cNvSpPr>
            <a:spLocks noChangeShapeType="1"/>
          </p:cNvSpPr>
          <p:nvPr/>
        </p:nvSpPr>
        <p:spPr bwMode="auto">
          <a:xfrm flipV="1">
            <a:off x="2247900" y="2460625"/>
            <a:ext cx="119063" cy="5222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89" name="Line 22"/>
          <p:cNvSpPr>
            <a:spLocks noChangeShapeType="1"/>
          </p:cNvSpPr>
          <p:nvPr/>
        </p:nvSpPr>
        <p:spPr bwMode="auto">
          <a:xfrm>
            <a:off x="1631950" y="3417888"/>
            <a:ext cx="727075" cy="4365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0" name="Line 23"/>
          <p:cNvSpPr>
            <a:spLocks noChangeShapeType="1"/>
          </p:cNvSpPr>
          <p:nvPr/>
        </p:nvSpPr>
        <p:spPr bwMode="auto">
          <a:xfrm>
            <a:off x="1649413" y="3409950"/>
            <a:ext cx="1136650" cy="85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1" name="Line 24"/>
          <p:cNvSpPr>
            <a:spLocks noChangeShapeType="1"/>
          </p:cNvSpPr>
          <p:nvPr/>
        </p:nvSpPr>
        <p:spPr bwMode="auto">
          <a:xfrm>
            <a:off x="2409825" y="3913188"/>
            <a:ext cx="171450" cy="3429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2" name="Line 25"/>
          <p:cNvSpPr>
            <a:spLocks noChangeShapeType="1"/>
          </p:cNvSpPr>
          <p:nvPr/>
        </p:nvSpPr>
        <p:spPr bwMode="auto">
          <a:xfrm>
            <a:off x="2624138" y="4316413"/>
            <a:ext cx="392112" cy="212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3" name="Line 26"/>
          <p:cNvSpPr>
            <a:spLocks noChangeShapeType="1"/>
          </p:cNvSpPr>
          <p:nvPr/>
        </p:nvSpPr>
        <p:spPr bwMode="auto">
          <a:xfrm>
            <a:off x="3094038" y="4546600"/>
            <a:ext cx="588962" cy="1539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4" name="Line 27"/>
          <p:cNvSpPr>
            <a:spLocks noChangeShapeType="1"/>
          </p:cNvSpPr>
          <p:nvPr/>
        </p:nvSpPr>
        <p:spPr bwMode="auto">
          <a:xfrm>
            <a:off x="1546225" y="4059238"/>
            <a:ext cx="231775" cy="5127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595" name="Oval 28"/>
          <p:cNvSpPr>
            <a:spLocks noChangeArrowheads="1"/>
          </p:cNvSpPr>
          <p:nvPr/>
        </p:nvSpPr>
        <p:spPr bwMode="auto">
          <a:xfrm>
            <a:off x="7585075" y="303053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96" name="Oval 29"/>
          <p:cNvSpPr>
            <a:spLocks noChangeArrowheads="1"/>
          </p:cNvSpPr>
          <p:nvPr/>
        </p:nvSpPr>
        <p:spPr bwMode="auto">
          <a:xfrm>
            <a:off x="7119938" y="4206875"/>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97" name="Oval 30"/>
          <p:cNvSpPr>
            <a:spLocks noChangeArrowheads="1"/>
          </p:cNvSpPr>
          <p:nvPr/>
        </p:nvSpPr>
        <p:spPr bwMode="auto">
          <a:xfrm>
            <a:off x="6634163" y="361791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98" name="Oval 31"/>
          <p:cNvSpPr>
            <a:spLocks noChangeArrowheads="1"/>
          </p:cNvSpPr>
          <p:nvPr/>
        </p:nvSpPr>
        <p:spPr bwMode="auto">
          <a:xfrm>
            <a:off x="7264400" y="46751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599" name="Oval 32"/>
          <p:cNvSpPr>
            <a:spLocks noChangeArrowheads="1"/>
          </p:cNvSpPr>
          <p:nvPr/>
        </p:nvSpPr>
        <p:spPr bwMode="auto">
          <a:xfrm>
            <a:off x="6588125" y="4502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00" name="Oval 33"/>
          <p:cNvSpPr>
            <a:spLocks noChangeArrowheads="1"/>
          </p:cNvSpPr>
          <p:nvPr/>
        </p:nvSpPr>
        <p:spPr bwMode="auto">
          <a:xfrm>
            <a:off x="5757863" y="3613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01" name="Oval 34"/>
          <p:cNvSpPr>
            <a:spLocks noChangeArrowheads="1"/>
          </p:cNvSpPr>
          <p:nvPr/>
        </p:nvSpPr>
        <p:spPr bwMode="auto">
          <a:xfrm>
            <a:off x="6046788" y="30035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02" name="Oval 36"/>
          <p:cNvSpPr>
            <a:spLocks noChangeArrowheads="1"/>
          </p:cNvSpPr>
          <p:nvPr/>
        </p:nvSpPr>
        <p:spPr bwMode="auto">
          <a:xfrm>
            <a:off x="5821363" y="295910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03" name="Oval 37"/>
          <p:cNvSpPr>
            <a:spLocks noChangeArrowheads="1"/>
          </p:cNvSpPr>
          <p:nvPr/>
        </p:nvSpPr>
        <p:spPr bwMode="auto">
          <a:xfrm>
            <a:off x="6119813" y="25288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04" name="Line 38"/>
          <p:cNvSpPr>
            <a:spLocks noChangeShapeType="1"/>
          </p:cNvSpPr>
          <p:nvPr/>
        </p:nvSpPr>
        <p:spPr bwMode="auto">
          <a:xfrm flipV="1">
            <a:off x="7461250" y="3101975"/>
            <a:ext cx="152400" cy="5302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05" name="Line 39"/>
          <p:cNvSpPr>
            <a:spLocks noChangeShapeType="1"/>
          </p:cNvSpPr>
          <p:nvPr/>
        </p:nvSpPr>
        <p:spPr bwMode="auto">
          <a:xfrm flipH="1">
            <a:off x="6708775" y="3665538"/>
            <a:ext cx="68262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06" name="Line 40"/>
          <p:cNvSpPr>
            <a:spLocks noChangeShapeType="1"/>
          </p:cNvSpPr>
          <p:nvPr/>
        </p:nvSpPr>
        <p:spPr bwMode="auto">
          <a:xfrm flipH="1">
            <a:off x="7186613" y="3700463"/>
            <a:ext cx="231775" cy="5207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07" name="Line 41"/>
          <p:cNvSpPr>
            <a:spLocks noChangeShapeType="1"/>
          </p:cNvSpPr>
          <p:nvPr/>
        </p:nvSpPr>
        <p:spPr bwMode="auto">
          <a:xfrm flipH="1">
            <a:off x="6665913" y="4273550"/>
            <a:ext cx="469900" cy="2476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08" name="Line 42"/>
          <p:cNvSpPr>
            <a:spLocks noChangeShapeType="1"/>
          </p:cNvSpPr>
          <p:nvPr/>
        </p:nvSpPr>
        <p:spPr bwMode="auto">
          <a:xfrm>
            <a:off x="7186613" y="4281488"/>
            <a:ext cx="111125" cy="4016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09" name="Line 43"/>
          <p:cNvSpPr>
            <a:spLocks noChangeShapeType="1"/>
          </p:cNvSpPr>
          <p:nvPr/>
        </p:nvSpPr>
        <p:spPr bwMode="auto">
          <a:xfrm flipH="1">
            <a:off x="5802313" y="3622675"/>
            <a:ext cx="863600" cy="95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10" name="Line 45"/>
          <p:cNvSpPr>
            <a:spLocks noChangeShapeType="1"/>
          </p:cNvSpPr>
          <p:nvPr/>
        </p:nvSpPr>
        <p:spPr bwMode="auto">
          <a:xfrm flipV="1">
            <a:off x="5784850" y="3033713"/>
            <a:ext cx="68263" cy="5810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11" name="Line 46"/>
          <p:cNvSpPr>
            <a:spLocks noChangeShapeType="1"/>
          </p:cNvSpPr>
          <p:nvPr/>
        </p:nvSpPr>
        <p:spPr bwMode="auto">
          <a:xfrm>
            <a:off x="5905500" y="2998788"/>
            <a:ext cx="144463" cy="2698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12" name="Line 47"/>
          <p:cNvSpPr>
            <a:spLocks noChangeShapeType="1"/>
          </p:cNvSpPr>
          <p:nvPr/>
        </p:nvSpPr>
        <p:spPr bwMode="auto">
          <a:xfrm flipH="1">
            <a:off x="5888038" y="2589213"/>
            <a:ext cx="247650" cy="376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09613" name="Oval 48"/>
          <p:cNvSpPr>
            <a:spLocks noChangeArrowheads="1"/>
          </p:cNvSpPr>
          <p:nvPr/>
        </p:nvSpPr>
        <p:spPr bwMode="auto">
          <a:xfrm>
            <a:off x="1041400" y="3530600"/>
            <a:ext cx="214313" cy="212725"/>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14" name="Oval 49"/>
          <p:cNvSpPr>
            <a:spLocks noChangeArrowheads="1"/>
          </p:cNvSpPr>
          <p:nvPr/>
        </p:nvSpPr>
        <p:spPr bwMode="auto">
          <a:xfrm>
            <a:off x="7339013" y="3562350"/>
            <a:ext cx="214312" cy="212725"/>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2499" name="Text Box 51"/>
          <p:cNvSpPr txBox="1">
            <a:spLocks noChangeArrowheads="1"/>
          </p:cNvSpPr>
          <p:nvPr/>
        </p:nvSpPr>
        <p:spPr bwMode="auto">
          <a:xfrm>
            <a:off x="428625" y="5140325"/>
            <a:ext cx="8342313" cy="457200"/>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a:effectLst>
                  <a:outerShdw blurRad="38100" dist="38100" dir="2700000" algn="tl">
                    <a:srgbClr val="C0C0C0"/>
                  </a:outerShdw>
                </a:effectLst>
                <a:latin typeface="Times New Roman" pitchFamily="18" charset="0"/>
              </a:rPr>
              <a:t>On souhaite faire grandir l’arbre; il faut trouver un noeud à étendre</a:t>
            </a:r>
          </a:p>
        </p:txBody>
      </p:sp>
      <p:sp>
        <p:nvSpPr>
          <p:cNvPr id="10961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109619" name="Rectangle 50"/>
          <p:cNvSpPr>
            <a:spLocks noChangeArrowheads="1"/>
          </p:cNvSpPr>
          <p:nvPr/>
        </p:nvSpPr>
        <p:spPr bwMode="auto">
          <a:xfrm>
            <a:off x="5507038" y="3306763"/>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20" name="Rectangle 50"/>
          <p:cNvSpPr>
            <a:spLocks noChangeArrowheads="1"/>
          </p:cNvSpPr>
          <p:nvPr/>
        </p:nvSpPr>
        <p:spPr bwMode="auto">
          <a:xfrm>
            <a:off x="3349625" y="4332288"/>
            <a:ext cx="703263"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21" name="Rectangle 50"/>
          <p:cNvSpPr>
            <a:spLocks noChangeArrowheads="1"/>
          </p:cNvSpPr>
          <p:nvPr/>
        </p:nvSpPr>
        <p:spPr bwMode="auto">
          <a:xfrm>
            <a:off x="2039938" y="2154238"/>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09622" name="Text Box 56"/>
          <p:cNvSpPr txBox="1">
            <a:spLocks noChangeArrowheads="1"/>
          </p:cNvSpPr>
          <p:nvPr/>
        </p:nvSpPr>
        <p:spPr bwMode="auto">
          <a:xfrm>
            <a:off x="2740025" y="2097088"/>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2400" b="1">
                <a:solidFill>
                  <a:srgbClr val="A50021"/>
                </a:solidFill>
              </a:rPr>
              <a:t>?</a:t>
            </a:r>
          </a:p>
        </p:txBody>
      </p:sp>
      <p:sp>
        <p:nvSpPr>
          <p:cNvPr id="109623" name="Text Box 57"/>
          <p:cNvSpPr txBox="1">
            <a:spLocks noChangeArrowheads="1"/>
          </p:cNvSpPr>
          <p:nvPr/>
        </p:nvSpPr>
        <p:spPr bwMode="auto">
          <a:xfrm>
            <a:off x="3630613" y="3959225"/>
            <a:ext cx="369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2400" b="1">
                <a:solidFill>
                  <a:srgbClr val="A50021"/>
                </a:solidFill>
              </a:rPr>
              <a:t>?</a:t>
            </a:r>
          </a:p>
        </p:txBody>
      </p:sp>
      <p:sp>
        <p:nvSpPr>
          <p:cNvPr id="109624" name="Text Box 58"/>
          <p:cNvSpPr txBox="1">
            <a:spLocks noChangeArrowheads="1"/>
          </p:cNvSpPr>
          <p:nvPr/>
        </p:nvSpPr>
        <p:spPr bwMode="auto">
          <a:xfrm>
            <a:off x="5154613" y="3111500"/>
            <a:ext cx="369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CA" altLang="en-US" sz="2400" b="1">
                <a:solidFill>
                  <a:srgbClr val="A50021"/>
                </a:solidFill>
              </a:rPr>
              <a:t>?</a:t>
            </a:r>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sz="4000"/>
              <a:t>RDT Bidirectionnel</a:t>
            </a:r>
          </a:p>
        </p:txBody>
      </p:sp>
      <p:sp>
        <p:nvSpPr>
          <p:cNvPr id="112643" name="Oval 4"/>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4" name="Oval 5"/>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5" name="Oval 6"/>
          <p:cNvSpPr>
            <a:spLocks noChangeArrowheads="1"/>
          </p:cNvSpPr>
          <p:nvPr/>
        </p:nvSpPr>
        <p:spPr bwMode="auto">
          <a:xfrm>
            <a:off x="1560513" y="3354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6" name="Oval 7"/>
          <p:cNvSpPr>
            <a:spLocks noChangeArrowheads="1"/>
          </p:cNvSpPr>
          <p:nvPr/>
        </p:nvSpPr>
        <p:spPr bwMode="auto">
          <a:xfrm>
            <a:off x="2344738" y="38401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7" name="Oval 8"/>
          <p:cNvSpPr>
            <a:spLocks noChangeArrowheads="1"/>
          </p:cNvSpPr>
          <p:nvPr/>
        </p:nvSpPr>
        <p:spPr bwMode="auto">
          <a:xfrm>
            <a:off x="1471613" y="39846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8" name="Oval 9"/>
          <p:cNvSpPr>
            <a:spLocks noChangeArrowheads="1"/>
          </p:cNvSpPr>
          <p:nvPr/>
        </p:nvSpPr>
        <p:spPr bwMode="auto">
          <a:xfrm>
            <a:off x="2759075" y="3454400"/>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49" name="Oval 10"/>
          <p:cNvSpPr>
            <a:spLocks noChangeArrowheads="1"/>
          </p:cNvSpPr>
          <p:nvPr/>
        </p:nvSpPr>
        <p:spPr bwMode="auto">
          <a:xfrm>
            <a:off x="2179638" y="2973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0" name="Oval 11"/>
          <p:cNvSpPr>
            <a:spLocks noChangeArrowheads="1"/>
          </p:cNvSpPr>
          <p:nvPr/>
        </p:nvSpPr>
        <p:spPr bwMode="auto">
          <a:xfrm>
            <a:off x="1876425" y="26384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1" name="Oval 12"/>
          <p:cNvSpPr>
            <a:spLocks noChangeArrowheads="1"/>
          </p:cNvSpPr>
          <p:nvPr/>
        </p:nvSpPr>
        <p:spPr bwMode="auto">
          <a:xfrm>
            <a:off x="2551113" y="42513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2" name="Oval 13"/>
          <p:cNvSpPr>
            <a:spLocks noChangeArrowheads="1"/>
          </p:cNvSpPr>
          <p:nvPr/>
        </p:nvSpPr>
        <p:spPr bwMode="auto">
          <a:xfrm>
            <a:off x="1744663" y="455771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3" name="Oval 14"/>
          <p:cNvSpPr>
            <a:spLocks noChangeArrowheads="1"/>
          </p:cNvSpPr>
          <p:nvPr/>
        </p:nvSpPr>
        <p:spPr bwMode="auto">
          <a:xfrm>
            <a:off x="3009900" y="450373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4" name="Oval 15"/>
          <p:cNvSpPr>
            <a:spLocks noChangeArrowheads="1"/>
          </p:cNvSpPr>
          <p:nvPr/>
        </p:nvSpPr>
        <p:spPr bwMode="auto">
          <a:xfrm>
            <a:off x="2324100" y="23923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5" name="Oval 16"/>
          <p:cNvSpPr>
            <a:spLocks noChangeArrowheads="1"/>
          </p:cNvSpPr>
          <p:nvPr/>
        </p:nvSpPr>
        <p:spPr bwMode="auto">
          <a:xfrm>
            <a:off x="3656013" y="466407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56" name="Line 17"/>
          <p:cNvSpPr>
            <a:spLocks noChangeShapeType="1"/>
          </p:cNvSpPr>
          <p:nvPr/>
        </p:nvSpPr>
        <p:spPr bwMode="auto">
          <a:xfrm flipV="1">
            <a:off x="1169988" y="3427413"/>
            <a:ext cx="393700" cy="1873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57" name="Line 18"/>
          <p:cNvSpPr>
            <a:spLocks noChangeShapeType="1"/>
          </p:cNvSpPr>
          <p:nvPr/>
        </p:nvSpPr>
        <p:spPr bwMode="auto">
          <a:xfrm>
            <a:off x="1169988" y="3657600"/>
            <a:ext cx="317500" cy="3333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58" name="Line 19"/>
          <p:cNvSpPr>
            <a:spLocks noChangeShapeType="1"/>
          </p:cNvSpPr>
          <p:nvPr/>
        </p:nvSpPr>
        <p:spPr bwMode="auto">
          <a:xfrm flipV="1">
            <a:off x="1641475" y="3033713"/>
            <a:ext cx="563563" cy="3587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59" name="Line 20"/>
          <p:cNvSpPr>
            <a:spLocks noChangeShapeType="1"/>
          </p:cNvSpPr>
          <p:nvPr/>
        </p:nvSpPr>
        <p:spPr bwMode="auto">
          <a:xfrm flipH="1" flipV="1">
            <a:off x="1957388" y="2708275"/>
            <a:ext cx="247650" cy="27463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0" name="Line 21"/>
          <p:cNvSpPr>
            <a:spLocks noChangeShapeType="1"/>
          </p:cNvSpPr>
          <p:nvPr/>
        </p:nvSpPr>
        <p:spPr bwMode="auto">
          <a:xfrm flipV="1">
            <a:off x="2247900" y="2460625"/>
            <a:ext cx="119063" cy="5222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1" name="Line 22"/>
          <p:cNvSpPr>
            <a:spLocks noChangeShapeType="1"/>
          </p:cNvSpPr>
          <p:nvPr/>
        </p:nvSpPr>
        <p:spPr bwMode="auto">
          <a:xfrm>
            <a:off x="1631950" y="3417888"/>
            <a:ext cx="727075" cy="4365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2" name="Line 23"/>
          <p:cNvSpPr>
            <a:spLocks noChangeShapeType="1"/>
          </p:cNvSpPr>
          <p:nvPr/>
        </p:nvSpPr>
        <p:spPr bwMode="auto">
          <a:xfrm>
            <a:off x="1649413" y="3409950"/>
            <a:ext cx="1136650" cy="85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3" name="Line 24"/>
          <p:cNvSpPr>
            <a:spLocks noChangeShapeType="1"/>
          </p:cNvSpPr>
          <p:nvPr/>
        </p:nvSpPr>
        <p:spPr bwMode="auto">
          <a:xfrm>
            <a:off x="2409825" y="3913188"/>
            <a:ext cx="171450" cy="3429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4" name="Line 25"/>
          <p:cNvSpPr>
            <a:spLocks noChangeShapeType="1"/>
          </p:cNvSpPr>
          <p:nvPr/>
        </p:nvSpPr>
        <p:spPr bwMode="auto">
          <a:xfrm>
            <a:off x="2624138" y="4316413"/>
            <a:ext cx="392112" cy="212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5" name="Line 26"/>
          <p:cNvSpPr>
            <a:spLocks noChangeShapeType="1"/>
          </p:cNvSpPr>
          <p:nvPr/>
        </p:nvSpPr>
        <p:spPr bwMode="auto">
          <a:xfrm>
            <a:off x="3094038" y="4546600"/>
            <a:ext cx="588962" cy="1539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6" name="Line 27"/>
          <p:cNvSpPr>
            <a:spLocks noChangeShapeType="1"/>
          </p:cNvSpPr>
          <p:nvPr/>
        </p:nvSpPr>
        <p:spPr bwMode="auto">
          <a:xfrm>
            <a:off x="1546225" y="4059238"/>
            <a:ext cx="231775" cy="5127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67" name="Oval 28"/>
          <p:cNvSpPr>
            <a:spLocks noChangeArrowheads="1"/>
          </p:cNvSpPr>
          <p:nvPr/>
        </p:nvSpPr>
        <p:spPr bwMode="auto">
          <a:xfrm>
            <a:off x="7585075" y="303053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68" name="Oval 29"/>
          <p:cNvSpPr>
            <a:spLocks noChangeArrowheads="1"/>
          </p:cNvSpPr>
          <p:nvPr/>
        </p:nvSpPr>
        <p:spPr bwMode="auto">
          <a:xfrm>
            <a:off x="7119938" y="4206875"/>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69" name="Oval 30"/>
          <p:cNvSpPr>
            <a:spLocks noChangeArrowheads="1"/>
          </p:cNvSpPr>
          <p:nvPr/>
        </p:nvSpPr>
        <p:spPr bwMode="auto">
          <a:xfrm>
            <a:off x="6634163" y="361791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0" name="Oval 31"/>
          <p:cNvSpPr>
            <a:spLocks noChangeArrowheads="1"/>
          </p:cNvSpPr>
          <p:nvPr/>
        </p:nvSpPr>
        <p:spPr bwMode="auto">
          <a:xfrm>
            <a:off x="7264400" y="46751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1" name="Oval 32"/>
          <p:cNvSpPr>
            <a:spLocks noChangeArrowheads="1"/>
          </p:cNvSpPr>
          <p:nvPr/>
        </p:nvSpPr>
        <p:spPr bwMode="auto">
          <a:xfrm>
            <a:off x="6588125" y="4502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2" name="Oval 33"/>
          <p:cNvSpPr>
            <a:spLocks noChangeArrowheads="1"/>
          </p:cNvSpPr>
          <p:nvPr/>
        </p:nvSpPr>
        <p:spPr bwMode="auto">
          <a:xfrm>
            <a:off x="5757863" y="3613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3" name="Oval 34"/>
          <p:cNvSpPr>
            <a:spLocks noChangeArrowheads="1"/>
          </p:cNvSpPr>
          <p:nvPr/>
        </p:nvSpPr>
        <p:spPr bwMode="auto">
          <a:xfrm>
            <a:off x="6046788" y="30035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4" name="Oval 36"/>
          <p:cNvSpPr>
            <a:spLocks noChangeArrowheads="1"/>
          </p:cNvSpPr>
          <p:nvPr/>
        </p:nvSpPr>
        <p:spPr bwMode="auto">
          <a:xfrm>
            <a:off x="5821363" y="295910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5" name="Oval 37"/>
          <p:cNvSpPr>
            <a:spLocks noChangeArrowheads="1"/>
          </p:cNvSpPr>
          <p:nvPr/>
        </p:nvSpPr>
        <p:spPr bwMode="auto">
          <a:xfrm>
            <a:off x="6119813" y="25288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76" name="Line 38"/>
          <p:cNvSpPr>
            <a:spLocks noChangeShapeType="1"/>
          </p:cNvSpPr>
          <p:nvPr/>
        </p:nvSpPr>
        <p:spPr bwMode="auto">
          <a:xfrm flipV="1">
            <a:off x="7461250" y="3101975"/>
            <a:ext cx="152400" cy="5302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77" name="Line 39"/>
          <p:cNvSpPr>
            <a:spLocks noChangeShapeType="1"/>
          </p:cNvSpPr>
          <p:nvPr/>
        </p:nvSpPr>
        <p:spPr bwMode="auto">
          <a:xfrm flipH="1">
            <a:off x="6708775" y="3665538"/>
            <a:ext cx="68262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78" name="Line 40"/>
          <p:cNvSpPr>
            <a:spLocks noChangeShapeType="1"/>
          </p:cNvSpPr>
          <p:nvPr/>
        </p:nvSpPr>
        <p:spPr bwMode="auto">
          <a:xfrm flipH="1">
            <a:off x="7186613" y="3700463"/>
            <a:ext cx="231775" cy="5207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79" name="Line 41"/>
          <p:cNvSpPr>
            <a:spLocks noChangeShapeType="1"/>
          </p:cNvSpPr>
          <p:nvPr/>
        </p:nvSpPr>
        <p:spPr bwMode="auto">
          <a:xfrm flipH="1">
            <a:off x="6665913" y="4273550"/>
            <a:ext cx="469900" cy="2476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0" name="Line 42"/>
          <p:cNvSpPr>
            <a:spLocks noChangeShapeType="1"/>
          </p:cNvSpPr>
          <p:nvPr/>
        </p:nvSpPr>
        <p:spPr bwMode="auto">
          <a:xfrm>
            <a:off x="7186613" y="4281488"/>
            <a:ext cx="111125" cy="4016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1" name="Line 43"/>
          <p:cNvSpPr>
            <a:spLocks noChangeShapeType="1"/>
          </p:cNvSpPr>
          <p:nvPr/>
        </p:nvSpPr>
        <p:spPr bwMode="auto">
          <a:xfrm flipH="1">
            <a:off x="5802313" y="3622675"/>
            <a:ext cx="863600" cy="95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2" name="Line 45"/>
          <p:cNvSpPr>
            <a:spLocks noChangeShapeType="1"/>
          </p:cNvSpPr>
          <p:nvPr/>
        </p:nvSpPr>
        <p:spPr bwMode="auto">
          <a:xfrm flipV="1">
            <a:off x="5784850" y="3033713"/>
            <a:ext cx="68263" cy="5810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3" name="Line 46"/>
          <p:cNvSpPr>
            <a:spLocks noChangeShapeType="1"/>
          </p:cNvSpPr>
          <p:nvPr/>
        </p:nvSpPr>
        <p:spPr bwMode="auto">
          <a:xfrm>
            <a:off x="5905500" y="2998788"/>
            <a:ext cx="144463" cy="2698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4" name="Line 47"/>
          <p:cNvSpPr>
            <a:spLocks noChangeShapeType="1"/>
          </p:cNvSpPr>
          <p:nvPr/>
        </p:nvSpPr>
        <p:spPr bwMode="auto">
          <a:xfrm flipH="1">
            <a:off x="5888038" y="2589213"/>
            <a:ext cx="247650" cy="376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2685" name="Oval 48"/>
          <p:cNvSpPr>
            <a:spLocks noChangeArrowheads="1"/>
          </p:cNvSpPr>
          <p:nvPr/>
        </p:nvSpPr>
        <p:spPr bwMode="auto">
          <a:xfrm>
            <a:off x="1041400" y="3530600"/>
            <a:ext cx="214313" cy="212725"/>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86" name="Oval 49"/>
          <p:cNvSpPr>
            <a:spLocks noChangeArrowheads="1"/>
          </p:cNvSpPr>
          <p:nvPr/>
        </p:nvSpPr>
        <p:spPr bwMode="auto">
          <a:xfrm>
            <a:off x="7339013" y="3562350"/>
            <a:ext cx="214312" cy="212725"/>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2498" name="Text Box 50"/>
          <p:cNvSpPr txBox="1">
            <a:spLocks noChangeArrowheads="1"/>
          </p:cNvSpPr>
          <p:nvPr/>
        </p:nvSpPr>
        <p:spPr bwMode="auto">
          <a:xfrm>
            <a:off x="5775325" y="3138488"/>
            <a:ext cx="441325" cy="519112"/>
          </a:xfrm>
          <a:prstGeom prst="rect">
            <a:avLst/>
          </a:prstGeom>
          <a:noFill/>
          <a:ln w="12700" cap="sq">
            <a:noFill/>
            <a:miter lim="800000"/>
            <a:headEnd type="none" w="sm" len="sm"/>
            <a:tailEnd type="none" w="sm" len="sm"/>
          </a:ln>
          <a:effectLst/>
        </p:spPr>
        <p:txBody>
          <a:bodyPr wrap="none">
            <a:spAutoFit/>
          </a:bodyPr>
          <a:lstStyle/>
          <a:p>
            <a:pPr algn="ctr">
              <a:defRPr/>
            </a:pPr>
            <a:r>
              <a:rPr lang="en-US" sz="2800" i="1">
                <a:solidFill>
                  <a:srgbClr val="FFFF99"/>
                </a:solidFill>
                <a:effectLst>
                  <a:outerShdw blurRad="38100" dist="38100" dir="2700000" algn="tl">
                    <a:srgbClr val="C0C0C0"/>
                  </a:outerShdw>
                </a:effectLst>
                <a:latin typeface="Times New Roman" pitchFamily="18" charset="0"/>
              </a:rPr>
              <a:t>m</a:t>
            </a:r>
          </a:p>
        </p:txBody>
      </p:sp>
      <p:sp>
        <p:nvSpPr>
          <p:cNvPr id="872499" name="Text Box 51"/>
          <p:cNvSpPr txBox="1">
            <a:spLocks noChangeArrowheads="1"/>
          </p:cNvSpPr>
          <p:nvPr/>
        </p:nvSpPr>
        <p:spPr bwMode="auto">
          <a:xfrm>
            <a:off x="1163638" y="5162550"/>
            <a:ext cx="7321235" cy="830997"/>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dirty="0" err="1">
                <a:effectLst>
                  <a:outerShdw blurRad="38100" dist="38100" dir="2700000" algn="tl">
                    <a:srgbClr val="C0C0C0"/>
                  </a:outerShdw>
                </a:effectLst>
                <a:latin typeface="Times New Roman" pitchFamily="18" charset="0"/>
              </a:rPr>
              <a:t>Chaque</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noeud</a:t>
            </a:r>
            <a:r>
              <a:rPr lang="en-US" sz="2400" dirty="0">
                <a:effectLst>
                  <a:outerShdw blurRad="38100" dist="38100" dir="2700000" algn="tl">
                    <a:srgbClr val="C0C0C0"/>
                  </a:outerShdw>
                </a:effectLst>
                <a:latin typeface="Times New Roman" pitchFamily="18" charset="0"/>
              </a:rPr>
              <a:t> a </a:t>
            </a:r>
            <a:r>
              <a:rPr lang="en-US" sz="2400" dirty="0" err="1">
                <a:effectLst>
                  <a:outerShdw blurRad="38100" dist="38100" dir="2700000" algn="tl">
                    <a:srgbClr val="C0C0C0"/>
                  </a:outerShdw>
                </a:effectLst>
                <a:latin typeface="Times New Roman" pitchFamily="18" charset="0"/>
              </a:rPr>
              <a:t>une</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probabilité</a:t>
            </a:r>
            <a:r>
              <a:rPr lang="en-US" sz="2400" dirty="0">
                <a:effectLst>
                  <a:outerShdw blurRad="38100" dist="38100" dir="2700000" algn="tl">
                    <a:srgbClr val="C0C0C0"/>
                  </a:outerShdw>
                </a:effectLst>
                <a:latin typeface="Times New Roman" pitchFamily="18" charset="0"/>
              </a:rPr>
              <a:t> d’être </a:t>
            </a:r>
            <a:r>
              <a:rPr lang="en-US" sz="2400" dirty="0" err="1">
                <a:effectLst>
                  <a:outerShdw blurRad="38100" dist="38100" dir="2700000" algn="tl">
                    <a:srgbClr val="C0C0C0"/>
                  </a:outerShdw>
                </a:effectLst>
                <a:latin typeface="Times New Roman" pitchFamily="18" charset="0"/>
              </a:rPr>
              <a:t>étendu</a:t>
            </a:r>
            <a:br>
              <a:rPr lang="en-US" sz="2400" dirty="0">
                <a:effectLst>
                  <a:outerShdw blurRad="38100" dist="38100" dir="2700000" algn="tl">
                    <a:srgbClr val="C0C0C0"/>
                  </a:outerShdw>
                </a:effectLst>
                <a:latin typeface="Times New Roman" pitchFamily="18" charset="0"/>
              </a:rPr>
            </a:br>
            <a:r>
              <a:rPr lang="en-US" sz="2400" dirty="0" err="1">
                <a:effectLst>
                  <a:outerShdw blurRad="38100" dist="38100" dir="2700000" algn="tl">
                    <a:srgbClr val="C0C0C0"/>
                  </a:outerShdw>
                </a:effectLst>
                <a:latin typeface="Times New Roman" pitchFamily="18" charset="0"/>
              </a:rPr>
              <a:t>inversement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proportionnelle</a:t>
            </a:r>
            <a:r>
              <a:rPr lang="en-US" sz="2400" dirty="0">
                <a:effectLst>
                  <a:outerShdw blurRad="38100" dist="38100" dir="2700000" algn="tl">
                    <a:srgbClr val="C0C0C0"/>
                  </a:outerShdw>
                </a:effectLst>
                <a:latin typeface="Times New Roman" pitchFamily="18" charset="0"/>
              </a:rPr>
              <a:t> à la </a:t>
            </a:r>
            <a:r>
              <a:rPr lang="en-US" sz="2400" dirty="0" err="1">
                <a:effectLst>
                  <a:outerShdw blurRad="38100" dist="38100" dir="2700000" algn="tl">
                    <a:srgbClr val="C0C0C0"/>
                  </a:outerShdw>
                </a:effectLst>
                <a:latin typeface="Times New Roman" pitchFamily="18" charset="0"/>
              </a:rPr>
              <a:t>densité</a:t>
            </a:r>
            <a:r>
              <a:rPr lang="en-US" sz="2400" dirty="0">
                <a:effectLst>
                  <a:outerShdw blurRad="38100" dist="38100" dir="2700000" algn="tl">
                    <a:srgbClr val="C0C0C0"/>
                  </a:outerShdw>
                </a:effectLst>
                <a:latin typeface="Times New Roman" pitchFamily="18" charset="0"/>
              </a:rPr>
              <a:t> de son </a:t>
            </a:r>
            <a:r>
              <a:rPr lang="en-US" sz="2400" dirty="0" err="1">
                <a:effectLst>
                  <a:outerShdw blurRad="38100" dist="38100" dir="2700000" algn="tl">
                    <a:srgbClr val="C0C0C0"/>
                  </a:outerShdw>
                </a:effectLst>
                <a:latin typeface="Times New Roman" pitchFamily="18" charset="0"/>
              </a:rPr>
              <a:t>voisinage</a:t>
            </a:r>
            <a:r>
              <a:rPr lang="en-US" sz="2400" dirty="0">
                <a:effectLst>
                  <a:outerShdw blurRad="38100" dist="38100" dir="2700000" algn="tl">
                    <a:srgbClr val="C0C0C0"/>
                  </a:outerShdw>
                </a:effectLst>
                <a:latin typeface="Times New Roman" pitchFamily="18" charset="0"/>
              </a:rPr>
              <a:t>.</a:t>
            </a:r>
          </a:p>
        </p:txBody>
      </p:sp>
      <p:sp>
        <p:nvSpPr>
          <p:cNvPr id="112689" name="Rectangle 50"/>
          <p:cNvSpPr>
            <a:spLocks noChangeArrowheads="1"/>
          </p:cNvSpPr>
          <p:nvPr/>
        </p:nvSpPr>
        <p:spPr bwMode="auto">
          <a:xfrm>
            <a:off x="5507038" y="3306763"/>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93" name="Rectangle 50"/>
          <p:cNvSpPr>
            <a:spLocks noChangeArrowheads="1"/>
          </p:cNvSpPr>
          <p:nvPr/>
        </p:nvSpPr>
        <p:spPr bwMode="auto">
          <a:xfrm>
            <a:off x="3349625" y="4332288"/>
            <a:ext cx="703263"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2694" name="Rectangle 50"/>
          <p:cNvSpPr>
            <a:spLocks noChangeArrowheads="1"/>
          </p:cNvSpPr>
          <p:nvPr/>
        </p:nvSpPr>
        <p:spPr bwMode="auto">
          <a:xfrm>
            <a:off x="2039938" y="2154238"/>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pic>
        <p:nvPicPr>
          <p:cNvPr id="112695" name="Picture 62" descr="vorono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7438" y="431800"/>
            <a:ext cx="13874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r>
              <a:rPr lang="en-US" altLang="en-US" sz="4000" dirty="0"/>
              <a:t>RDT </a:t>
            </a:r>
            <a:r>
              <a:rPr lang="en-US" altLang="en-US" sz="4000" dirty="0" err="1"/>
              <a:t>Bidirectionnel</a:t>
            </a:r>
            <a:endParaRPr lang="en-US" altLang="en-US" sz="4000" dirty="0"/>
          </a:p>
        </p:txBody>
      </p:sp>
      <p:sp>
        <p:nvSpPr>
          <p:cNvPr id="110595" name="Oval 4"/>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596" name="Oval 5"/>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597" name="Oval 6"/>
          <p:cNvSpPr>
            <a:spLocks noChangeArrowheads="1"/>
          </p:cNvSpPr>
          <p:nvPr/>
        </p:nvSpPr>
        <p:spPr bwMode="auto">
          <a:xfrm>
            <a:off x="1560513" y="3354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598" name="Oval 7"/>
          <p:cNvSpPr>
            <a:spLocks noChangeArrowheads="1"/>
          </p:cNvSpPr>
          <p:nvPr/>
        </p:nvSpPr>
        <p:spPr bwMode="auto">
          <a:xfrm>
            <a:off x="2344738" y="38401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599" name="Oval 8"/>
          <p:cNvSpPr>
            <a:spLocks noChangeArrowheads="1"/>
          </p:cNvSpPr>
          <p:nvPr/>
        </p:nvSpPr>
        <p:spPr bwMode="auto">
          <a:xfrm>
            <a:off x="1471613" y="39846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0" name="Oval 9"/>
          <p:cNvSpPr>
            <a:spLocks noChangeArrowheads="1"/>
          </p:cNvSpPr>
          <p:nvPr/>
        </p:nvSpPr>
        <p:spPr bwMode="auto">
          <a:xfrm>
            <a:off x="2759075" y="3454400"/>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1" name="Oval 10"/>
          <p:cNvSpPr>
            <a:spLocks noChangeArrowheads="1"/>
          </p:cNvSpPr>
          <p:nvPr/>
        </p:nvSpPr>
        <p:spPr bwMode="auto">
          <a:xfrm>
            <a:off x="2179638" y="2973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2" name="Oval 11"/>
          <p:cNvSpPr>
            <a:spLocks noChangeArrowheads="1"/>
          </p:cNvSpPr>
          <p:nvPr/>
        </p:nvSpPr>
        <p:spPr bwMode="auto">
          <a:xfrm>
            <a:off x="1876425" y="26384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3" name="Oval 12"/>
          <p:cNvSpPr>
            <a:spLocks noChangeArrowheads="1"/>
          </p:cNvSpPr>
          <p:nvPr/>
        </p:nvSpPr>
        <p:spPr bwMode="auto">
          <a:xfrm>
            <a:off x="2551113" y="42513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4" name="Oval 13"/>
          <p:cNvSpPr>
            <a:spLocks noChangeArrowheads="1"/>
          </p:cNvSpPr>
          <p:nvPr/>
        </p:nvSpPr>
        <p:spPr bwMode="auto">
          <a:xfrm>
            <a:off x="1744663" y="455771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5" name="Oval 14"/>
          <p:cNvSpPr>
            <a:spLocks noChangeArrowheads="1"/>
          </p:cNvSpPr>
          <p:nvPr/>
        </p:nvSpPr>
        <p:spPr bwMode="auto">
          <a:xfrm>
            <a:off x="3009900" y="450373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6" name="Oval 15"/>
          <p:cNvSpPr>
            <a:spLocks noChangeArrowheads="1"/>
          </p:cNvSpPr>
          <p:nvPr/>
        </p:nvSpPr>
        <p:spPr bwMode="auto">
          <a:xfrm>
            <a:off x="2324100" y="23923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7" name="Oval 16"/>
          <p:cNvSpPr>
            <a:spLocks noChangeArrowheads="1"/>
          </p:cNvSpPr>
          <p:nvPr/>
        </p:nvSpPr>
        <p:spPr bwMode="auto">
          <a:xfrm>
            <a:off x="3656013" y="466407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08" name="Line 17"/>
          <p:cNvSpPr>
            <a:spLocks noChangeShapeType="1"/>
          </p:cNvSpPr>
          <p:nvPr/>
        </p:nvSpPr>
        <p:spPr bwMode="auto">
          <a:xfrm flipV="1">
            <a:off x="1169988" y="3427413"/>
            <a:ext cx="393700" cy="1873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09" name="Line 18"/>
          <p:cNvSpPr>
            <a:spLocks noChangeShapeType="1"/>
          </p:cNvSpPr>
          <p:nvPr/>
        </p:nvSpPr>
        <p:spPr bwMode="auto">
          <a:xfrm>
            <a:off x="1169988" y="3657600"/>
            <a:ext cx="317500" cy="3333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0" name="Line 19"/>
          <p:cNvSpPr>
            <a:spLocks noChangeShapeType="1"/>
          </p:cNvSpPr>
          <p:nvPr/>
        </p:nvSpPr>
        <p:spPr bwMode="auto">
          <a:xfrm flipV="1">
            <a:off x="1641475" y="3033713"/>
            <a:ext cx="563563" cy="3587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1" name="Line 20"/>
          <p:cNvSpPr>
            <a:spLocks noChangeShapeType="1"/>
          </p:cNvSpPr>
          <p:nvPr/>
        </p:nvSpPr>
        <p:spPr bwMode="auto">
          <a:xfrm flipH="1" flipV="1">
            <a:off x="1957388" y="2708275"/>
            <a:ext cx="247650" cy="27463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2" name="Line 21"/>
          <p:cNvSpPr>
            <a:spLocks noChangeShapeType="1"/>
          </p:cNvSpPr>
          <p:nvPr/>
        </p:nvSpPr>
        <p:spPr bwMode="auto">
          <a:xfrm flipV="1">
            <a:off x="2247900" y="2460625"/>
            <a:ext cx="119063" cy="5222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3" name="Line 22"/>
          <p:cNvSpPr>
            <a:spLocks noChangeShapeType="1"/>
          </p:cNvSpPr>
          <p:nvPr/>
        </p:nvSpPr>
        <p:spPr bwMode="auto">
          <a:xfrm>
            <a:off x="1631950" y="3417888"/>
            <a:ext cx="727075" cy="4365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4" name="Line 23"/>
          <p:cNvSpPr>
            <a:spLocks noChangeShapeType="1"/>
          </p:cNvSpPr>
          <p:nvPr/>
        </p:nvSpPr>
        <p:spPr bwMode="auto">
          <a:xfrm>
            <a:off x="1649413" y="3409950"/>
            <a:ext cx="1136650" cy="85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5" name="Line 24"/>
          <p:cNvSpPr>
            <a:spLocks noChangeShapeType="1"/>
          </p:cNvSpPr>
          <p:nvPr/>
        </p:nvSpPr>
        <p:spPr bwMode="auto">
          <a:xfrm>
            <a:off x="2409825" y="3913188"/>
            <a:ext cx="171450" cy="3429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6" name="Line 25"/>
          <p:cNvSpPr>
            <a:spLocks noChangeShapeType="1"/>
          </p:cNvSpPr>
          <p:nvPr/>
        </p:nvSpPr>
        <p:spPr bwMode="auto">
          <a:xfrm>
            <a:off x="2624138" y="4316413"/>
            <a:ext cx="392112" cy="212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7" name="Line 26"/>
          <p:cNvSpPr>
            <a:spLocks noChangeShapeType="1"/>
          </p:cNvSpPr>
          <p:nvPr/>
        </p:nvSpPr>
        <p:spPr bwMode="auto">
          <a:xfrm>
            <a:off x="3094038" y="4546600"/>
            <a:ext cx="588962" cy="1539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8" name="Line 27"/>
          <p:cNvSpPr>
            <a:spLocks noChangeShapeType="1"/>
          </p:cNvSpPr>
          <p:nvPr/>
        </p:nvSpPr>
        <p:spPr bwMode="auto">
          <a:xfrm>
            <a:off x="1546225" y="4059238"/>
            <a:ext cx="231775" cy="5127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19" name="Oval 28"/>
          <p:cNvSpPr>
            <a:spLocks noChangeArrowheads="1"/>
          </p:cNvSpPr>
          <p:nvPr/>
        </p:nvSpPr>
        <p:spPr bwMode="auto">
          <a:xfrm>
            <a:off x="7585075" y="303053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0" name="Oval 29"/>
          <p:cNvSpPr>
            <a:spLocks noChangeArrowheads="1"/>
          </p:cNvSpPr>
          <p:nvPr/>
        </p:nvSpPr>
        <p:spPr bwMode="auto">
          <a:xfrm>
            <a:off x="7119938" y="4206875"/>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1" name="Oval 30"/>
          <p:cNvSpPr>
            <a:spLocks noChangeArrowheads="1"/>
          </p:cNvSpPr>
          <p:nvPr/>
        </p:nvSpPr>
        <p:spPr bwMode="auto">
          <a:xfrm>
            <a:off x="6634163" y="361791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2" name="Oval 31"/>
          <p:cNvSpPr>
            <a:spLocks noChangeArrowheads="1"/>
          </p:cNvSpPr>
          <p:nvPr/>
        </p:nvSpPr>
        <p:spPr bwMode="auto">
          <a:xfrm>
            <a:off x="7264400" y="46751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3" name="Oval 32"/>
          <p:cNvSpPr>
            <a:spLocks noChangeArrowheads="1"/>
          </p:cNvSpPr>
          <p:nvPr/>
        </p:nvSpPr>
        <p:spPr bwMode="auto">
          <a:xfrm>
            <a:off x="6588125" y="4502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4" name="Oval 33"/>
          <p:cNvSpPr>
            <a:spLocks noChangeArrowheads="1"/>
          </p:cNvSpPr>
          <p:nvPr/>
        </p:nvSpPr>
        <p:spPr bwMode="auto">
          <a:xfrm>
            <a:off x="5757863" y="3613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5" name="Oval 34"/>
          <p:cNvSpPr>
            <a:spLocks noChangeArrowheads="1"/>
          </p:cNvSpPr>
          <p:nvPr/>
        </p:nvSpPr>
        <p:spPr bwMode="auto">
          <a:xfrm>
            <a:off x="6046788" y="30035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7" name="Oval 36"/>
          <p:cNvSpPr>
            <a:spLocks noChangeArrowheads="1"/>
          </p:cNvSpPr>
          <p:nvPr/>
        </p:nvSpPr>
        <p:spPr bwMode="auto">
          <a:xfrm>
            <a:off x="5821363" y="295910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8" name="Oval 37"/>
          <p:cNvSpPr>
            <a:spLocks noChangeArrowheads="1"/>
          </p:cNvSpPr>
          <p:nvPr/>
        </p:nvSpPr>
        <p:spPr bwMode="auto">
          <a:xfrm>
            <a:off x="6119813" y="25288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29" name="Line 38"/>
          <p:cNvSpPr>
            <a:spLocks noChangeShapeType="1"/>
          </p:cNvSpPr>
          <p:nvPr/>
        </p:nvSpPr>
        <p:spPr bwMode="auto">
          <a:xfrm flipV="1">
            <a:off x="7461250" y="3101975"/>
            <a:ext cx="152400" cy="5302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0" name="Line 39"/>
          <p:cNvSpPr>
            <a:spLocks noChangeShapeType="1"/>
          </p:cNvSpPr>
          <p:nvPr/>
        </p:nvSpPr>
        <p:spPr bwMode="auto">
          <a:xfrm flipH="1">
            <a:off x="6708775" y="3665538"/>
            <a:ext cx="68262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1" name="Line 40"/>
          <p:cNvSpPr>
            <a:spLocks noChangeShapeType="1"/>
          </p:cNvSpPr>
          <p:nvPr/>
        </p:nvSpPr>
        <p:spPr bwMode="auto">
          <a:xfrm flipH="1">
            <a:off x="7186613" y="3700463"/>
            <a:ext cx="231775" cy="5207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2" name="Line 41"/>
          <p:cNvSpPr>
            <a:spLocks noChangeShapeType="1"/>
          </p:cNvSpPr>
          <p:nvPr/>
        </p:nvSpPr>
        <p:spPr bwMode="auto">
          <a:xfrm flipH="1">
            <a:off x="6665913" y="4273550"/>
            <a:ext cx="469900" cy="2476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3" name="Line 42"/>
          <p:cNvSpPr>
            <a:spLocks noChangeShapeType="1"/>
          </p:cNvSpPr>
          <p:nvPr/>
        </p:nvSpPr>
        <p:spPr bwMode="auto">
          <a:xfrm>
            <a:off x="7186613" y="4281488"/>
            <a:ext cx="111125" cy="4016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4" name="Line 43"/>
          <p:cNvSpPr>
            <a:spLocks noChangeShapeType="1"/>
          </p:cNvSpPr>
          <p:nvPr/>
        </p:nvSpPr>
        <p:spPr bwMode="auto">
          <a:xfrm flipH="1">
            <a:off x="5802313" y="3622675"/>
            <a:ext cx="863600" cy="95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5" name="Line 45"/>
          <p:cNvSpPr>
            <a:spLocks noChangeShapeType="1"/>
          </p:cNvSpPr>
          <p:nvPr/>
        </p:nvSpPr>
        <p:spPr bwMode="auto">
          <a:xfrm flipV="1">
            <a:off x="5784850" y="3033713"/>
            <a:ext cx="68263" cy="5810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6" name="Line 46"/>
          <p:cNvSpPr>
            <a:spLocks noChangeShapeType="1"/>
          </p:cNvSpPr>
          <p:nvPr/>
        </p:nvSpPr>
        <p:spPr bwMode="auto">
          <a:xfrm>
            <a:off x="5905500" y="2998788"/>
            <a:ext cx="144463" cy="2698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7" name="Line 47"/>
          <p:cNvSpPr>
            <a:spLocks noChangeShapeType="1"/>
          </p:cNvSpPr>
          <p:nvPr/>
        </p:nvSpPr>
        <p:spPr bwMode="auto">
          <a:xfrm flipH="1">
            <a:off x="5888038" y="2589213"/>
            <a:ext cx="247650" cy="376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0638" name="Oval 48"/>
          <p:cNvSpPr>
            <a:spLocks noChangeArrowheads="1"/>
          </p:cNvSpPr>
          <p:nvPr/>
        </p:nvSpPr>
        <p:spPr bwMode="auto">
          <a:xfrm>
            <a:off x="1041400" y="3530600"/>
            <a:ext cx="214313" cy="212725"/>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0639" name="Oval 49"/>
          <p:cNvSpPr>
            <a:spLocks noChangeArrowheads="1"/>
          </p:cNvSpPr>
          <p:nvPr/>
        </p:nvSpPr>
        <p:spPr bwMode="auto">
          <a:xfrm>
            <a:off x="7339013" y="3562350"/>
            <a:ext cx="214312" cy="212725"/>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2499" name="Text Box 51"/>
          <p:cNvSpPr txBox="1">
            <a:spLocks noChangeArrowheads="1"/>
          </p:cNvSpPr>
          <p:nvPr/>
        </p:nvSpPr>
        <p:spPr bwMode="auto">
          <a:xfrm>
            <a:off x="2327275" y="5151438"/>
            <a:ext cx="3655168" cy="461665"/>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dirty="0" err="1">
                <a:effectLst>
                  <a:outerShdw blurRad="38100" dist="38100" dir="2700000" algn="tl">
                    <a:srgbClr val="C0C0C0"/>
                  </a:outerShdw>
                </a:effectLst>
                <a:latin typeface="Times New Roman" pitchFamily="18" charset="0"/>
              </a:rPr>
              <a:t>Supposons</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que</a:t>
            </a:r>
            <a:r>
              <a:rPr lang="en-US" sz="2400" dirty="0">
                <a:effectLst>
                  <a:outerShdw blurRad="38100" dist="38100" dir="2700000" algn="tl">
                    <a:srgbClr val="C0C0C0"/>
                  </a:outerShdw>
                </a:effectLst>
                <a:latin typeface="Times New Roman" pitchFamily="18" charset="0"/>
              </a:rPr>
              <a:t> </a:t>
            </a:r>
            <a:r>
              <a:rPr lang="en-US" sz="2400" i="1" dirty="0">
                <a:solidFill>
                  <a:srgbClr val="FFFF99"/>
                </a:solidFill>
                <a:effectLst>
                  <a:outerShdw blurRad="38100" dist="38100" dir="2700000" algn="tl">
                    <a:srgbClr val="C0C0C0"/>
                  </a:outerShdw>
                </a:effectLst>
                <a:latin typeface="Times New Roman" pitchFamily="18" charset="0"/>
              </a:rPr>
              <a:t>n  </a:t>
            </a:r>
            <a:r>
              <a:rPr lang="en-US" sz="2400" dirty="0" err="1">
                <a:effectLst>
                  <a:outerShdw blurRad="38100" dist="38100" dir="2700000" algn="tl">
                    <a:srgbClr val="000000">
                      <a:alpha val="43137"/>
                    </a:srgbClr>
                  </a:outerShdw>
                </a:effectLst>
                <a:latin typeface="Times New Roman" pitchFamily="18" charset="0"/>
              </a:rPr>
              <a:t>est</a:t>
            </a:r>
            <a:r>
              <a:rPr lang="en-US" sz="2400" dirty="0">
                <a:effectLst>
                  <a:outerShdw blurRad="38100" dist="38100" dir="2700000" algn="tl">
                    <a:srgbClr val="000000">
                      <a:alpha val="43137"/>
                    </a:srgbClr>
                  </a:outerShdw>
                </a:effectLst>
                <a:latin typeface="Times New Roman" pitchFamily="18" charset="0"/>
              </a:rPr>
              <a:t> </a:t>
            </a:r>
            <a:r>
              <a:rPr lang="en-US" sz="2400" dirty="0" err="1">
                <a:effectLst>
                  <a:outerShdw blurRad="38100" dist="38100" dir="2700000" algn="tl">
                    <a:srgbClr val="000000">
                      <a:alpha val="43137"/>
                    </a:srgbClr>
                  </a:outerShdw>
                </a:effectLst>
                <a:latin typeface="Times New Roman" pitchFamily="18" charset="0"/>
              </a:rPr>
              <a:t>choisi</a:t>
            </a:r>
            <a:r>
              <a:rPr lang="en-US" sz="2400" dirty="0">
                <a:effectLst>
                  <a:outerShdw blurRad="38100" dist="38100" dir="2700000" algn="tl">
                    <a:srgbClr val="000000">
                      <a:alpha val="43137"/>
                    </a:srgbClr>
                  </a:outerShdw>
                </a:effectLst>
                <a:latin typeface="Times New Roman" pitchFamily="18" charset="0"/>
              </a:rPr>
              <a:t> </a:t>
            </a:r>
          </a:p>
        </p:txBody>
      </p:sp>
      <p:sp>
        <p:nvSpPr>
          <p:cNvPr id="110641"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53" name="Text Box 50"/>
          <p:cNvSpPr txBox="1">
            <a:spLocks noChangeArrowheads="1"/>
          </p:cNvSpPr>
          <p:nvPr/>
        </p:nvSpPr>
        <p:spPr bwMode="auto">
          <a:xfrm>
            <a:off x="5775325" y="3138488"/>
            <a:ext cx="441325" cy="519112"/>
          </a:xfrm>
          <a:prstGeom prst="rect">
            <a:avLst/>
          </a:prstGeom>
          <a:noFill/>
          <a:ln w="12700" cap="sq">
            <a:noFill/>
            <a:miter lim="800000"/>
            <a:headEnd type="none" w="sm" len="sm"/>
            <a:tailEnd type="none" w="sm" len="sm"/>
          </a:ln>
          <a:effectLst/>
        </p:spPr>
        <p:txBody>
          <a:bodyPr wrap="none">
            <a:spAutoFit/>
          </a:bodyPr>
          <a:lstStyle/>
          <a:p>
            <a:pPr algn="ctr">
              <a:defRPr/>
            </a:pPr>
            <a:r>
              <a:rPr lang="en-US" sz="2800" i="1" dirty="0">
                <a:solidFill>
                  <a:srgbClr val="FFFF99"/>
                </a:solidFill>
                <a:effectLst>
                  <a:outerShdw blurRad="38100" dist="38100" dir="2700000" algn="tl">
                    <a:srgbClr val="C0C0C0"/>
                  </a:outerShdw>
                </a:effectLst>
                <a:latin typeface="Times New Roman" pitchFamily="18" charset="0"/>
              </a:rPr>
              <a:t>m</a:t>
            </a:r>
          </a:p>
        </p:txBody>
      </p:sp>
      <p:sp>
        <p:nvSpPr>
          <p:cNvPr id="54" name="Rectangle 50"/>
          <p:cNvSpPr>
            <a:spLocks noChangeArrowheads="1"/>
          </p:cNvSpPr>
          <p:nvPr/>
        </p:nvSpPr>
        <p:spPr bwMode="auto">
          <a:xfrm>
            <a:off x="5507038" y="3306763"/>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p:txBody>
          <a:bodyPr/>
          <a:lstStyle/>
          <a:p>
            <a:r>
              <a:rPr lang="en-US" altLang="en-US" sz="4000"/>
              <a:t>RDT Bidirectionnel</a:t>
            </a:r>
          </a:p>
        </p:txBody>
      </p:sp>
      <p:sp>
        <p:nvSpPr>
          <p:cNvPr id="111619" name="Oval 4"/>
          <p:cNvSpPr>
            <a:spLocks noChangeArrowheads="1"/>
          </p:cNvSpPr>
          <p:nvPr/>
        </p:nvSpPr>
        <p:spPr bwMode="auto">
          <a:xfrm>
            <a:off x="1092200" y="35988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0" name="Oval 5"/>
          <p:cNvSpPr>
            <a:spLocks noChangeArrowheads="1"/>
          </p:cNvSpPr>
          <p:nvPr/>
        </p:nvSpPr>
        <p:spPr bwMode="auto">
          <a:xfrm>
            <a:off x="7389813" y="36210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1" name="Oval 6"/>
          <p:cNvSpPr>
            <a:spLocks noChangeArrowheads="1"/>
          </p:cNvSpPr>
          <p:nvPr/>
        </p:nvSpPr>
        <p:spPr bwMode="auto">
          <a:xfrm>
            <a:off x="1560513" y="3354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2" name="Oval 7"/>
          <p:cNvSpPr>
            <a:spLocks noChangeArrowheads="1"/>
          </p:cNvSpPr>
          <p:nvPr/>
        </p:nvSpPr>
        <p:spPr bwMode="auto">
          <a:xfrm>
            <a:off x="2344738" y="38401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3" name="Oval 8"/>
          <p:cNvSpPr>
            <a:spLocks noChangeArrowheads="1"/>
          </p:cNvSpPr>
          <p:nvPr/>
        </p:nvSpPr>
        <p:spPr bwMode="auto">
          <a:xfrm>
            <a:off x="1471613" y="39846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4" name="Oval 9"/>
          <p:cNvSpPr>
            <a:spLocks noChangeArrowheads="1"/>
          </p:cNvSpPr>
          <p:nvPr/>
        </p:nvSpPr>
        <p:spPr bwMode="auto">
          <a:xfrm>
            <a:off x="2759075" y="3454400"/>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5" name="Oval 10"/>
          <p:cNvSpPr>
            <a:spLocks noChangeArrowheads="1"/>
          </p:cNvSpPr>
          <p:nvPr/>
        </p:nvSpPr>
        <p:spPr bwMode="auto">
          <a:xfrm>
            <a:off x="2179638" y="297338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6" name="Oval 11"/>
          <p:cNvSpPr>
            <a:spLocks noChangeArrowheads="1"/>
          </p:cNvSpPr>
          <p:nvPr/>
        </p:nvSpPr>
        <p:spPr bwMode="auto">
          <a:xfrm>
            <a:off x="1876425" y="26384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7" name="Oval 12"/>
          <p:cNvSpPr>
            <a:spLocks noChangeArrowheads="1"/>
          </p:cNvSpPr>
          <p:nvPr/>
        </p:nvSpPr>
        <p:spPr bwMode="auto">
          <a:xfrm>
            <a:off x="2551113" y="425132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8" name="Oval 13"/>
          <p:cNvSpPr>
            <a:spLocks noChangeArrowheads="1"/>
          </p:cNvSpPr>
          <p:nvPr/>
        </p:nvSpPr>
        <p:spPr bwMode="auto">
          <a:xfrm>
            <a:off x="1744663" y="455771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29" name="Oval 14"/>
          <p:cNvSpPr>
            <a:spLocks noChangeArrowheads="1"/>
          </p:cNvSpPr>
          <p:nvPr/>
        </p:nvSpPr>
        <p:spPr bwMode="auto">
          <a:xfrm>
            <a:off x="3009900" y="4503738"/>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30" name="Oval 15"/>
          <p:cNvSpPr>
            <a:spLocks noChangeArrowheads="1"/>
          </p:cNvSpPr>
          <p:nvPr/>
        </p:nvSpPr>
        <p:spPr bwMode="auto">
          <a:xfrm>
            <a:off x="2324100" y="2392363"/>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31" name="Oval 16"/>
          <p:cNvSpPr>
            <a:spLocks noChangeArrowheads="1"/>
          </p:cNvSpPr>
          <p:nvPr/>
        </p:nvSpPr>
        <p:spPr bwMode="auto">
          <a:xfrm>
            <a:off x="3656013" y="4664075"/>
            <a:ext cx="88900" cy="88900"/>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32" name="Line 17"/>
          <p:cNvSpPr>
            <a:spLocks noChangeShapeType="1"/>
          </p:cNvSpPr>
          <p:nvPr/>
        </p:nvSpPr>
        <p:spPr bwMode="auto">
          <a:xfrm flipV="1">
            <a:off x="1169988" y="3427413"/>
            <a:ext cx="393700" cy="1873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3" name="Line 18"/>
          <p:cNvSpPr>
            <a:spLocks noChangeShapeType="1"/>
          </p:cNvSpPr>
          <p:nvPr/>
        </p:nvSpPr>
        <p:spPr bwMode="auto">
          <a:xfrm>
            <a:off x="1169988" y="3657600"/>
            <a:ext cx="317500" cy="3333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4" name="Line 19"/>
          <p:cNvSpPr>
            <a:spLocks noChangeShapeType="1"/>
          </p:cNvSpPr>
          <p:nvPr/>
        </p:nvSpPr>
        <p:spPr bwMode="auto">
          <a:xfrm flipV="1">
            <a:off x="1641475" y="3033713"/>
            <a:ext cx="563563" cy="3587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5" name="Line 20"/>
          <p:cNvSpPr>
            <a:spLocks noChangeShapeType="1"/>
          </p:cNvSpPr>
          <p:nvPr/>
        </p:nvSpPr>
        <p:spPr bwMode="auto">
          <a:xfrm flipH="1" flipV="1">
            <a:off x="1957388" y="2708275"/>
            <a:ext cx="247650" cy="27463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6" name="Line 21"/>
          <p:cNvSpPr>
            <a:spLocks noChangeShapeType="1"/>
          </p:cNvSpPr>
          <p:nvPr/>
        </p:nvSpPr>
        <p:spPr bwMode="auto">
          <a:xfrm flipV="1">
            <a:off x="2247900" y="2460625"/>
            <a:ext cx="119063" cy="5222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7" name="Line 22"/>
          <p:cNvSpPr>
            <a:spLocks noChangeShapeType="1"/>
          </p:cNvSpPr>
          <p:nvPr/>
        </p:nvSpPr>
        <p:spPr bwMode="auto">
          <a:xfrm>
            <a:off x="1631950" y="3417888"/>
            <a:ext cx="727075" cy="4365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8" name="Line 23"/>
          <p:cNvSpPr>
            <a:spLocks noChangeShapeType="1"/>
          </p:cNvSpPr>
          <p:nvPr/>
        </p:nvSpPr>
        <p:spPr bwMode="auto">
          <a:xfrm>
            <a:off x="1649413" y="3409950"/>
            <a:ext cx="1136650" cy="85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39" name="Line 24"/>
          <p:cNvSpPr>
            <a:spLocks noChangeShapeType="1"/>
          </p:cNvSpPr>
          <p:nvPr/>
        </p:nvSpPr>
        <p:spPr bwMode="auto">
          <a:xfrm>
            <a:off x="2409825" y="3913188"/>
            <a:ext cx="171450" cy="3429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40" name="Line 25"/>
          <p:cNvSpPr>
            <a:spLocks noChangeShapeType="1"/>
          </p:cNvSpPr>
          <p:nvPr/>
        </p:nvSpPr>
        <p:spPr bwMode="auto">
          <a:xfrm>
            <a:off x="2624138" y="4316413"/>
            <a:ext cx="392112" cy="2127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41" name="Line 26"/>
          <p:cNvSpPr>
            <a:spLocks noChangeShapeType="1"/>
          </p:cNvSpPr>
          <p:nvPr/>
        </p:nvSpPr>
        <p:spPr bwMode="auto">
          <a:xfrm>
            <a:off x="3094038" y="4546600"/>
            <a:ext cx="588962" cy="15398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42" name="Line 27"/>
          <p:cNvSpPr>
            <a:spLocks noChangeShapeType="1"/>
          </p:cNvSpPr>
          <p:nvPr/>
        </p:nvSpPr>
        <p:spPr bwMode="auto">
          <a:xfrm>
            <a:off x="1546225" y="4059238"/>
            <a:ext cx="231775" cy="512762"/>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43" name="Oval 28"/>
          <p:cNvSpPr>
            <a:spLocks noChangeArrowheads="1"/>
          </p:cNvSpPr>
          <p:nvPr/>
        </p:nvSpPr>
        <p:spPr bwMode="auto">
          <a:xfrm>
            <a:off x="7585075" y="303053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4" name="Oval 29"/>
          <p:cNvSpPr>
            <a:spLocks noChangeArrowheads="1"/>
          </p:cNvSpPr>
          <p:nvPr/>
        </p:nvSpPr>
        <p:spPr bwMode="auto">
          <a:xfrm>
            <a:off x="7119938" y="4206875"/>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5" name="Oval 30"/>
          <p:cNvSpPr>
            <a:spLocks noChangeArrowheads="1"/>
          </p:cNvSpPr>
          <p:nvPr/>
        </p:nvSpPr>
        <p:spPr bwMode="auto">
          <a:xfrm>
            <a:off x="6634163" y="361791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6" name="Oval 31"/>
          <p:cNvSpPr>
            <a:spLocks noChangeArrowheads="1"/>
          </p:cNvSpPr>
          <p:nvPr/>
        </p:nvSpPr>
        <p:spPr bwMode="auto">
          <a:xfrm>
            <a:off x="7264400" y="46751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7" name="Oval 32"/>
          <p:cNvSpPr>
            <a:spLocks noChangeArrowheads="1"/>
          </p:cNvSpPr>
          <p:nvPr/>
        </p:nvSpPr>
        <p:spPr bwMode="auto">
          <a:xfrm>
            <a:off x="6588125" y="4502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8" name="Oval 33"/>
          <p:cNvSpPr>
            <a:spLocks noChangeArrowheads="1"/>
          </p:cNvSpPr>
          <p:nvPr/>
        </p:nvSpPr>
        <p:spPr bwMode="auto">
          <a:xfrm>
            <a:off x="5757863" y="36131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49" name="Oval 34"/>
          <p:cNvSpPr>
            <a:spLocks noChangeArrowheads="1"/>
          </p:cNvSpPr>
          <p:nvPr/>
        </p:nvSpPr>
        <p:spPr bwMode="auto">
          <a:xfrm>
            <a:off x="6046788" y="300355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50" name="Oval 35"/>
          <p:cNvSpPr>
            <a:spLocks noChangeArrowheads="1"/>
          </p:cNvSpPr>
          <p:nvPr/>
        </p:nvSpPr>
        <p:spPr bwMode="auto">
          <a:xfrm>
            <a:off x="5156200" y="3916363"/>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51" name="Oval 36"/>
          <p:cNvSpPr>
            <a:spLocks noChangeArrowheads="1"/>
          </p:cNvSpPr>
          <p:nvPr/>
        </p:nvSpPr>
        <p:spPr bwMode="auto">
          <a:xfrm>
            <a:off x="5821363" y="2959100"/>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52" name="Oval 37"/>
          <p:cNvSpPr>
            <a:spLocks noChangeArrowheads="1"/>
          </p:cNvSpPr>
          <p:nvPr/>
        </p:nvSpPr>
        <p:spPr bwMode="auto">
          <a:xfrm>
            <a:off x="6119813" y="2528888"/>
            <a:ext cx="88900" cy="88900"/>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53" name="Line 38"/>
          <p:cNvSpPr>
            <a:spLocks noChangeShapeType="1"/>
          </p:cNvSpPr>
          <p:nvPr/>
        </p:nvSpPr>
        <p:spPr bwMode="auto">
          <a:xfrm flipV="1">
            <a:off x="7461250" y="3101975"/>
            <a:ext cx="152400" cy="5302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4" name="Line 39"/>
          <p:cNvSpPr>
            <a:spLocks noChangeShapeType="1"/>
          </p:cNvSpPr>
          <p:nvPr/>
        </p:nvSpPr>
        <p:spPr bwMode="auto">
          <a:xfrm flipH="1">
            <a:off x="6708775" y="3665538"/>
            <a:ext cx="682625"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5" name="Line 40"/>
          <p:cNvSpPr>
            <a:spLocks noChangeShapeType="1"/>
          </p:cNvSpPr>
          <p:nvPr/>
        </p:nvSpPr>
        <p:spPr bwMode="auto">
          <a:xfrm flipH="1">
            <a:off x="7186613" y="3700463"/>
            <a:ext cx="231775" cy="5207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6" name="Line 41"/>
          <p:cNvSpPr>
            <a:spLocks noChangeShapeType="1"/>
          </p:cNvSpPr>
          <p:nvPr/>
        </p:nvSpPr>
        <p:spPr bwMode="auto">
          <a:xfrm flipH="1">
            <a:off x="6665913" y="4273550"/>
            <a:ext cx="469900" cy="2476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7" name="Line 42"/>
          <p:cNvSpPr>
            <a:spLocks noChangeShapeType="1"/>
          </p:cNvSpPr>
          <p:nvPr/>
        </p:nvSpPr>
        <p:spPr bwMode="auto">
          <a:xfrm>
            <a:off x="7186613" y="4281488"/>
            <a:ext cx="111125" cy="4016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8" name="Line 43"/>
          <p:cNvSpPr>
            <a:spLocks noChangeShapeType="1"/>
          </p:cNvSpPr>
          <p:nvPr/>
        </p:nvSpPr>
        <p:spPr bwMode="auto">
          <a:xfrm flipH="1">
            <a:off x="5802313" y="3622675"/>
            <a:ext cx="863600" cy="95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59" name="Line 45"/>
          <p:cNvSpPr>
            <a:spLocks noChangeShapeType="1"/>
          </p:cNvSpPr>
          <p:nvPr/>
        </p:nvSpPr>
        <p:spPr bwMode="auto">
          <a:xfrm flipV="1">
            <a:off x="5784850" y="3033713"/>
            <a:ext cx="68263" cy="58102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60" name="Line 46"/>
          <p:cNvSpPr>
            <a:spLocks noChangeShapeType="1"/>
          </p:cNvSpPr>
          <p:nvPr/>
        </p:nvSpPr>
        <p:spPr bwMode="auto">
          <a:xfrm>
            <a:off x="5905500" y="2998788"/>
            <a:ext cx="144463" cy="2698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61" name="Line 47"/>
          <p:cNvSpPr>
            <a:spLocks noChangeShapeType="1"/>
          </p:cNvSpPr>
          <p:nvPr/>
        </p:nvSpPr>
        <p:spPr bwMode="auto">
          <a:xfrm flipH="1">
            <a:off x="5888038" y="2589213"/>
            <a:ext cx="247650" cy="376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1662" name="Oval 48"/>
          <p:cNvSpPr>
            <a:spLocks noChangeArrowheads="1"/>
          </p:cNvSpPr>
          <p:nvPr/>
        </p:nvSpPr>
        <p:spPr bwMode="auto">
          <a:xfrm>
            <a:off x="1041400" y="3530600"/>
            <a:ext cx="214313" cy="212725"/>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63" name="Oval 49"/>
          <p:cNvSpPr>
            <a:spLocks noChangeArrowheads="1"/>
          </p:cNvSpPr>
          <p:nvPr/>
        </p:nvSpPr>
        <p:spPr bwMode="auto">
          <a:xfrm>
            <a:off x="7339013" y="3562350"/>
            <a:ext cx="214312" cy="212725"/>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872498" name="Text Box 50"/>
          <p:cNvSpPr txBox="1">
            <a:spLocks noChangeArrowheads="1"/>
          </p:cNvSpPr>
          <p:nvPr/>
        </p:nvSpPr>
        <p:spPr bwMode="auto">
          <a:xfrm>
            <a:off x="5775325" y="3138488"/>
            <a:ext cx="441325" cy="519112"/>
          </a:xfrm>
          <a:prstGeom prst="rect">
            <a:avLst/>
          </a:prstGeom>
          <a:noFill/>
          <a:ln w="12700" cap="sq">
            <a:noFill/>
            <a:miter lim="800000"/>
            <a:headEnd type="none" w="sm" len="sm"/>
            <a:tailEnd type="none" w="sm" len="sm"/>
          </a:ln>
          <a:effectLst/>
        </p:spPr>
        <p:txBody>
          <a:bodyPr wrap="none">
            <a:spAutoFit/>
          </a:bodyPr>
          <a:lstStyle/>
          <a:p>
            <a:pPr algn="ctr">
              <a:defRPr/>
            </a:pPr>
            <a:r>
              <a:rPr lang="en-US" sz="2800" i="1" dirty="0">
                <a:solidFill>
                  <a:srgbClr val="FFFF99"/>
                </a:solidFill>
                <a:effectLst>
                  <a:outerShdw blurRad="38100" dist="38100" dir="2700000" algn="tl">
                    <a:srgbClr val="C0C0C0"/>
                  </a:outerShdw>
                </a:effectLst>
                <a:latin typeface="Times New Roman" pitchFamily="18" charset="0"/>
              </a:rPr>
              <a:t>m</a:t>
            </a:r>
          </a:p>
        </p:txBody>
      </p:sp>
      <p:sp>
        <p:nvSpPr>
          <p:cNvPr id="872499" name="Text Box 51"/>
          <p:cNvSpPr txBox="1">
            <a:spLocks noChangeArrowheads="1"/>
          </p:cNvSpPr>
          <p:nvPr/>
        </p:nvSpPr>
        <p:spPr bwMode="auto">
          <a:xfrm>
            <a:off x="1136650" y="5151437"/>
            <a:ext cx="7082388" cy="461665"/>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2400" dirty="0">
                <a:effectLst>
                  <a:outerShdw blurRad="38100" dist="38100" dir="2700000" algn="tl">
                    <a:srgbClr val="C0C0C0"/>
                  </a:outerShdw>
                </a:effectLst>
                <a:latin typeface="Times New Roman" pitchFamily="18" charset="0"/>
              </a:rPr>
              <a:t>Un nouveau </a:t>
            </a:r>
            <a:r>
              <a:rPr lang="en-US" sz="2400" i="1" dirty="0">
                <a:solidFill>
                  <a:srgbClr val="FFFF99"/>
                </a:solidFill>
                <a:effectLst>
                  <a:outerShdw blurRad="38100" dist="38100" dir="2700000" algn="tl">
                    <a:srgbClr val="C0C0C0"/>
                  </a:outerShdw>
                </a:effectLst>
              </a:rPr>
              <a:t>n </a:t>
            </a:r>
            <a:r>
              <a:rPr lang="en-US" sz="2400" dirty="0" err="1">
                <a:effectLst>
                  <a:outerShdw blurRad="38100" dist="38100" dir="2700000" algn="tl">
                    <a:srgbClr val="C0C0C0"/>
                  </a:outerShdw>
                </a:effectLst>
                <a:latin typeface="Times New Roman" pitchFamily="18" charset="0"/>
              </a:rPr>
              <a:t>est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généré</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dans</a:t>
            </a:r>
            <a:r>
              <a:rPr lang="en-US" sz="2400" dirty="0">
                <a:effectLst>
                  <a:outerShdw blurRad="38100" dist="38100" dir="2700000" algn="tl">
                    <a:srgbClr val="C0C0C0"/>
                  </a:outerShdw>
                </a:effectLst>
                <a:latin typeface="Times New Roman" pitchFamily="18" charset="0"/>
              </a:rPr>
              <a:t> un </a:t>
            </a:r>
            <a:r>
              <a:rPr lang="en-US" sz="2400" dirty="0" err="1">
                <a:effectLst>
                  <a:outerShdw blurRad="38100" dist="38100" dir="2700000" algn="tl">
                    <a:srgbClr val="C0C0C0"/>
                  </a:outerShdw>
                </a:effectLst>
                <a:latin typeface="Times New Roman" pitchFamily="18" charset="0"/>
              </a:rPr>
              <a:t>voisinage</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proche</a:t>
            </a:r>
            <a:r>
              <a:rPr lang="en-US" sz="2400" dirty="0">
                <a:effectLst>
                  <a:outerShdw blurRad="38100" dist="38100" dir="2700000" algn="tl">
                    <a:srgbClr val="C0C0C0"/>
                  </a:outerShdw>
                </a:effectLst>
                <a:latin typeface="Times New Roman" pitchFamily="18" charset="0"/>
              </a:rPr>
              <a:t> de </a:t>
            </a:r>
            <a:r>
              <a:rPr lang="en-US" sz="2400" i="1" dirty="0">
                <a:solidFill>
                  <a:srgbClr val="FFFF99"/>
                </a:solidFill>
                <a:effectLst>
                  <a:outerShdw blurRad="38100" dist="38100" dir="2700000" algn="tl">
                    <a:srgbClr val="C0C0C0"/>
                  </a:outerShdw>
                </a:effectLst>
              </a:rPr>
              <a:t>m</a:t>
            </a:r>
            <a:endParaRPr lang="en-US" sz="2400" dirty="0">
              <a:effectLst>
                <a:outerShdw blurRad="38100" dist="38100" dir="2700000" algn="tl">
                  <a:srgbClr val="C0C0C0"/>
                </a:outerShdw>
              </a:effectLst>
              <a:latin typeface="Times New Roman" pitchFamily="18" charset="0"/>
            </a:endParaRPr>
          </a:p>
        </p:txBody>
      </p:sp>
      <p:sp>
        <p:nvSpPr>
          <p:cNvPr id="111666" name="Rectangle 50"/>
          <p:cNvSpPr>
            <a:spLocks noChangeArrowheads="1"/>
          </p:cNvSpPr>
          <p:nvPr/>
        </p:nvSpPr>
        <p:spPr bwMode="auto">
          <a:xfrm>
            <a:off x="5507038" y="3306763"/>
            <a:ext cx="703262" cy="695325"/>
          </a:xfrm>
          <a:prstGeom prst="rect">
            <a:avLst/>
          </a:prstGeom>
          <a:noFill/>
          <a:ln w="28575" cap="sq">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1667"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2" name="Text Box 50"/>
          <p:cNvSpPr txBox="1">
            <a:spLocks noChangeArrowheads="1"/>
          </p:cNvSpPr>
          <p:nvPr/>
        </p:nvSpPr>
        <p:spPr bwMode="auto">
          <a:xfrm>
            <a:off x="4741863" y="3713163"/>
            <a:ext cx="361950" cy="519112"/>
          </a:xfrm>
          <a:prstGeom prst="rect">
            <a:avLst/>
          </a:prstGeom>
          <a:noFill/>
          <a:ln w="12700" cap="sq">
            <a:noFill/>
            <a:miter lim="800000"/>
            <a:headEnd type="none" w="sm" len="sm"/>
            <a:tailEnd type="none" w="sm" len="sm"/>
          </a:ln>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2800" i="1" dirty="0">
                <a:solidFill>
                  <a:srgbClr val="FFFF99"/>
                </a:solidFill>
                <a:effectLst>
                  <a:outerShdw blurRad="38100" dist="38100" dir="2700000" algn="tl">
                    <a:srgbClr val="C0C0C0"/>
                  </a:outerShdw>
                </a:effectLst>
                <a:latin typeface="Times New Roman" pitchFamily="18" charset="0"/>
              </a:rPr>
              <a:t>n</a:t>
            </a:r>
          </a:p>
        </p:txBody>
      </p:sp>
      <p:sp>
        <p:nvSpPr>
          <p:cNvPr id="7" name="Footer Placeholder 6"/>
          <p:cNvSpPr>
            <a:spLocks noGrp="1"/>
          </p:cNvSpPr>
          <p:nvPr>
            <p:ph type="ftr" sz="quarter" idx="11"/>
          </p:nvPr>
        </p:nvSpPr>
        <p:spPr/>
        <p:txBody>
          <a:bodyPr/>
          <a:lstStyle/>
          <a:p>
            <a:pPr>
              <a:defRPr/>
            </a:pPr>
            <a:r>
              <a:rPr lang="en-US"/>
              <a:t>IFT608/IFT702</a:t>
            </a:r>
          </a:p>
        </p:txBody>
      </p:sp>
      <p:sp>
        <p:nvSpPr>
          <p:cNvPr id="8" name="Slide Number Placeholder 7"/>
          <p:cNvSpPr>
            <a:spLocks noGrp="1"/>
          </p:cNvSpPr>
          <p:nvPr>
            <p:ph type="sldNum" sz="quarter" idx="12"/>
          </p:nvPr>
        </p:nvSpPr>
        <p:spPr/>
        <p:txBody>
          <a:bodyPr/>
          <a:lstStyle/>
          <a:p>
            <a:pPr>
              <a:defRPr/>
            </a:pPr>
            <a:fld id="{86C63E7F-80DD-4D1C-9444-46B384F2E524}" type="slidenum">
              <a:rPr lang="en-US" smtClean="0"/>
              <a:pPr>
                <a:defRPr/>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sz="4000"/>
              <a:t>RDT Bidirectionnel</a:t>
            </a:r>
          </a:p>
        </p:txBody>
      </p:sp>
      <p:grpSp>
        <p:nvGrpSpPr>
          <p:cNvPr id="113667" name="Group 3"/>
          <p:cNvGrpSpPr>
            <a:grpSpLocks/>
          </p:cNvGrpSpPr>
          <p:nvPr/>
        </p:nvGrpSpPr>
        <p:grpSpPr bwMode="auto">
          <a:xfrm>
            <a:off x="1041400" y="2392363"/>
            <a:ext cx="6632575" cy="2371725"/>
            <a:chOff x="656" y="1507"/>
            <a:chExt cx="4178" cy="1494"/>
          </a:xfrm>
        </p:grpSpPr>
        <p:sp>
          <p:nvSpPr>
            <p:cNvPr id="113675" name="Oval 4"/>
            <p:cNvSpPr>
              <a:spLocks noChangeArrowheads="1"/>
            </p:cNvSpPr>
            <p:nvPr/>
          </p:nvSpPr>
          <p:spPr bwMode="auto">
            <a:xfrm>
              <a:off x="688" y="226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76" name="Oval 5"/>
            <p:cNvSpPr>
              <a:spLocks noChangeArrowheads="1"/>
            </p:cNvSpPr>
            <p:nvPr/>
          </p:nvSpPr>
          <p:spPr bwMode="auto">
            <a:xfrm>
              <a:off x="4655" y="2281"/>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77" name="Oval 6"/>
            <p:cNvSpPr>
              <a:spLocks noChangeArrowheads="1"/>
            </p:cNvSpPr>
            <p:nvPr/>
          </p:nvSpPr>
          <p:spPr bwMode="auto">
            <a:xfrm>
              <a:off x="983" y="211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78" name="Oval 7"/>
            <p:cNvSpPr>
              <a:spLocks noChangeArrowheads="1"/>
            </p:cNvSpPr>
            <p:nvPr/>
          </p:nvSpPr>
          <p:spPr bwMode="auto">
            <a:xfrm>
              <a:off x="1477" y="2419"/>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79" name="Oval 8"/>
            <p:cNvSpPr>
              <a:spLocks noChangeArrowheads="1"/>
            </p:cNvSpPr>
            <p:nvPr/>
          </p:nvSpPr>
          <p:spPr bwMode="auto">
            <a:xfrm>
              <a:off x="927" y="2510"/>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0" name="Oval 9"/>
            <p:cNvSpPr>
              <a:spLocks noChangeArrowheads="1"/>
            </p:cNvSpPr>
            <p:nvPr/>
          </p:nvSpPr>
          <p:spPr bwMode="auto">
            <a:xfrm>
              <a:off x="1738" y="2176"/>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1" name="Oval 10"/>
            <p:cNvSpPr>
              <a:spLocks noChangeArrowheads="1"/>
            </p:cNvSpPr>
            <p:nvPr/>
          </p:nvSpPr>
          <p:spPr bwMode="auto">
            <a:xfrm>
              <a:off x="1373" y="187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2" name="Oval 11"/>
            <p:cNvSpPr>
              <a:spLocks noChangeArrowheads="1"/>
            </p:cNvSpPr>
            <p:nvPr/>
          </p:nvSpPr>
          <p:spPr bwMode="auto">
            <a:xfrm>
              <a:off x="1182" y="1662"/>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3" name="Oval 12"/>
            <p:cNvSpPr>
              <a:spLocks noChangeArrowheads="1"/>
            </p:cNvSpPr>
            <p:nvPr/>
          </p:nvSpPr>
          <p:spPr bwMode="auto">
            <a:xfrm>
              <a:off x="1607" y="267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4" name="Oval 13"/>
            <p:cNvSpPr>
              <a:spLocks noChangeArrowheads="1"/>
            </p:cNvSpPr>
            <p:nvPr/>
          </p:nvSpPr>
          <p:spPr bwMode="auto">
            <a:xfrm>
              <a:off x="1099" y="2871"/>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5" name="Oval 14"/>
            <p:cNvSpPr>
              <a:spLocks noChangeArrowheads="1"/>
            </p:cNvSpPr>
            <p:nvPr/>
          </p:nvSpPr>
          <p:spPr bwMode="auto">
            <a:xfrm>
              <a:off x="1896" y="283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6" name="Oval 15"/>
            <p:cNvSpPr>
              <a:spLocks noChangeArrowheads="1"/>
            </p:cNvSpPr>
            <p:nvPr/>
          </p:nvSpPr>
          <p:spPr bwMode="auto">
            <a:xfrm>
              <a:off x="1464" y="150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7" name="Oval 16"/>
            <p:cNvSpPr>
              <a:spLocks noChangeArrowheads="1"/>
            </p:cNvSpPr>
            <p:nvPr/>
          </p:nvSpPr>
          <p:spPr bwMode="auto">
            <a:xfrm>
              <a:off x="2303" y="293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88" name="Line 17"/>
            <p:cNvSpPr>
              <a:spLocks noChangeShapeType="1"/>
            </p:cNvSpPr>
            <p:nvPr/>
          </p:nvSpPr>
          <p:spPr bwMode="auto">
            <a:xfrm flipV="1">
              <a:off x="737" y="2159"/>
              <a:ext cx="248" cy="11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89" name="Line 18"/>
            <p:cNvSpPr>
              <a:spLocks noChangeShapeType="1"/>
            </p:cNvSpPr>
            <p:nvPr/>
          </p:nvSpPr>
          <p:spPr bwMode="auto">
            <a:xfrm>
              <a:off x="737" y="2304"/>
              <a:ext cx="200" cy="21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0" name="Line 19"/>
            <p:cNvSpPr>
              <a:spLocks noChangeShapeType="1"/>
            </p:cNvSpPr>
            <p:nvPr/>
          </p:nvSpPr>
          <p:spPr bwMode="auto">
            <a:xfrm flipV="1">
              <a:off x="1034" y="1911"/>
              <a:ext cx="355" cy="22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1" name="Line 20"/>
            <p:cNvSpPr>
              <a:spLocks noChangeShapeType="1"/>
            </p:cNvSpPr>
            <p:nvPr/>
          </p:nvSpPr>
          <p:spPr bwMode="auto">
            <a:xfrm flipH="1" flipV="1">
              <a:off x="1233" y="1706"/>
              <a:ext cx="156" cy="17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2" name="Line 21"/>
            <p:cNvSpPr>
              <a:spLocks noChangeShapeType="1"/>
            </p:cNvSpPr>
            <p:nvPr/>
          </p:nvSpPr>
          <p:spPr bwMode="auto">
            <a:xfrm flipV="1">
              <a:off x="1416" y="1550"/>
              <a:ext cx="75" cy="32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3" name="Line 22"/>
            <p:cNvSpPr>
              <a:spLocks noChangeShapeType="1"/>
            </p:cNvSpPr>
            <p:nvPr/>
          </p:nvSpPr>
          <p:spPr bwMode="auto">
            <a:xfrm>
              <a:off x="1028" y="2153"/>
              <a:ext cx="458" cy="2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4" name="Line 23"/>
            <p:cNvSpPr>
              <a:spLocks noChangeShapeType="1"/>
            </p:cNvSpPr>
            <p:nvPr/>
          </p:nvSpPr>
          <p:spPr bwMode="auto">
            <a:xfrm>
              <a:off x="1039" y="2148"/>
              <a:ext cx="716" cy="5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5" name="Line 24"/>
            <p:cNvSpPr>
              <a:spLocks noChangeShapeType="1"/>
            </p:cNvSpPr>
            <p:nvPr/>
          </p:nvSpPr>
          <p:spPr bwMode="auto">
            <a:xfrm>
              <a:off x="1518" y="2465"/>
              <a:ext cx="108" cy="21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6" name="Line 25"/>
            <p:cNvSpPr>
              <a:spLocks noChangeShapeType="1"/>
            </p:cNvSpPr>
            <p:nvPr/>
          </p:nvSpPr>
          <p:spPr bwMode="auto">
            <a:xfrm>
              <a:off x="1653" y="2719"/>
              <a:ext cx="247" cy="1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7" name="Line 26"/>
            <p:cNvSpPr>
              <a:spLocks noChangeShapeType="1"/>
            </p:cNvSpPr>
            <p:nvPr/>
          </p:nvSpPr>
          <p:spPr bwMode="auto">
            <a:xfrm>
              <a:off x="1949" y="2864"/>
              <a:ext cx="371" cy="9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8" name="Line 27"/>
            <p:cNvSpPr>
              <a:spLocks noChangeShapeType="1"/>
            </p:cNvSpPr>
            <p:nvPr/>
          </p:nvSpPr>
          <p:spPr bwMode="auto">
            <a:xfrm>
              <a:off x="974" y="2557"/>
              <a:ext cx="146" cy="32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699" name="Oval 28"/>
            <p:cNvSpPr>
              <a:spLocks noChangeArrowheads="1"/>
            </p:cNvSpPr>
            <p:nvPr/>
          </p:nvSpPr>
          <p:spPr bwMode="auto">
            <a:xfrm>
              <a:off x="4778" y="190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0" name="Oval 29"/>
            <p:cNvSpPr>
              <a:spLocks noChangeArrowheads="1"/>
            </p:cNvSpPr>
            <p:nvPr/>
          </p:nvSpPr>
          <p:spPr bwMode="auto">
            <a:xfrm>
              <a:off x="4485" y="2650"/>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1" name="Oval 30"/>
            <p:cNvSpPr>
              <a:spLocks noChangeArrowheads="1"/>
            </p:cNvSpPr>
            <p:nvPr/>
          </p:nvSpPr>
          <p:spPr bwMode="auto">
            <a:xfrm>
              <a:off x="4179" y="227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2" name="Oval 31"/>
            <p:cNvSpPr>
              <a:spLocks noChangeArrowheads="1"/>
            </p:cNvSpPr>
            <p:nvPr/>
          </p:nvSpPr>
          <p:spPr bwMode="auto">
            <a:xfrm>
              <a:off x="4576" y="2945"/>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3" name="Oval 32"/>
            <p:cNvSpPr>
              <a:spLocks noChangeArrowheads="1"/>
            </p:cNvSpPr>
            <p:nvPr/>
          </p:nvSpPr>
          <p:spPr bwMode="auto">
            <a:xfrm>
              <a:off x="4150" y="283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4" name="Oval 33"/>
            <p:cNvSpPr>
              <a:spLocks noChangeArrowheads="1"/>
            </p:cNvSpPr>
            <p:nvPr/>
          </p:nvSpPr>
          <p:spPr bwMode="auto">
            <a:xfrm>
              <a:off x="3627" y="227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5" name="Oval 34"/>
            <p:cNvSpPr>
              <a:spLocks noChangeArrowheads="1"/>
            </p:cNvSpPr>
            <p:nvPr/>
          </p:nvSpPr>
          <p:spPr bwMode="auto">
            <a:xfrm>
              <a:off x="3809" y="1892"/>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6" name="Oval 35"/>
            <p:cNvSpPr>
              <a:spLocks noChangeArrowheads="1"/>
            </p:cNvSpPr>
            <p:nvPr/>
          </p:nvSpPr>
          <p:spPr bwMode="auto">
            <a:xfrm>
              <a:off x="3248" y="2467"/>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7" name="Oval 36"/>
            <p:cNvSpPr>
              <a:spLocks noChangeArrowheads="1"/>
            </p:cNvSpPr>
            <p:nvPr/>
          </p:nvSpPr>
          <p:spPr bwMode="auto">
            <a:xfrm>
              <a:off x="3667" y="1864"/>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8" name="Oval 37"/>
            <p:cNvSpPr>
              <a:spLocks noChangeArrowheads="1"/>
            </p:cNvSpPr>
            <p:nvPr/>
          </p:nvSpPr>
          <p:spPr bwMode="auto">
            <a:xfrm>
              <a:off x="3855" y="1593"/>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09" name="Line 38"/>
            <p:cNvSpPr>
              <a:spLocks noChangeShapeType="1"/>
            </p:cNvSpPr>
            <p:nvPr/>
          </p:nvSpPr>
          <p:spPr bwMode="auto">
            <a:xfrm flipV="1">
              <a:off x="4700" y="1954"/>
              <a:ext cx="96" cy="3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0" name="Line 39"/>
            <p:cNvSpPr>
              <a:spLocks noChangeShapeType="1"/>
            </p:cNvSpPr>
            <p:nvPr/>
          </p:nvSpPr>
          <p:spPr bwMode="auto">
            <a:xfrm flipH="1">
              <a:off x="4226" y="2309"/>
              <a:ext cx="43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1" name="Line 40"/>
            <p:cNvSpPr>
              <a:spLocks noChangeShapeType="1"/>
            </p:cNvSpPr>
            <p:nvPr/>
          </p:nvSpPr>
          <p:spPr bwMode="auto">
            <a:xfrm flipH="1">
              <a:off x="4527" y="2331"/>
              <a:ext cx="146" cy="32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2" name="Line 41"/>
            <p:cNvSpPr>
              <a:spLocks noChangeShapeType="1"/>
            </p:cNvSpPr>
            <p:nvPr/>
          </p:nvSpPr>
          <p:spPr bwMode="auto">
            <a:xfrm flipH="1">
              <a:off x="4199" y="2692"/>
              <a:ext cx="296" cy="15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3" name="Line 42"/>
            <p:cNvSpPr>
              <a:spLocks noChangeShapeType="1"/>
            </p:cNvSpPr>
            <p:nvPr/>
          </p:nvSpPr>
          <p:spPr bwMode="auto">
            <a:xfrm>
              <a:off x="4527" y="2697"/>
              <a:ext cx="70" cy="25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4" name="Line 43"/>
            <p:cNvSpPr>
              <a:spLocks noChangeShapeType="1"/>
            </p:cNvSpPr>
            <p:nvPr/>
          </p:nvSpPr>
          <p:spPr bwMode="auto">
            <a:xfrm flipH="1">
              <a:off x="3655" y="2282"/>
              <a:ext cx="544" cy="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5" name="Line 44"/>
            <p:cNvSpPr>
              <a:spLocks noChangeShapeType="1"/>
            </p:cNvSpPr>
            <p:nvPr/>
          </p:nvSpPr>
          <p:spPr bwMode="auto">
            <a:xfrm flipH="1">
              <a:off x="3295" y="2331"/>
              <a:ext cx="349" cy="151"/>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6" name="Line 45"/>
            <p:cNvSpPr>
              <a:spLocks noChangeShapeType="1"/>
            </p:cNvSpPr>
            <p:nvPr/>
          </p:nvSpPr>
          <p:spPr bwMode="auto">
            <a:xfrm flipV="1">
              <a:off x="3644" y="1911"/>
              <a:ext cx="43" cy="36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7" name="Line 46"/>
            <p:cNvSpPr>
              <a:spLocks noChangeShapeType="1"/>
            </p:cNvSpPr>
            <p:nvPr/>
          </p:nvSpPr>
          <p:spPr bwMode="auto">
            <a:xfrm>
              <a:off x="3720" y="1889"/>
              <a:ext cx="91" cy="1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8" name="Line 47"/>
            <p:cNvSpPr>
              <a:spLocks noChangeShapeType="1"/>
            </p:cNvSpPr>
            <p:nvPr/>
          </p:nvSpPr>
          <p:spPr bwMode="auto">
            <a:xfrm flipH="1">
              <a:off x="3709" y="1631"/>
              <a:ext cx="156" cy="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3719" name="Oval 48"/>
            <p:cNvSpPr>
              <a:spLocks noChangeArrowheads="1"/>
            </p:cNvSpPr>
            <p:nvPr/>
          </p:nvSpPr>
          <p:spPr bwMode="auto">
            <a:xfrm>
              <a:off x="656" y="2224"/>
              <a:ext cx="135" cy="134"/>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720" name="Oval 49"/>
            <p:cNvSpPr>
              <a:spLocks noChangeArrowheads="1"/>
            </p:cNvSpPr>
            <p:nvPr/>
          </p:nvSpPr>
          <p:spPr bwMode="auto">
            <a:xfrm>
              <a:off x="4623" y="2244"/>
              <a:ext cx="135" cy="134"/>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13668" name="Group 50"/>
          <p:cNvGrpSpPr>
            <a:grpSpLocks/>
          </p:cNvGrpSpPr>
          <p:nvPr/>
        </p:nvGrpSpPr>
        <p:grpSpPr bwMode="auto">
          <a:xfrm>
            <a:off x="4829175" y="3983038"/>
            <a:ext cx="358775" cy="447675"/>
            <a:chOff x="3042" y="2509"/>
            <a:chExt cx="226" cy="282"/>
          </a:xfrm>
        </p:grpSpPr>
        <p:sp>
          <p:nvSpPr>
            <p:cNvPr id="113673" name="Oval 51"/>
            <p:cNvSpPr>
              <a:spLocks noChangeArrowheads="1"/>
            </p:cNvSpPr>
            <p:nvPr/>
          </p:nvSpPr>
          <p:spPr bwMode="auto">
            <a:xfrm>
              <a:off x="3042" y="2735"/>
              <a:ext cx="56" cy="56"/>
            </a:xfrm>
            <a:prstGeom prst="ellipse">
              <a:avLst/>
            </a:prstGeom>
            <a:solidFill>
              <a:schemeClr val="accent1"/>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3674" name="Line 52"/>
            <p:cNvSpPr>
              <a:spLocks noChangeShapeType="1"/>
            </p:cNvSpPr>
            <p:nvPr/>
          </p:nvSpPr>
          <p:spPr bwMode="auto">
            <a:xfrm flipH="1">
              <a:off x="3079" y="2509"/>
              <a:ext cx="189" cy="23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grpSp>
      <p:sp>
        <p:nvSpPr>
          <p:cNvPr id="113669" name="Line 53"/>
          <p:cNvSpPr>
            <a:spLocks noChangeShapeType="1"/>
          </p:cNvSpPr>
          <p:nvPr/>
        </p:nvSpPr>
        <p:spPr bwMode="auto">
          <a:xfrm flipV="1">
            <a:off x="3743325" y="4400550"/>
            <a:ext cx="1101725" cy="290513"/>
          </a:xfrm>
          <a:prstGeom prst="line">
            <a:avLst/>
          </a:prstGeom>
          <a:noFill/>
          <a:ln w="12700">
            <a:solidFill>
              <a:schemeClr val="accent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sz="4000"/>
              <a:t>RDT Bidirectionnel</a:t>
            </a:r>
          </a:p>
        </p:txBody>
      </p:sp>
      <p:grpSp>
        <p:nvGrpSpPr>
          <p:cNvPr id="114691" name="Group 3"/>
          <p:cNvGrpSpPr>
            <a:grpSpLocks/>
          </p:cNvGrpSpPr>
          <p:nvPr/>
        </p:nvGrpSpPr>
        <p:grpSpPr bwMode="auto">
          <a:xfrm>
            <a:off x="1041400" y="2392363"/>
            <a:ext cx="6632575" cy="2371725"/>
            <a:chOff x="656" y="1507"/>
            <a:chExt cx="4178" cy="1494"/>
          </a:xfrm>
        </p:grpSpPr>
        <p:sp>
          <p:nvSpPr>
            <p:cNvPr id="114700" name="Oval 4"/>
            <p:cNvSpPr>
              <a:spLocks noChangeArrowheads="1"/>
            </p:cNvSpPr>
            <p:nvPr/>
          </p:nvSpPr>
          <p:spPr bwMode="auto">
            <a:xfrm>
              <a:off x="688" y="226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1" name="Oval 5"/>
            <p:cNvSpPr>
              <a:spLocks noChangeArrowheads="1"/>
            </p:cNvSpPr>
            <p:nvPr/>
          </p:nvSpPr>
          <p:spPr bwMode="auto">
            <a:xfrm>
              <a:off x="4655" y="2281"/>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2" name="Oval 6"/>
            <p:cNvSpPr>
              <a:spLocks noChangeArrowheads="1"/>
            </p:cNvSpPr>
            <p:nvPr/>
          </p:nvSpPr>
          <p:spPr bwMode="auto">
            <a:xfrm>
              <a:off x="983" y="211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3" name="Oval 7"/>
            <p:cNvSpPr>
              <a:spLocks noChangeArrowheads="1"/>
            </p:cNvSpPr>
            <p:nvPr/>
          </p:nvSpPr>
          <p:spPr bwMode="auto">
            <a:xfrm>
              <a:off x="1477" y="2419"/>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4" name="Oval 8"/>
            <p:cNvSpPr>
              <a:spLocks noChangeArrowheads="1"/>
            </p:cNvSpPr>
            <p:nvPr/>
          </p:nvSpPr>
          <p:spPr bwMode="auto">
            <a:xfrm>
              <a:off x="927" y="2510"/>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5" name="Oval 9"/>
            <p:cNvSpPr>
              <a:spLocks noChangeArrowheads="1"/>
            </p:cNvSpPr>
            <p:nvPr/>
          </p:nvSpPr>
          <p:spPr bwMode="auto">
            <a:xfrm>
              <a:off x="1738" y="2176"/>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6" name="Oval 10"/>
            <p:cNvSpPr>
              <a:spLocks noChangeArrowheads="1"/>
            </p:cNvSpPr>
            <p:nvPr/>
          </p:nvSpPr>
          <p:spPr bwMode="auto">
            <a:xfrm>
              <a:off x="1373" y="187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7" name="Oval 11"/>
            <p:cNvSpPr>
              <a:spLocks noChangeArrowheads="1"/>
            </p:cNvSpPr>
            <p:nvPr/>
          </p:nvSpPr>
          <p:spPr bwMode="auto">
            <a:xfrm>
              <a:off x="1182" y="1662"/>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8" name="Oval 12"/>
            <p:cNvSpPr>
              <a:spLocks noChangeArrowheads="1"/>
            </p:cNvSpPr>
            <p:nvPr/>
          </p:nvSpPr>
          <p:spPr bwMode="auto">
            <a:xfrm>
              <a:off x="1607" y="267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09" name="Oval 13"/>
            <p:cNvSpPr>
              <a:spLocks noChangeArrowheads="1"/>
            </p:cNvSpPr>
            <p:nvPr/>
          </p:nvSpPr>
          <p:spPr bwMode="auto">
            <a:xfrm>
              <a:off x="1099" y="2871"/>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10" name="Oval 14"/>
            <p:cNvSpPr>
              <a:spLocks noChangeArrowheads="1"/>
            </p:cNvSpPr>
            <p:nvPr/>
          </p:nvSpPr>
          <p:spPr bwMode="auto">
            <a:xfrm>
              <a:off x="1896" y="283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11" name="Oval 15"/>
            <p:cNvSpPr>
              <a:spLocks noChangeArrowheads="1"/>
            </p:cNvSpPr>
            <p:nvPr/>
          </p:nvSpPr>
          <p:spPr bwMode="auto">
            <a:xfrm>
              <a:off x="1464" y="150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12" name="Oval 16"/>
            <p:cNvSpPr>
              <a:spLocks noChangeArrowheads="1"/>
            </p:cNvSpPr>
            <p:nvPr/>
          </p:nvSpPr>
          <p:spPr bwMode="auto">
            <a:xfrm>
              <a:off x="2303" y="293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13" name="Line 17"/>
            <p:cNvSpPr>
              <a:spLocks noChangeShapeType="1"/>
            </p:cNvSpPr>
            <p:nvPr/>
          </p:nvSpPr>
          <p:spPr bwMode="auto">
            <a:xfrm flipV="1">
              <a:off x="737" y="2159"/>
              <a:ext cx="248" cy="11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4" name="Line 18"/>
            <p:cNvSpPr>
              <a:spLocks noChangeShapeType="1"/>
            </p:cNvSpPr>
            <p:nvPr/>
          </p:nvSpPr>
          <p:spPr bwMode="auto">
            <a:xfrm>
              <a:off x="737" y="2304"/>
              <a:ext cx="200" cy="21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5" name="Line 19"/>
            <p:cNvSpPr>
              <a:spLocks noChangeShapeType="1"/>
            </p:cNvSpPr>
            <p:nvPr/>
          </p:nvSpPr>
          <p:spPr bwMode="auto">
            <a:xfrm flipV="1">
              <a:off x="1034" y="1911"/>
              <a:ext cx="355" cy="22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6" name="Line 20"/>
            <p:cNvSpPr>
              <a:spLocks noChangeShapeType="1"/>
            </p:cNvSpPr>
            <p:nvPr/>
          </p:nvSpPr>
          <p:spPr bwMode="auto">
            <a:xfrm flipH="1" flipV="1">
              <a:off x="1233" y="1706"/>
              <a:ext cx="156" cy="17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7" name="Line 21"/>
            <p:cNvSpPr>
              <a:spLocks noChangeShapeType="1"/>
            </p:cNvSpPr>
            <p:nvPr/>
          </p:nvSpPr>
          <p:spPr bwMode="auto">
            <a:xfrm flipV="1">
              <a:off x="1416" y="1550"/>
              <a:ext cx="75" cy="32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8" name="Line 22"/>
            <p:cNvSpPr>
              <a:spLocks noChangeShapeType="1"/>
            </p:cNvSpPr>
            <p:nvPr/>
          </p:nvSpPr>
          <p:spPr bwMode="auto">
            <a:xfrm>
              <a:off x="1028" y="2153"/>
              <a:ext cx="458" cy="2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19" name="Line 23"/>
            <p:cNvSpPr>
              <a:spLocks noChangeShapeType="1"/>
            </p:cNvSpPr>
            <p:nvPr/>
          </p:nvSpPr>
          <p:spPr bwMode="auto">
            <a:xfrm>
              <a:off x="1039" y="2148"/>
              <a:ext cx="716" cy="5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20" name="Line 24"/>
            <p:cNvSpPr>
              <a:spLocks noChangeShapeType="1"/>
            </p:cNvSpPr>
            <p:nvPr/>
          </p:nvSpPr>
          <p:spPr bwMode="auto">
            <a:xfrm>
              <a:off x="1518" y="2465"/>
              <a:ext cx="108" cy="21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21" name="Line 25"/>
            <p:cNvSpPr>
              <a:spLocks noChangeShapeType="1"/>
            </p:cNvSpPr>
            <p:nvPr/>
          </p:nvSpPr>
          <p:spPr bwMode="auto">
            <a:xfrm>
              <a:off x="1653" y="2719"/>
              <a:ext cx="247" cy="1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22" name="Line 26"/>
            <p:cNvSpPr>
              <a:spLocks noChangeShapeType="1"/>
            </p:cNvSpPr>
            <p:nvPr/>
          </p:nvSpPr>
          <p:spPr bwMode="auto">
            <a:xfrm>
              <a:off x="1949" y="2864"/>
              <a:ext cx="371" cy="9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23" name="Line 27"/>
            <p:cNvSpPr>
              <a:spLocks noChangeShapeType="1"/>
            </p:cNvSpPr>
            <p:nvPr/>
          </p:nvSpPr>
          <p:spPr bwMode="auto">
            <a:xfrm>
              <a:off x="974" y="2557"/>
              <a:ext cx="146" cy="32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24" name="Oval 28"/>
            <p:cNvSpPr>
              <a:spLocks noChangeArrowheads="1"/>
            </p:cNvSpPr>
            <p:nvPr/>
          </p:nvSpPr>
          <p:spPr bwMode="auto">
            <a:xfrm>
              <a:off x="4778" y="190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25" name="Oval 29"/>
            <p:cNvSpPr>
              <a:spLocks noChangeArrowheads="1"/>
            </p:cNvSpPr>
            <p:nvPr/>
          </p:nvSpPr>
          <p:spPr bwMode="auto">
            <a:xfrm>
              <a:off x="4485" y="2650"/>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26" name="Oval 30"/>
            <p:cNvSpPr>
              <a:spLocks noChangeArrowheads="1"/>
            </p:cNvSpPr>
            <p:nvPr/>
          </p:nvSpPr>
          <p:spPr bwMode="auto">
            <a:xfrm>
              <a:off x="4179" y="227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27" name="Oval 31"/>
            <p:cNvSpPr>
              <a:spLocks noChangeArrowheads="1"/>
            </p:cNvSpPr>
            <p:nvPr/>
          </p:nvSpPr>
          <p:spPr bwMode="auto">
            <a:xfrm>
              <a:off x="4576" y="2945"/>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28" name="Oval 32"/>
            <p:cNvSpPr>
              <a:spLocks noChangeArrowheads="1"/>
            </p:cNvSpPr>
            <p:nvPr/>
          </p:nvSpPr>
          <p:spPr bwMode="auto">
            <a:xfrm>
              <a:off x="4150" y="283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29" name="Oval 33"/>
            <p:cNvSpPr>
              <a:spLocks noChangeArrowheads="1"/>
            </p:cNvSpPr>
            <p:nvPr/>
          </p:nvSpPr>
          <p:spPr bwMode="auto">
            <a:xfrm>
              <a:off x="3627" y="227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30" name="Oval 34"/>
            <p:cNvSpPr>
              <a:spLocks noChangeArrowheads="1"/>
            </p:cNvSpPr>
            <p:nvPr/>
          </p:nvSpPr>
          <p:spPr bwMode="auto">
            <a:xfrm>
              <a:off x="3809" y="1892"/>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31" name="Oval 35"/>
            <p:cNvSpPr>
              <a:spLocks noChangeArrowheads="1"/>
            </p:cNvSpPr>
            <p:nvPr/>
          </p:nvSpPr>
          <p:spPr bwMode="auto">
            <a:xfrm>
              <a:off x="3248" y="2467"/>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32" name="Oval 36"/>
            <p:cNvSpPr>
              <a:spLocks noChangeArrowheads="1"/>
            </p:cNvSpPr>
            <p:nvPr/>
          </p:nvSpPr>
          <p:spPr bwMode="auto">
            <a:xfrm>
              <a:off x="3667" y="1864"/>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33" name="Oval 37"/>
            <p:cNvSpPr>
              <a:spLocks noChangeArrowheads="1"/>
            </p:cNvSpPr>
            <p:nvPr/>
          </p:nvSpPr>
          <p:spPr bwMode="auto">
            <a:xfrm>
              <a:off x="3855" y="1593"/>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34" name="Line 38"/>
            <p:cNvSpPr>
              <a:spLocks noChangeShapeType="1"/>
            </p:cNvSpPr>
            <p:nvPr/>
          </p:nvSpPr>
          <p:spPr bwMode="auto">
            <a:xfrm flipV="1">
              <a:off x="4700" y="1954"/>
              <a:ext cx="96" cy="3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35" name="Line 39"/>
            <p:cNvSpPr>
              <a:spLocks noChangeShapeType="1"/>
            </p:cNvSpPr>
            <p:nvPr/>
          </p:nvSpPr>
          <p:spPr bwMode="auto">
            <a:xfrm flipH="1">
              <a:off x="4226" y="2309"/>
              <a:ext cx="43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36" name="Line 40"/>
            <p:cNvSpPr>
              <a:spLocks noChangeShapeType="1"/>
            </p:cNvSpPr>
            <p:nvPr/>
          </p:nvSpPr>
          <p:spPr bwMode="auto">
            <a:xfrm flipH="1">
              <a:off x="4527" y="2331"/>
              <a:ext cx="146" cy="32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37" name="Line 41"/>
            <p:cNvSpPr>
              <a:spLocks noChangeShapeType="1"/>
            </p:cNvSpPr>
            <p:nvPr/>
          </p:nvSpPr>
          <p:spPr bwMode="auto">
            <a:xfrm flipH="1">
              <a:off x="4199" y="2692"/>
              <a:ext cx="296" cy="15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38" name="Line 42"/>
            <p:cNvSpPr>
              <a:spLocks noChangeShapeType="1"/>
            </p:cNvSpPr>
            <p:nvPr/>
          </p:nvSpPr>
          <p:spPr bwMode="auto">
            <a:xfrm>
              <a:off x="4527" y="2697"/>
              <a:ext cx="70" cy="25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39" name="Line 43"/>
            <p:cNvSpPr>
              <a:spLocks noChangeShapeType="1"/>
            </p:cNvSpPr>
            <p:nvPr/>
          </p:nvSpPr>
          <p:spPr bwMode="auto">
            <a:xfrm flipH="1">
              <a:off x="3655" y="2282"/>
              <a:ext cx="544" cy="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40" name="Line 44"/>
            <p:cNvSpPr>
              <a:spLocks noChangeShapeType="1"/>
            </p:cNvSpPr>
            <p:nvPr/>
          </p:nvSpPr>
          <p:spPr bwMode="auto">
            <a:xfrm flipH="1">
              <a:off x="3295" y="2331"/>
              <a:ext cx="349" cy="151"/>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41" name="Line 45"/>
            <p:cNvSpPr>
              <a:spLocks noChangeShapeType="1"/>
            </p:cNvSpPr>
            <p:nvPr/>
          </p:nvSpPr>
          <p:spPr bwMode="auto">
            <a:xfrm flipV="1">
              <a:off x="3644" y="1911"/>
              <a:ext cx="43" cy="36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42" name="Line 46"/>
            <p:cNvSpPr>
              <a:spLocks noChangeShapeType="1"/>
            </p:cNvSpPr>
            <p:nvPr/>
          </p:nvSpPr>
          <p:spPr bwMode="auto">
            <a:xfrm>
              <a:off x="3720" y="1889"/>
              <a:ext cx="91" cy="1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43" name="Line 47"/>
            <p:cNvSpPr>
              <a:spLocks noChangeShapeType="1"/>
            </p:cNvSpPr>
            <p:nvPr/>
          </p:nvSpPr>
          <p:spPr bwMode="auto">
            <a:xfrm flipH="1">
              <a:off x="3709" y="1631"/>
              <a:ext cx="156" cy="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744" name="Oval 48"/>
            <p:cNvSpPr>
              <a:spLocks noChangeArrowheads="1"/>
            </p:cNvSpPr>
            <p:nvPr/>
          </p:nvSpPr>
          <p:spPr bwMode="auto">
            <a:xfrm>
              <a:off x="656" y="2224"/>
              <a:ext cx="135" cy="134"/>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745" name="Oval 49"/>
            <p:cNvSpPr>
              <a:spLocks noChangeArrowheads="1"/>
            </p:cNvSpPr>
            <p:nvPr/>
          </p:nvSpPr>
          <p:spPr bwMode="auto">
            <a:xfrm>
              <a:off x="4623" y="2244"/>
              <a:ext cx="135" cy="134"/>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14692" name="Group 50"/>
          <p:cNvGrpSpPr>
            <a:grpSpLocks/>
          </p:cNvGrpSpPr>
          <p:nvPr/>
        </p:nvGrpSpPr>
        <p:grpSpPr bwMode="auto">
          <a:xfrm>
            <a:off x="4829175" y="3983038"/>
            <a:ext cx="358775" cy="447675"/>
            <a:chOff x="3042" y="2509"/>
            <a:chExt cx="226" cy="282"/>
          </a:xfrm>
        </p:grpSpPr>
        <p:sp>
          <p:nvSpPr>
            <p:cNvPr id="114698" name="Oval 51"/>
            <p:cNvSpPr>
              <a:spLocks noChangeArrowheads="1"/>
            </p:cNvSpPr>
            <p:nvPr/>
          </p:nvSpPr>
          <p:spPr bwMode="auto">
            <a:xfrm>
              <a:off x="3042" y="2735"/>
              <a:ext cx="56" cy="56"/>
            </a:xfrm>
            <a:prstGeom prst="ellipse">
              <a:avLst/>
            </a:prstGeom>
            <a:solidFill>
              <a:schemeClr val="accent1"/>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4699" name="Line 52"/>
            <p:cNvSpPr>
              <a:spLocks noChangeShapeType="1"/>
            </p:cNvSpPr>
            <p:nvPr/>
          </p:nvSpPr>
          <p:spPr bwMode="auto">
            <a:xfrm flipH="1">
              <a:off x="3079" y="2509"/>
              <a:ext cx="189" cy="23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grpSp>
      <p:sp>
        <p:nvSpPr>
          <p:cNvPr id="114693" name="Line 53"/>
          <p:cNvSpPr>
            <a:spLocks noChangeShapeType="1"/>
          </p:cNvSpPr>
          <p:nvPr/>
        </p:nvSpPr>
        <p:spPr bwMode="auto">
          <a:xfrm flipV="1">
            <a:off x="3743325" y="4400550"/>
            <a:ext cx="1101725" cy="290513"/>
          </a:xfrm>
          <a:prstGeom prst="line">
            <a:avLst/>
          </a:prstGeom>
          <a:noFill/>
          <a:ln w="12700">
            <a:solidFill>
              <a:schemeClr val="accent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4694" name="Freeform 54"/>
          <p:cNvSpPr>
            <a:spLocks/>
          </p:cNvSpPr>
          <p:nvPr/>
        </p:nvSpPr>
        <p:spPr bwMode="auto">
          <a:xfrm>
            <a:off x="1136650" y="3392488"/>
            <a:ext cx="6307138" cy="1316037"/>
          </a:xfrm>
          <a:custGeom>
            <a:avLst/>
            <a:gdLst>
              <a:gd name="T0" fmla="*/ 0 w 3973"/>
              <a:gd name="T1" fmla="*/ 2147483647 h 829"/>
              <a:gd name="T2" fmla="*/ 2147483647 w 3973"/>
              <a:gd name="T3" fmla="*/ 0 h 829"/>
              <a:gd name="T4" fmla="*/ 2147483647 w 3973"/>
              <a:gd name="T5" fmla="*/ 2147483647 h 829"/>
              <a:gd name="T6" fmla="*/ 2147483647 w 3973"/>
              <a:gd name="T7" fmla="*/ 2147483647 h 829"/>
              <a:gd name="T8" fmla="*/ 2147483647 w 3973"/>
              <a:gd name="T9" fmla="*/ 2147483647 h 829"/>
              <a:gd name="T10" fmla="*/ 2147483647 w 3973"/>
              <a:gd name="T11" fmla="*/ 2147483647 h 829"/>
              <a:gd name="T12" fmla="*/ 2147483647 w 3973"/>
              <a:gd name="T13" fmla="*/ 2147483647 h 829"/>
              <a:gd name="T14" fmla="*/ 2147483647 w 3973"/>
              <a:gd name="T15" fmla="*/ 2147483647 h 829"/>
              <a:gd name="T16" fmla="*/ 2147483647 w 3973"/>
              <a:gd name="T17" fmla="*/ 2147483647 h 829"/>
              <a:gd name="T18" fmla="*/ 2147483647 w 3973"/>
              <a:gd name="T19" fmla="*/ 2147483647 h 829"/>
              <a:gd name="T20" fmla="*/ 2147483647 w 3973"/>
              <a:gd name="T21" fmla="*/ 2147483647 h 8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73"/>
              <a:gd name="T34" fmla="*/ 0 h 829"/>
              <a:gd name="T35" fmla="*/ 3973 w 3973"/>
              <a:gd name="T36" fmla="*/ 829 h 8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73" h="829">
                <a:moveTo>
                  <a:pt x="0" y="151"/>
                </a:moveTo>
                <a:lnTo>
                  <a:pt x="301" y="0"/>
                </a:lnTo>
                <a:lnTo>
                  <a:pt x="786" y="302"/>
                </a:lnTo>
                <a:lnTo>
                  <a:pt x="915" y="565"/>
                </a:lnTo>
                <a:lnTo>
                  <a:pt x="1211" y="727"/>
                </a:lnTo>
                <a:lnTo>
                  <a:pt x="1620" y="829"/>
                </a:lnTo>
                <a:lnTo>
                  <a:pt x="2352" y="630"/>
                </a:lnTo>
                <a:lnTo>
                  <a:pt x="2568" y="355"/>
                </a:lnTo>
                <a:lnTo>
                  <a:pt x="2955" y="172"/>
                </a:lnTo>
                <a:lnTo>
                  <a:pt x="3483" y="167"/>
                </a:lnTo>
                <a:lnTo>
                  <a:pt x="3973" y="162"/>
                </a:lnTo>
              </a:path>
            </a:pathLst>
          </a:custGeom>
          <a:noFill/>
          <a:ln w="38100" cap="sq">
            <a:solidFill>
              <a:srgbClr val="CC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sz="4000"/>
              <a:t>RDT Bidirectionnel</a:t>
            </a:r>
          </a:p>
        </p:txBody>
      </p:sp>
      <p:grpSp>
        <p:nvGrpSpPr>
          <p:cNvPr id="115715" name="Group 3"/>
          <p:cNvGrpSpPr>
            <a:grpSpLocks/>
          </p:cNvGrpSpPr>
          <p:nvPr/>
        </p:nvGrpSpPr>
        <p:grpSpPr bwMode="auto">
          <a:xfrm>
            <a:off x="1041400" y="2392363"/>
            <a:ext cx="6632575" cy="2371725"/>
            <a:chOff x="656" y="1507"/>
            <a:chExt cx="4178" cy="1494"/>
          </a:xfrm>
        </p:grpSpPr>
        <p:sp>
          <p:nvSpPr>
            <p:cNvPr id="115725" name="Oval 4"/>
            <p:cNvSpPr>
              <a:spLocks noChangeArrowheads="1"/>
            </p:cNvSpPr>
            <p:nvPr/>
          </p:nvSpPr>
          <p:spPr bwMode="auto">
            <a:xfrm>
              <a:off x="688" y="226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26" name="Oval 5"/>
            <p:cNvSpPr>
              <a:spLocks noChangeArrowheads="1"/>
            </p:cNvSpPr>
            <p:nvPr/>
          </p:nvSpPr>
          <p:spPr bwMode="auto">
            <a:xfrm>
              <a:off x="4655" y="2281"/>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27" name="Oval 6"/>
            <p:cNvSpPr>
              <a:spLocks noChangeArrowheads="1"/>
            </p:cNvSpPr>
            <p:nvPr/>
          </p:nvSpPr>
          <p:spPr bwMode="auto">
            <a:xfrm>
              <a:off x="983" y="211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28" name="Oval 7"/>
            <p:cNvSpPr>
              <a:spLocks noChangeArrowheads="1"/>
            </p:cNvSpPr>
            <p:nvPr/>
          </p:nvSpPr>
          <p:spPr bwMode="auto">
            <a:xfrm>
              <a:off x="1477" y="2419"/>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29" name="Oval 8"/>
            <p:cNvSpPr>
              <a:spLocks noChangeArrowheads="1"/>
            </p:cNvSpPr>
            <p:nvPr/>
          </p:nvSpPr>
          <p:spPr bwMode="auto">
            <a:xfrm>
              <a:off x="927" y="2510"/>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0" name="Oval 9"/>
            <p:cNvSpPr>
              <a:spLocks noChangeArrowheads="1"/>
            </p:cNvSpPr>
            <p:nvPr/>
          </p:nvSpPr>
          <p:spPr bwMode="auto">
            <a:xfrm>
              <a:off x="1738" y="2176"/>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1" name="Oval 10"/>
            <p:cNvSpPr>
              <a:spLocks noChangeArrowheads="1"/>
            </p:cNvSpPr>
            <p:nvPr/>
          </p:nvSpPr>
          <p:spPr bwMode="auto">
            <a:xfrm>
              <a:off x="1373" y="187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2" name="Oval 11"/>
            <p:cNvSpPr>
              <a:spLocks noChangeArrowheads="1"/>
            </p:cNvSpPr>
            <p:nvPr/>
          </p:nvSpPr>
          <p:spPr bwMode="auto">
            <a:xfrm>
              <a:off x="1182" y="1662"/>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3" name="Oval 12"/>
            <p:cNvSpPr>
              <a:spLocks noChangeArrowheads="1"/>
            </p:cNvSpPr>
            <p:nvPr/>
          </p:nvSpPr>
          <p:spPr bwMode="auto">
            <a:xfrm>
              <a:off x="1607" y="267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4" name="Oval 13"/>
            <p:cNvSpPr>
              <a:spLocks noChangeArrowheads="1"/>
            </p:cNvSpPr>
            <p:nvPr/>
          </p:nvSpPr>
          <p:spPr bwMode="auto">
            <a:xfrm>
              <a:off x="1099" y="2871"/>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5" name="Oval 14"/>
            <p:cNvSpPr>
              <a:spLocks noChangeArrowheads="1"/>
            </p:cNvSpPr>
            <p:nvPr/>
          </p:nvSpPr>
          <p:spPr bwMode="auto">
            <a:xfrm>
              <a:off x="1896" y="283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6" name="Oval 15"/>
            <p:cNvSpPr>
              <a:spLocks noChangeArrowheads="1"/>
            </p:cNvSpPr>
            <p:nvPr/>
          </p:nvSpPr>
          <p:spPr bwMode="auto">
            <a:xfrm>
              <a:off x="1464" y="150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7" name="Oval 16"/>
            <p:cNvSpPr>
              <a:spLocks noChangeArrowheads="1"/>
            </p:cNvSpPr>
            <p:nvPr/>
          </p:nvSpPr>
          <p:spPr bwMode="auto">
            <a:xfrm>
              <a:off x="2303" y="293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38" name="Line 17"/>
            <p:cNvSpPr>
              <a:spLocks noChangeShapeType="1"/>
            </p:cNvSpPr>
            <p:nvPr/>
          </p:nvSpPr>
          <p:spPr bwMode="auto">
            <a:xfrm flipV="1">
              <a:off x="737" y="2159"/>
              <a:ext cx="248" cy="11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39" name="Line 18"/>
            <p:cNvSpPr>
              <a:spLocks noChangeShapeType="1"/>
            </p:cNvSpPr>
            <p:nvPr/>
          </p:nvSpPr>
          <p:spPr bwMode="auto">
            <a:xfrm>
              <a:off x="737" y="2304"/>
              <a:ext cx="200" cy="21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0" name="Line 19"/>
            <p:cNvSpPr>
              <a:spLocks noChangeShapeType="1"/>
            </p:cNvSpPr>
            <p:nvPr/>
          </p:nvSpPr>
          <p:spPr bwMode="auto">
            <a:xfrm flipV="1">
              <a:off x="1034" y="1911"/>
              <a:ext cx="355" cy="22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1" name="Line 20"/>
            <p:cNvSpPr>
              <a:spLocks noChangeShapeType="1"/>
            </p:cNvSpPr>
            <p:nvPr/>
          </p:nvSpPr>
          <p:spPr bwMode="auto">
            <a:xfrm flipH="1" flipV="1">
              <a:off x="1233" y="1706"/>
              <a:ext cx="156" cy="17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2" name="Line 21"/>
            <p:cNvSpPr>
              <a:spLocks noChangeShapeType="1"/>
            </p:cNvSpPr>
            <p:nvPr/>
          </p:nvSpPr>
          <p:spPr bwMode="auto">
            <a:xfrm flipV="1">
              <a:off x="1416" y="1550"/>
              <a:ext cx="75" cy="32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3" name="Line 22"/>
            <p:cNvSpPr>
              <a:spLocks noChangeShapeType="1"/>
            </p:cNvSpPr>
            <p:nvPr/>
          </p:nvSpPr>
          <p:spPr bwMode="auto">
            <a:xfrm>
              <a:off x="1028" y="2153"/>
              <a:ext cx="458" cy="2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4" name="Line 23"/>
            <p:cNvSpPr>
              <a:spLocks noChangeShapeType="1"/>
            </p:cNvSpPr>
            <p:nvPr/>
          </p:nvSpPr>
          <p:spPr bwMode="auto">
            <a:xfrm>
              <a:off x="1039" y="2148"/>
              <a:ext cx="716" cy="5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5" name="Line 24"/>
            <p:cNvSpPr>
              <a:spLocks noChangeShapeType="1"/>
            </p:cNvSpPr>
            <p:nvPr/>
          </p:nvSpPr>
          <p:spPr bwMode="auto">
            <a:xfrm>
              <a:off x="1518" y="2465"/>
              <a:ext cx="108" cy="21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6" name="Line 25"/>
            <p:cNvSpPr>
              <a:spLocks noChangeShapeType="1"/>
            </p:cNvSpPr>
            <p:nvPr/>
          </p:nvSpPr>
          <p:spPr bwMode="auto">
            <a:xfrm>
              <a:off x="1653" y="2719"/>
              <a:ext cx="247" cy="1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7" name="Line 26"/>
            <p:cNvSpPr>
              <a:spLocks noChangeShapeType="1"/>
            </p:cNvSpPr>
            <p:nvPr/>
          </p:nvSpPr>
          <p:spPr bwMode="auto">
            <a:xfrm>
              <a:off x="1949" y="2864"/>
              <a:ext cx="371" cy="9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8" name="Line 27"/>
            <p:cNvSpPr>
              <a:spLocks noChangeShapeType="1"/>
            </p:cNvSpPr>
            <p:nvPr/>
          </p:nvSpPr>
          <p:spPr bwMode="auto">
            <a:xfrm>
              <a:off x="974" y="2557"/>
              <a:ext cx="146" cy="32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49" name="Oval 28"/>
            <p:cNvSpPr>
              <a:spLocks noChangeArrowheads="1"/>
            </p:cNvSpPr>
            <p:nvPr/>
          </p:nvSpPr>
          <p:spPr bwMode="auto">
            <a:xfrm>
              <a:off x="4778" y="190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0" name="Oval 29"/>
            <p:cNvSpPr>
              <a:spLocks noChangeArrowheads="1"/>
            </p:cNvSpPr>
            <p:nvPr/>
          </p:nvSpPr>
          <p:spPr bwMode="auto">
            <a:xfrm>
              <a:off x="4485" y="2650"/>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1" name="Oval 30"/>
            <p:cNvSpPr>
              <a:spLocks noChangeArrowheads="1"/>
            </p:cNvSpPr>
            <p:nvPr/>
          </p:nvSpPr>
          <p:spPr bwMode="auto">
            <a:xfrm>
              <a:off x="4179" y="227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2" name="Oval 31"/>
            <p:cNvSpPr>
              <a:spLocks noChangeArrowheads="1"/>
            </p:cNvSpPr>
            <p:nvPr/>
          </p:nvSpPr>
          <p:spPr bwMode="auto">
            <a:xfrm>
              <a:off x="4576" y="2945"/>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3" name="Oval 32"/>
            <p:cNvSpPr>
              <a:spLocks noChangeArrowheads="1"/>
            </p:cNvSpPr>
            <p:nvPr/>
          </p:nvSpPr>
          <p:spPr bwMode="auto">
            <a:xfrm>
              <a:off x="4150" y="283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4" name="Oval 33"/>
            <p:cNvSpPr>
              <a:spLocks noChangeArrowheads="1"/>
            </p:cNvSpPr>
            <p:nvPr/>
          </p:nvSpPr>
          <p:spPr bwMode="auto">
            <a:xfrm>
              <a:off x="3627" y="227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5" name="Oval 34"/>
            <p:cNvSpPr>
              <a:spLocks noChangeArrowheads="1"/>
            </p:cNvSpPr>
            <p:nvPr/>
          </p:nvSpPr>
          <p:spPr bwMode="auto">
            <a:xfrm>
              <a:off x="3809" y="1892"/>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6" name="Oval 35"/>
            <p:cNvSpPr>
              <a:spLocks noChangeArrowheads="1"/>
            </p:cNvSpPr>
            <p:nvPr/>
          </p:nvSpPr>
          <p:spPr bwMode="auto">
            <a:xfrm>
              <a:off x="3248" y="2467"/>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7" name="Oval 36"/>
            <p:cNvSpPr>
              <a:spLocks noChangeArrowheads="1"/>
            </p:cNvSpPr>
            <p:nvPr/>
          </p:nvSpPr>
          <p:spPr bwMode="auto">
            <a:xfrm>
              <a:off x="3667" y="1864"/>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8" name="Oval 37"/>
            <p:cNvSpPr>
              <a:spLocks noChangeArrowheads="1"/>
            </p:cNvSpPr>
            <p:nvPr/>
          </p:nvSpPr>
          <p:spPr bwMode="auto">
            <a:xfrm>
              <a:off x="3855" y="1593"/>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59" name="Line 38"/>
            <p:cNvSpPr>
              <a:spLocks noChangeShapeType="1"/>
            </p:cNvSpPr>
            <p:nvPr/>
          </p:nvSpPr>
          <p:spPr bwMode="auto">
            <a:xfrm flipV="1">
              <a:off x="4700" y="1954"/>
              <a:ext cx="96" cy="3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0" name="Line 39"/>
            <p:cNvSpPr>
              <a:spLocks noChangeShapeType="1"/>
            </p:cNvSpPr>
            <p:nvPr/>
          </p:nvSpPr>
          <p:spPr bwMode="auto">
            <a:xfrm flipH="1">
              <a:off x="4226" y="2309"/>
              <a:ext cx="43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1" name="Line 40"/>
            <p:cNvSpPr>
              <a:spLocks noChangeShapeType="1"/>
            </p:cNvSpPr>
            <p:nvPr/>
          </p:nvSpPr>
          <p:spPr bwMode="auto">
            <a:xfrm flipH="1">
              <a:off x="4527" y="2331"/>
              <a:ext cx="146" cy="32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2" name="Line 41"/>
            <p:cNvSpPr>
              <a:spLocks noChangeShapeType="1"/>
            </p:cNvSpPr>
            <p:nvPr/>
          </p:nvSpPr>
          <p:spPr bwMode="auto">
            <a:xfrm flipH="1">
              <a:off x="4199" y="2692"/>
              <a:ext cx="296" cy="15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3" name="Line 42"/>
            <p:cNvSpPr>
              <a:spLocks noChangeShapeType="1"/>
            </p:cNvSpPr>
            <p:nvPr/>
          </p:nvSpPr>
          <p:spPr bwMode="auto">
            <a:xfrm>
              <a:off x="4527" y="2697"/>
              <a:ext cx="70" cy="25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4" name="Line 43"/>
            <p:cNvSpPr>
              <a:spLocks noChangeShapeType="1"/>
            </p:cNvSpPr>
            <p:nvPr/>
          </p:nvSpPr>
          <p:spPr bwMode="auto">
            <a:xfrm flipH="1">
              <a:off x="3655" y="2282"/>
              <a:ext cx="544" cy="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5" name="Line 44"/>
            <p:cNvSpPr>
              <a:spLocks noChangeShapeType="1"/>
            </p:cNvSpPr>
            <p:nvPr/>
          </p:nvSpPr>
          <p:spPr bwMode="auto">
            <a:xfrm flipH="1">
              <a:off x="3295" y="2331"/>
              <a:ext cx="349" cy="151"/>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6" name="Line 45"/>
            <p:cNvSpPr>
              <a:spLocks noChangeShapeType="1"/>
            </p:cNvSpPr>
            <p:nvPr/>
          </p:nvSpPr>
          <p:spPr bwMode="auto">
            <a:xfrm flipV="1">
              <a:off x="3644" y="1911"/>
              <a:ext cx="43" cy="36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7" name="Line 46"/>
            <p:cNvSpPr>
              <a:spLocks noChangeShapeType="1"/>
            </p:cNvSpPr>
            <p:nvPr/>
          </p:nvSpPr>
          <p:spPr bwMode="auto">
            <a:xfrm>
              <a:off x="3720" y="1889"/>
              <a:ext cx="91" cy="1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8" name="Line 47"/>
            <p:cNvSpPr>
              <a:spLocks noChangeShapeType="1"/>
            </p:cNvSpPr>
            <p:nvPr/>
          </p:nvSpPr>
          <p:spPr bwMode="auto">
            <a:xfrm flipH="1">
              <a:off x="3709" y="1631"/>
              <a:ext cx="156" cy="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69" name="Oval 48"/>
            <p:cNvSpPr>
              <a:spLocks noChangeArrowheads="1"/>
            </p:cNvSpPr>
            <p:nvPr/>
          </p:nvSpPr>
          <p:spPr bwMode="auto">
            <a:xfrm>
              <a:off x="656" y="2224"/>
              <a:ext cx="135" cy="134"/>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70" name="Oval 49"/>
            <p:cNvSpPr>
              <a:spLocks noChangeArrowheads="1"/>
            </p:cNvSpPr>
            <p:nvPr/>
          </p:nvSpPr>
          <p:spPr bwMode="auto">
            <a:xfrm>
              <a:off x="4623" y="2244"/>
              <a:ext cx="135" cy="134"/>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grpSp>
      <p:grpSp>
        <p:nvGrpSpPr>
          <p:cNvPr id="115716" name="Group 50"/>
          <p:cNvGrpSpPr>
            <a:grpSpLocks/>
          </p:cNvGrpSpPr>
          <p:nvPr/>
        </p:nvGrpSpPr>
        <p:grpSpPr bwMode="auto">
          <a:xfrm>
            <a:off x="4829175" y="3983038"/>
            <a:ext cx="358775" cy="447675"/>
            <a:chOff x="3042" y="2509"/>
            <a:chExt cx="226" cy="282"/>
          </a:xfrm>
        </p:grpSpPr>
        <p:sp>
          <p:nvSpPr>
            <p:cNvPr id="115723" name="Oval 51"/>
            <p:cNvSpPr>
              <a:spLocks noChangeArrowheads="1"/>
            </p:cNvSpPr>
            <p:nvPr/>
          </p:nvSpPr>
          <p:spPr bwMode="auto">
            <a:xfrm>
              <a:off x="3042" y="2735"/>
              <a:ext cx="56" cy="56"/>
            </a:xfrm>
            <a:prstGeom prst="ellipse">
              <a:avLst/>
            </a:prstGeom>
            <a:solidFill>
              <a:schemeClr val="accent1"/>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5724" name="Line 52"/>
            <p:cNvSpPr>
              <a:spLocks noChangeShapeType="1"/>
            </p:cNvSpPr>
            <p:nvPr/>
          </p:nvSpPr>
          <p:spPr bwMode="auto">
            <a:xfrm flipH="1">
              <a:off x="3079" y="2509"/>
              <a:ext cx="189" cy="23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grpSp>
      <p:sp>
        <p:nvSpPr>
          <p:cNvPr id="115717" name="Line 53"/>
          <p:cNvSpPr>
            <a:spLocks noChangeShapeType="1"/>
          </p:cNvSpPr>
          <p:nvPr/>
        </p:nvSpPr>
        <p:spPr bwMode="auto">
          <a:xfrm flipV="1">
            <a:off x="3743325" y="4400550"/>
            <a:ext cx="1101725" cy="290513"/>
          </a:xfrm>
          <a:prstGeom prst="line">
            <a:avLst/>
          </a:prstGeom>
          <a:noFill/>
          <a:ln w="12700">
            <a:solidFill>
              <a:schemeClr val="accent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5718" name="Freeform 54"/>
          <p:cNvSpPr>
            <a:spLocks/>
          </p:cNvSpPr>
          <p:nvPr/>
        </p:nvSpPr>
        <p:spPr bwMode="auto">
          <a:xfrm>
            <a:off x="1136650" y="3392488"/>
            <a:ext cx="6307138" cy="1316037"/>
          </a:xfrm>
          <a:custGeom>
            <a:avLst/>
            <a:gdLst>
              <a:gd name="T0" fmla="*/ 0 w 3973"/>
              <a:gd name="T1" fmla="*/ 2147483647 h 829"/>
              <a:gd name="T2" fmla="*/ 2147483647 w 3973"/>
              <a:gd name="T3" fmla="*/ 0 h 829"/>
              <a:gd name="T4" fmla="*/ 2147483647 w 3973"/>
              <a:gd name="T5" fmla="*/ 2147483647 h 829"/>
              <a:gd name="T6" fmla="*/ 2147483647 w 3973"/>
              <a:gd name="T7" fmla="*/ 2147483647 h 829"/>
              <a:gd name="T8" fmla="*/ 2147483647 w 3973"/>
              <a:gd name="T9" fmla="*/ 2147483647 h 829"/>
              <a:gd name="T10" fmla="*/ 2147483647 w 3973"/>
              <a:gd name="T11" fmla="*/ 2147483647 h 829"/>
              <a:gd name="T12" fmla="*/ 2147483647 w 3973"/>
              <a:gd name="T13" fmla="*/ 2147483647 h 829"/>
              <a:gd name="T14" fmla="*/ 2147483647 w 3973"/>
              <a:gd name="T15" fmla="*/ 2147483647 h 829"/>
              <a:gd name="T16" fmla="*/ 2147483647 w 3973"/>
              <a:gd name="T17" fmla="*/ 2147483647 h 829"/>
              <a:gd name="T18" fmla="*/ 2147483647 w 3973"/>
              <a:gd name="T19" fmla="*/ 2147483647 h 829"/>
              <a:gd name="T20" fmla="*/ 2147483647 w 3973"/>
              <a:gd name="T21" fmla="*/ 2147483647 h 8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73"/>
              <a:gd name="T34" fmla="*/ 0 h 829"/>
              <a:gd name="T35" fmla="*/ 3973 w 3973"/>
              <a:gd name="T36" fmla="*/ 829 h 8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73" h="829">
                <a:moveTo>
                  <a:pt x="0" y="151"/>
                </a:moveTo>
                <a:lnTo>
                  <a:pt x="301" y="0"/>
                </a:lnTo>
                <a:lnTo>
                  <a:pt x="786" y="302"/>
                </a:lnTo>
                <a:lnTo>
                  <a:pt x="915" y="565"/>
                </a:lnTo>
                <a:lnTo>
                  <a:pt x="1211" y="727"/>
                </a:lnTo>
                <a:lnTo>
                  <a:pt x="1620" y="829"/>
                </a:lnTo>
                <a:lnTo>
                  <a:pt x="2352" y="630"/>
                </a:lnTo>
                <a:lnTo>
                  <a:pt x="2568" y="355"/>
                </a:lnTo>
                <a:lnTo>
                  <a:pt x="2955" y="172"/>
                </a:lnTo>
                <a:lnTo>
                  <a:pt x="3483" y="167"/>
                </a:lnTo>
                <a:lnTo>
                  <a:pt x="3973" y="162"/>
                </a:lnTo>
              </a:path>
            </a:pathLst>
          </a:custGeom>
          <a:noFill/>
          <a:ln w="38100" cap="sq">
            <a:solidFill>
              <a:srgbClr val="CCC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876599" name="Rectangle 55"/>
          <p:cNvSpPr>
            <a:spLocks noChangeArrowheads="1"/>
          </p:cNvSpPr>
          <p:nvPr/>
        </p:nvSpPr>
        <p:spPr bwMode="auto">
          <a:xfrm>
            <a:off x="5224463" y="3487738"/>
            <a:ext cx="514350" cy="641350"/>
          </a:xfrm>
          <a:prstGeom prst="rect">
            <a:avLst/>
          </a:prstGeom>
          <a:noFill/>
          <a:ln w="12700" cap="sq">
            <a:noFill/>
            <a:miter lim="800000"/>
            <a:headEnd type="none" w="sm" len="sm"/>
            <a:tailEnd type="none" w="sm" len="sm"/>
          </a:ln>
          <a:effectLst/>
        </p:spPr>
        <p:txBody>
          <a:bodyPr wrap="none">
            <a:spAutoFit/>
          </a:bodyPr>
          <a:lstStyle/>
          <a:p>
            <a:pPr algn="ctr">
              <a:defRPr/>
            </a:pPr>
            <a:r>
              <a:rPr lang="en-US" sz="3600">
                <a:solidFill>
                  <a:schemeClr val="hlink"/>
                </a:solidFill>
                <a:effectLst>
                  <a:outerShdw blurRad="38100" dist="38100" dir="2700000" algn="tl">
                    <a:srgbClr val="C0C0C0"/>
                  </a:outerShdw>
                </a:effectLst>
                <a:latin typeface="Times New Roman" pitchFamily="18" charset="0"/>
              </a:rPr>
              <a:t>X</a:t>
            </a:r>
          </a:p>
        </p:txBody>
      </p:sp>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52400" y="101600"/>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dirty="0">
                <a:solidFill>
                  <a:srgbClr val="000066"/>
                </a:solidFill>
              </a:rPr>
              <a:t>Ligne d’assemblage</a:t>
            </a:r>
          </a:p>
        </p:txBody>
      </p:sp>
      <p:sp>
        <p:nvSpPr>
          <p:cNvPr id="19459" name="Text Box 6"/>
          <p:cNvSpPr txBox="1">
            <a:spLocks noChangeArrowheads="1"/>
          </p:cNvSpPr>
          <p:nvPr/>
        </p:nvSpPr>
        <p:spPr bwMode="auto">
          <a:xfrm>
            <a:off x="1716690" y="5296421"/>
            <a:ext cx="648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CA" altLang="en-US" dirty="0"/>
              <a:t>Motion Planning Kit (Jean-Claude </a:t>
            </a:r>
            <a:r>
              <a:rPr lang="fr-CA" altLang="en-US" dirty="0" err="1"/>
              <a:t>Latombe</a:t>
            </a:r>
            <a:r>
              <a:rPr lang="fr-CA" altLang="en-US" dirty="0"/>
              <a:t> – Stanford U.)</a:t>
            </a:r>
            <a:endParaRPr lang="en-US" altLang="en-US" dirty="0"/>
          </a:p>
        </p:txBody>
      </p:sp>
      <p:pic>
        <p:nvPicPr>
          <p:cNvPr id="2" name="mpk-jcl-many-robo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2011" y="1614487"/>
            <a:ext cx="3316239" cy="3208871"/>
          </a:xfrm>
          <a:prstGeom prst="rect">
            <a:avLst/>
          </a:prstGeom>
        </p:spPr>
      </p:pic>
      <p:pic>
        <p:nvPicPr>
          <p:cNvPr id="3" name="mpk-jcl-one-robo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57230" y="1554163"/>
            <a:ext cx="3909798" cy="3285851"/>
          </a:xfrm>
          <a:prstGeom prst="rect">
            <a:avLst/>
          </a:prstGeom>
        </p:spPr>
      </p:pic>
      <p:sp>
        <p:nvSpPr>
          <p:cNvPr id="5" name="Footer Placeholder 4"/>
          <p:cNvSpPr>
            <a:spLocks noGrp="1"/>
          </p:cNvSpPr>
          <p:nvPr>
            <p:ph type="ftr" sz="quarter" idx="11"/>
          </p:nvPr>
        </p:nvSpPr>
        <p:spPr/>
        <p:txBody>
          <a:bodyPr/>
          <a:lstStyle/>
          <a:p>
            <a:pPr>
              <a:defRPr/>
            </a:pPr>
            <a:r>
              <a:rPr lang="en-US"/>
              <a:t>IFT608/IFT702</a:t>
            </a:r>
          </a:p>
        </p:txBody>
      </p:sp>
      <p:sp>
        <p:nvSpPr>
          <p:cNvPr id="6" name="Slide Number Placeholder 5"/>
          <p:cNvSpPr>
            <a:spLocks noGrp="1"/>
          </p:cNvSpPr>
          <p:nvPr>
            <p:ph type="sldNum" sz="quarter" idx="12"/>
          </p:nvPr>
        </p:nvSpPr>
        <p:spPr/>
        <p:txBody>
          <a:bodyPr/>
          <a:lstStyle/>
          <a:p>
            <a:pPr>
              <a:defRPr/>
            </a:pPr>
            <a:fld id="{4FAE6AC3-400E-434A-BF29-BDD73B3F86EF}" type="slidenum">
              <a:rPr lang="en-US" smtClean="0"/>
              <a:pPr>
                <a:defRPr/>
              </a:pPr>
              <a:t>9</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sz="4000"/>
              <a:t>RDT Bidirectionnel</a:t>
            </a:r>
          </a:p>
        </p:txBody>
      </p:sp>
      <p:grpSp>
        <p:nvGrpSpPr>
          <p:cNvPr id="116739" name="Group 3"/>
          <p:cNvGrpSpPr>
            <a:grpSpLocks/>
          </p:cNvGrpSpPr>
          <p:nvPr/>
        </p:nvGrpSpPr>
        <p:grpSpPr bwMode="auto">
          <a:xfrm>
            <a:off x="1041400" y="2392363"/>
            <a:ext cx="6632575" cy="2371725"/>
            <a:chOff x="656" y="1507"/>
            <a:chExt cx="4178" cy="1494"/>
          </a:xfrm>
        </p:grpSpPr>
        <p:sp>
          <p:nvSpPr>
            <p:cNvPr id="116744" name="Oval 4"/>
            <p:cNvSpPr>
              <a:spLocks noChangeArrowheads="1"/>
            </p:cNvSpPr>
            <p:nvPr/>
          </p:nvSpPr>
          <p:spPr bwMode="auto">
            <a:xfrm>
              <a:off x="688" y="226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45" name="Oval 5"/>
            <p:cNvSpPr>
              <a:spLocks noChangeArrowheads="1"/>
            </p:cNvSpPr>
            <p:nvPr/>
          </p:nvSpPr>
          <p:spPr bwMode="auto">
            <a:xfrm>
              <a:off x="4655" y="2281"/>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46" name="Oval 6"/>
            <p:cNvSpPr>
              <a:spLocks noChangeArrowheads="1"/>
            </p:cNvSpPr>
            <p:nvPr/>
          </p:nvSpPr>
          <p:spPr bwMode="auto">
            <a:xfrm>
              <a:off x="983" y="211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47" name="Oval 7"/>
            <p:cNvSpPr>
              <a:spLocks noChangeArrowheads="1"/>
            </p:cNvSpPr>
            <p:nvPr/>
          </p:nvSpPr>
          <p:spPr bwMode="auto">
            <a:xfrm>
              <a:off x="1477" y="2419"/>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48" name="Oval 8"/>
            <p:cNvSpPr>
              <a:spLocks noChangeArrowheads="1"/>
            </p:cNvSpPr>
            <p:nvPr/>
          </p:nvSpPr>
          <p:spPr bwMode="auto">
            <a:xfrm>
              <a:off x="927" y="2510"/>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49" name="Oval 9"/>
            <p:cNvSpPr>
              <a:spLocks noChangeArrowheads="1"/>
            </p:cNvSpPr>
            <p:nvPr/>
          </p:nvSpPr>
          <p:spPr bwMode="auto">
            <a:xfrm>
              <a:off x="1738" y="2176"/>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0" name="Oval 10"/>
            <p:cNvSpPr>
              <a:spLocks noChangeArrowheads="1"/>
            </p:cNvSpPr>
            <p:nvPr/>
          </p:nvSpPr>
          <p:spPr bwMode="auto">
            <a:xfrm>
              <a:off x="1373" y="1873"/>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1" name="Oval 11"/>
            <p:cNvSpPr>
              <a:spLocks noChangeArrowheads="1"/>
            </p:cNvSpPr>
            <p:nvPr/>
          </p:nvSpPr>
          <p:spPr bwMode="auto">
            <a:xfrm>
              <a:off x="1182" y="1662"/>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2" name="Oval 12"/>
            <p:cNvSpPr>
              <a:spLocks noChangeArrowheads="1"/>
            </p:cNvSpPr>
            <p:nvPr/>
          </p:nvSpPr>
          <p:spPr bwMode="auto">
            <a:xfrm>
              <a:off x="1607" y="267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3" name="Oval 13"/>
            <p:cNvSpPr>
              <a:spLocks noChangeArrowheads="1"/>
            </p:cNvSpPr>
            <p:nvPr/>
          </p:nvSpPr>
          <p:spPr bwMode="auto">
            <a:xfrm>
              <a:off x="1099" y="2871"/>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4" name="Oval 14"/>
            <p:cNvSpPr>
              <a:spLocks noChangeArrowheads="1"/>
            </p:cNvSpPr>
            <p:nvPr/>
          </p:nvSpPr>
          <p:spPr bwMode="auto">
            <a:xfrm>
              <a:off x="1896" y="283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5" name="Oval 15"/>
            <p:cNvSpPr>
              <a:spLocks noChangeArrowheads="1"/>
            </p:cNvSpPr>
            <p:nvPr/>
          </p:nvSpPr>
          <p:spPr bwMode="auto">
            <a:xfrm>
              <a:off x="1464" y="150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6" name="Oval 16"/>
            <p:cNvSpPr>
              <a:spLocks noChangeArrowheads="1"/>
            </p:cNvSpPr>
            <p:nvPr/>
          </p:nvSpPr>
          <p:spPr bwMode="auto">
            <a:xfrm>
              <a:off x="2303" y="2938"/>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57" name="Line 17"/>
            <p:cNvSpPr>
              <a:spLocks noChangeShapeType="1"/>
            </p:cNvSpPr>
            <p:nvPr/>
          </p:nvSpPr>
          <p:spPr bwMode="auto">
            <a:xfrm flipV="1">
              <a:off x="737" y="2159"/>
              <a:ext cx="248" cy="11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58" name="Line 18"/>
            <p:cNvSpPr>
              <a:spLocks noChangeShapeType="1"/>
            </p:cNvSpPr>
            <p:nvPr/>
          </p:nvSpPr>
          <p:spPr bwMode="auto">
            <a:xfrm>
              <a:off x="737" y="2304"/>
              <a:ext cx="200" cy="21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59" name="Line 19"/>
            <p:cNvSpPr>
              <a:spLocks noChangeShapeType="1"/>
            </p:cNvSpPr>
            <p:nvPr/>
          </p:nvSpPr>
          <p:spPr bwMode="auto">
            <a:xfrm flipV="1">
              <a:off x="1034" y="1911"/>
              <a:ext cx="355" cy="22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0" name="Line 20"/>
            <p:cNvSpPr>
              <a:spLocks noChangeShapeType="1"/>
            </p:cNvSpPr>
            <p:nvPr/>
          </p:nvSpPr>
          <p:spPr bwMode="auto">
            <a:xfrm flipH="1" flipV="1">
              <a:off x="1233" y="1706"/>
              <a:ext cx="156" cy="17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1" name="Line 21"/>
            <p:cNvSpPr>
              <a:spLocks noChangeShapeType="1"/>
            </p:cNvSpPr>
            <p:nvPr/>
          </p:nvSpPr>
          <p:spPr bwMode="auto">
            <a:xfrm flipV="1">
              <a:off x="1416" y="1550"/>
              <a:ext cx="75" cy="32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2" name="Line 22"/>
            <p:cNvSpPr>
              <a:spLocks noChangeShapeType="1"/>
            </p:cNvSpPr>
            <p:nvPr/>
          </p:nvSpPr>
          <p:spPr bwMode="auto">
            <a:xfrm>
              <a:off x="1028" y="2153"/>
              <a:ext cx="458" cy="275"/>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3" name="Line 23"/>
            <p:cNvSpPr>
              <a:spLocks noChangeShapeType="1"/>
            </p:cNvSpPr>
            <p:nvPr/>
          </p:nvSpPr>
          <p:spPr bwMode="auto">
            <a:xfrm>
              <a:off x="1039" y="2148"/>
              <a:ext cx="716" cy="5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4" name="Line 24"/>
            <p:cNvSpPr>
              <a:spLocks noChangeShapeType="1"/>
            </p:cNvSpPr>
            <p:nvPr/>
          </p:nvSpPr>
          <p:spPr bwMode="auto">
            <a:xfrm>
              <a:off x="1518" y="2465"/>
              <a:ext cx="108" cy="21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5" name="Line 25"/>
            <p:cNvSpPr>
              <a:spLocks noChangeShapeType="1"/>
            </p:cNvSpPr>
            <p:nvPr/>
          </p:nvSpPr>
          <p:spPr bwMode="auto">
            <a:xfrm>
              <a:off x="1653" y="2719"/>
              <a:ext cx="247" cy="1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6" name="Line 26"/>
            <p:cNvSpPr>
              <a:spLocks noChangeShapeType="1"/>
            </p:cNvSpPr>
            <p:nvPr/>
          </p:nvSpPr>
          <p:spPr bwMode="auto">
            <a:xfrm>
              <a:off x="1949" y="2864"/>
              <a:ext cx="371" cy="9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7" name="Line 27"/>
            <p:cNvSpPr>
              <a:spLocks noChangeShapeType="1"/>
            </p:cNvSpPr>
            <p:nvPr/>
          </p:nvSpPr>
          <p:spPr bwMode="auto">
            <a:xfrm>
              <a:off x="974" y="2557"/>
              <a:ext cx="146" cy="32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68" name="Oval 28"/>
            <p:cNvSpPr>
              <a:spLocks noChangeArrowheads="1"/>
            </p:cNvSpPr>
            <p:nvPr/>
          </p:nvSpPr>
          <p:spPr bwMode="auto">
            <a:xfrm>
              <a:off x="4778" y="190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69" name="Oval 29"/>
            <p:cNvSpPr>
              <a:spLocks noChangeArrowheads="1"/>
            </p:cNvSpPr>
            <p:nvPr/>
          </p:nvSpPr>
          <p:spPr bwMode="auto">
            <a:xfrm>
              <a:off x="4485" y="2650"/>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0" name="Oval 30"/>
            <p:cNvSpPr>
              <a:spLocks noChangeArrowheads="1"/>
            </p:cNvSpPr>
            <p:nvPr/>
          </p:nvSpPr>
          <p:spPr bwMode="auto">
            <a:xfrm>
              <a:off x="4179" y="2279"/>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1" name="Oval 31"/>
            <p:cNvSpPr>
              <a:spLocks noChangeArrowheads="1"/>
            </p:cNvSpPr>
            <p:nvPr/>
          </p:nvSpPr>
          <p:spPr bwMode="auto">
            <a:xfrm>
              <a:off x="4576" y="2945"/>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2" name="Oval 32"/>
            <p:cNvSpPr>
              <a:spLocks noChangeArrowheads="1"/>
            </p:cNvSpPr>
            <p:nvPr/>
          </p:nvSpPr>
          <p:spPr bwMode="auto">
            <a:xfrm>
              <a:off x="4150" y="283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3" name="Oval 33"/>
            <p:cNvSpPr>
              <a:spLocks noChangeArrowheads="1"/>
            </p:cNvSpPr>
            <p:nvPr/>
          </p:nvSpPr>
          <p:spPr bwMode="auto">
            <a:xfrm>
              <a:off x="3627" y="2276"/>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4" name="Oval 34"/>
            <p:cNvSpPr>
              <a:spLocks noChangeArrowheads="1"/>
            </p:cNvSpPr>
            <p:nvPr/>
          </p:nvSpPr>
          <p:spPr bwMode="auto">
            <a:xfrm>
              <a:off x="3809" y="1892"/>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5" name="Oval 35"/>
            <p:cNvSpPr>
              <a:spLocks noChangeArrowheads="1"/>
            </p:cNvSpPr>
            <p:nvPr/>
          </p:nvSpPr>
          <p:spPr bwMode="auto">
            <a:xfrm>
              <a:off x="3248" y="2467"/>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6" name="Oval 36"/>
            <p:cNvSpPr>
              <a:spLocks noChangeArrowheads="1"/>
            </p:cNvSpPr>
            <p:nvPr/>
          </p:nvSpPr>
          <p:spPr bwMode="auto">
            <a:xfrm>
              <a:off x="3667" y="1864"/>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7" name="Oval 37"/>
            <p:cNvSpPr>
              <a:spLocks noChangeArrowheads="1"/>
            </p:cNvSpPr>
            <p:nvPr/>
          </p:nvSpPr>
          <p:spPr bwMode="auto">
            <a:xfrm>
              <a:off x="3855" y="1593"/>
              <a:ext cx="56" cy="56"/>
            </a:xfrm>
            <a:prstGeom prst="ellipse">
              <a:avLst/>
            </a:prstGeom>
            <a:solidFill>
              <a:srgbClr val="FFFF99"/>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78" name="Line 38"/>
            <p:cNvSpPr>
              <a:spLocks noChangeShapeType="1"/>
            </p:cNvSpPr>
            <p:nvPr/>
          </p:nvSpPr>
          <p:spPr bwMode="auto">
            <a:xfrm flipV="1">
              <a:off x="4700" y="1954"/>
              <a:ext cx="96" cy="33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79" name="Line 39"/>
            <p:cNvSpPr>
              <a:spLocks noChangeShapeType="1"/>
            </p:cNvSpPr>
            <p:nvPr/>
          </p:nvSpPr>
          <p:spPr bwMode="auto">
            <a:xfrm flipH="1">
              <a:off x="4226" y="2309"/>
              <a:ext cx="43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0" name="Line 40"/>
            <p:cNvSpPr>
              <a:spLocks noChangeShapeType="1"/>
            </p:cNvSpPr>
            <p:nvPr/>
          </p:nvSpPr>
          <p:spPr bwMode="auto">
            <a:xfrm flipH="1">
              <a:off x="4527" y="2331"/>
              <a:ext cx="146" cy="328"/>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1" name="Line 41"/>
            <p:cNvSpPr>
              <a:spLocks noChangeShapeType="1"/>
            </p:cNvSpPr>
            <p:nvPr/>
          </p:nvSpPr>
          <p:spPr bwMode="auto">
            <a:xfrm flipH="1">
              <a:off x="4199" y="2692"/>
              <a:ext cx="296" cy="15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2" name="Line 42"/>
            <p:cNvSpPr>
              <a:spLocks noChangeShapeType="1"/>
            </p:cNvSpPr>
            <p:nvPr/>
          </p:nvSpPr>
          <p:spPr bwMode="auto">
            <a:xfrm>
              <a:off x="4527" y="2697"/>
              <a:ext cx="70" cy="253"/>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3" name="Line 43"/>
            <p:cNvSpPr>
              <a:spLocks noChangeShapeType="1"/>
            </p:cNvSpPr>
            <p:nvPr/>
          </p:nvSpPr>
          <p:spPr bwMode="auto">
            <a:xfrm flipH="1">
              <a:off x="3655" y="2282"/>
              <a:ext cx="544" cy="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4" name="Line 44"/>
            <p:cNvSpPr>
              <a:spLocks noChangeShapeType="1"/>
            </p:cNvSpPr>
            <p:nvPr/>
          </p:nvSpPr>
          <p:spPr bwMode="auto">
            <a:xfrm flipV="1">
              <a:off x="3644" y="1911"/>
              <a:ext cx="43" cy="36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5" name="Line 45"/>
            <p:cNvSpPr>
              <a:spLocks noChangeShapeType="1"/>
            </p:cNvSpPr>
            <p:nvPr/>
          </p:nvSpPr>
          <p:spPr bwMode="auto">
            <a:xfrm>
              <a:off x="3720" y="1889"/>
              <a:ext cx="91" cy="1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6" name="Line 46"/>
            <p:cNvSpPr>
              <a:spLocks noChangeShapeType="1"/>
            </p:cNvSpPr>
            <p:nvPr/>
          </p:nvSpPr>
          <p:spPr bwMode="auto">
            <a:xfrm flipH="1">
              <a:off x="3709" y="1631"/>
              <a:ext cx="156" cy="237"/>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87" name="Oval 47"/>
            <p:cNvSpPr>
              <a:spLocks noChangeArrowheads="1"/>
            </p:cNvSpPr>
            <p:nvPr/>
          </p:nvSpPr>
          <p:spPr bwMode="auto">
            <a:xfrm>
              <a:off x="656" y="2224"/>
              <a:ext cx="135" cy="134"/>
            </a:xfrm>
            <a:prstGeom prst="ellipse">
              <a:avLst/>
            </a:prstGeom>
            <a:noFill/>
            <a:ln w="28575" cap="sq">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88" name="Oval 48"/>
            <p:cNvSpPr>
              <a:spLocks noChangeArrowheads="1"/>
            </p:cNvSpPr>
            <p:nvPr/>
          </p:nvSpPr>
          <p:spPr bwMode="auto">
            <a:xfrm>
              <a:off x="4623" y="2244"/>
              <a:ext cx="135" cy="134"/>
            </a:xfrm>
            <a:prstGeom prst="ellipse">
              <a:avLst/>
            </a:prstGeom>
            <a:noFill/>
            <a:ln w="28575" cap="sq">
              <a:solidFill>
                <a:srgbClr val="FFFF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89" name="Oval 49"/>
            <p:cNvSpPr>
              <a:spLocks noChangeArrowheads="1"/>
            </p:cNvSpPr>
            <p:nvPr/>
          </p:nvSpPr>
          <p:spPr bwMode="auto">
            <a:xfrm>
              <a:off x="3042" y="2735"/>
              <a:ext cx="56" cy="56"/>
            </a:xfrm>
            <a:prstGeom prst="ellipse">
              <a:avLst/>
            </a:prstGeom>
            <a:solidFill>
              <a:srgbClr val="FF9900"/>
            </a:solidFill>
            <a:ln w="12700" cap="sq">
              <a:solidFill>
                <a:schemeClr val="bg2"/>
              </a:solidFill>
              <a:round/>
              <a:headEnd type="none" w="sm" len="sm"/>
              <a:tailEnd type="none" w="sm" len="sm"/>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CA" altLang="en-US"/>
            </a:p>
          </p:txBody>
        </p:sp>
        <p:sp>
          <p:nvSpPr>
            <p:cNvPr id="116790" name="Line 50"/>
            <p:cNvSpPr>
              <a:spLocks noChangeShapeType="1"/>
            </p:cNvSpPr>
            <p:nvPr/>
          </p:nvSpPr>
          <p:spPr bwMode="auto">
            <a:xfrm flipH="1">
              <a:off x="3079" y="2509"/>
              <a:ext cx="189" cy="236"/>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sp>
          <p:nvSpPr>
            <p:cNvPr id="116791" name="Line 51"/>
            <p:cNvSpPr>
              <a:spLocks noChangeShapeType="1"/>
            </p:cNvSpPr>
            <p:nvPr/>
          </p:nvSpPr>
          <p:spPr bwMode="auto">
            <a:xfrm flipV="1">
              <a:off x="2342" y="2767"/>
              <a:ext cx="705" cy="199"/>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CA"/>
            </a:p>
          </p:txBody>
        </p:sp>
      </p:grpSp>
      <p:sp>
        <p:nvSpPr>
          <p:cNvPr id="877620" name="Text Box 52"/>
          <p:cNvSpPr txBox="1">
            <a:spLocks noChangeArrowheads="1"/>
          </p:cNvSpPr>
          <p:nvPr/>
        </p:nvSpPr>
        <p:spPr bwMode="auto">
          <a:xfrm>
            <a:off x="4416425" y="5103813"/>
            <a:ext cx="4221163" cy="830262"/>
          </a:xfrm>
          <a:prstGeom prst="rect">
            <a:avLst/>
          </a:prstGeom>
          <a:noFill/>
          <a:ln w="12700" cap="sq">
            <a:noFill/>
            <a:miter lim="800000"/>
            <a:headEnd type="none" w="sm" len="sm"/>
            <a:tailEnd type="none" w="sm" len="sm"/>
          </a:ln>
          <a:effectLst/>
        </p:spPr>
        <p:txBody>
          <a:bodyPr wrap="none">
            <a:spAutoFit/>
          </a:bodyPr>
          <a:lstStyle/>
          <a:p>
            <a:pPr>
              <a:defRPr/>
            </a:pPr>
            <a:r>
              <a:rPr lang="fr-CA" sz="2400" dirty="0">
                <a:effectLst>
                  <a:outerShdw blurRad="38100" dist="38100" dir="2700000" algn="tl">
                    <a:srgbClr val="C0C0C0"/>
                  </a:outerShdw>
                </a:effectLst>
                <a:latin typeface="Times New Roman" pitchFamily="18" charset="0"/>
              </a:rPr>
              <a:t>La vérification de collision pour </a:t>
            </a:r>
          </a:p>
          <a:p>
            <a:pPr>
              <a:defRPr/>
            </a:pPr>
            <a:r>
              <a:rPr lang="fr-CA" sz="2400" dirty="0">
                <a:effectLst>
                  <a:outerShdw blurRad="38100" dist="38100" dir="2700000" algn="tl">
                    <a:srgbClr val="C0C0C0"/>
                  </a:outerShdw>
                </a:effectLst>
                <a:latin typeface="Times New Roman" pitchFamily="18" charset="0"/>
              </a:rPr>
              <a:t>les segments est mémorisée</a:t>
            </a:r>
          </a:p>
        </p:txBody>
      </p:sp>
      <p:sp>
        <p:nvSpPr>
          <p:cNvPr id="3" name="Footer Placeholder 2"/>
          <p:cNvSpPr>
            <a:spLocks noGrp="1"/>
          </p:cNvSpPr>
          <p:nvPr>
            <p:ph type="ftr" sz="quarter" idx="11"/>
          </p:nvPr>
        </p:nvSpPr>
        <p:spPr/>
        <p:txBody>
          <a:bodyPr/>
          <a:lstStyle/>
          <a:p>
            <a:pPr>
              <a:defRPr/>
            </a:pPr>
            <a:r>
              <a:rPr lang="en-US"/>
              <a:t>IFT608/IFT702</a:t>
            </a:r>
          </a:p>
        </p:txBody>
      </p:sp>
      <p:sp>
        <p:nvSpPr>
          <p:cNvPr id="4" name="Slide Number Placeholder 3"/>
          <p:cNvSpPr>
            <a:spLocks noGrp="1"/>
          </p:cNvSpPr>
          <p:nvPr>
            <p:ph type="sldNum" sz="quarter" idx="12"/>
          </p:nvPr>
        </p:nvSpPr>
        <p:spPr/>
        <p:txBody>
          <a:bodyPr/>
          <a:lstStyle/>
          <a:p>
            <a:pPr>
              <a:defRPr/>
            </a:pPr>
            <a:fld id="{86C63E7F-80DD-4D1C-9444-46B384F2E524}" type="slidenum">
              <a:rPr lang="en-US" smtClean="0"/>
              <a:pPr>
                <a:defRPr/>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Demo RDT </a:t>
            </a:r>
            <a:r>
              <a:rPr lang="en-CA" dirty="0" err="1"/>
              <a:t>Bidirectionnel</a:t>
            </a:r>
            <a:endParaRPr lang="fr-CA" dirty="0"/>
          </a:p>
        </p:txBody>
      </p:sp>
      <p:sp>
        <p:nvSpPr>
          <p:cNvPr id="8" name="Footer Placeholder 7"/>
          <p:cNvSpPr>
            <a:spLocks noGrp="1"/>
          </p:cNvSpPr>
          <p:nvPr>
            <p:ph type="ftr" sz="quarter" idx="11"/>
          </p:nvPr>
        </p:nvSpPr>
        <p:spPr/>
        <p:txBody>
          <a:bodyPr/>
          <a:lstStyle/>
          <a:p>
            <a:pPr>
              <a:defRPr/>
            </a:pPr>
            <a:r>
              <a:rPr lang="en-US"/>
              <a:t>IFT608/IFT702</a:t>
            </a:r>
          </a:p>
        </p:txBody>
      </p:sp>
      <p:sp>
        <p:nvSpPr>
          <p:cNvPr id="9" name="Slide Number Placeholder 8"/>
          <p:cNvSpPr>
            <a:spLocks noGrp="1"/>
          </p:cNvSpPr>
          <p:nvPr>
            <p:ph type="sldNum" sz="quarter" idx="12"/>
          </p:nvPr>
        </p:nvSpPr>
        <p:spPr/>
        <p:txBody>
          <a:bodyPr/>
          <a:lstStyle/>
          <a:p>
            <a:pPr>
              <a:defRPr/>
            </a:pPr>
            <a:fld id="{86C63E7F-80DD-4D1C-9444-46B384F2E524}" type="slidenum">
              <a:rPr lang="en-US" smtClean="0"/>
              <a:pPr>
                <a:defRPr/>
              </a:pPr>
              <a:t>91</a:t>
            </a:fld>
            <a:endParaRPr lang="en-US"/>
          </a:p>
        </p:txBody>
      </p:sp>
      <p:pic>
        <p:nvPicPr>
          <p:cNvPr id="3" name="Rapidly-Exploring Random Tree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7263" y="1436896"/>
            <a:ext cx="6627759" cy="3728114"/>
          </a:xfrm>
          <a:prstGeom prst="rect">
            <a:avLst/>
          </a:prstGeom>
        </p:spPr>
      </p:pic>
    </p:spTree>
    <p:extLst>
      <p:ext uri="{BB962C8B-B14F-4D97-AF65-F5344CB8AC3E}">
        <p14:creationId xmlns:p14="http://schemas.microsoft.com/office/powerpoint/2010/main" val="871204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04800" y="301625"/>
            <a:ext cx="8839200" cy="812800"/>
          </a:xfrm>
        </p:spPr>
        <p:txBody>
          <a:bodyPr/>
          <a:lstStyle/>
          <a:p>
            <a:r>
              <a:rPr lang="en-US" altLang="en-US" dirty="0" err="1"/>
              <a:t>Plusieurs</a:t>
            </a:r>
            <a:r>
              <a:rPr lang="en-US" altLang="en-US" dirty="0"/>
              <a:t> </a:t>
            </a:r>
            <a:r>
              <a:rPr lang="en-US" altLang="en-US" dirty="0" err="1"/>
              <a:t>variantes</a:t>
            </a:r>
            <a:endParaRPr lang="en-US" altLang="en-US" dirty="0"/>
          </a:p>
        </p:txBody>
      </p:sp>
      <p:sp>
        <p:nvSpPr>
          <p:cNvPr id="118787" name="Rectangle 3"/>
          <p:cNvSpPr>
            <a:spLocks noGrp="1" noChangeArrowheads="1"/>
          </p:cNvSpPr>
          <p:nvPr>
            <p:ph idx="1"/>
          </p:nvPr>
        </p:nvSpPr>
        <p:spPr>
          <a:xfrm>
            <a:off x="419100" y="1362075"/>
            <a:ext cx="8229600" cy="5008563"/>
          </a:xfrm>
        </p:spPr>
        <p:txBody>
          <a:bodyPr/>
          <a:lstStyle/>
          <a:p>
            <a:pPr>
              <a:spcBef>
                <a:spcPts val="600"/>
              </a:spcBef>
              <a:spcAft>
                <a:spcPts val="600"/>
              </a:spcAft>
            </a:pPr>
            <a:r>
              <a:rPr lang="en-US" altLang="en-US" dirty="0"/>
              <a:t>RDT : Manuel de reference : (</a:t>
            </a:r>
            <a:r>
              <a:rPr lang="en-US" altLang="en-US" dirty="0" err="1"/>
              <a:t>LaValle</a:t>
            </a:r>
            <a:r>
              <a:rPr lang="en-US" altLang="en-US" dirty="0"/>
              <a:t> et al., 2006)</a:t>
            </a:r>
          </a:p>
          <a:p>
            <a:pPr>
              <a:spcBef>
                <a:spcPts val="600"/>
              </a:spcBef>
              <a:spcAft>
                <a:spcPts val="600"/>
              </a:spcAft>
            </a:pPr>
            <a:r>
              <a:rPr lang="en-US" altLang="en-US" dirty="0"/>
              <a:t>RRT : Version de RDT </a:t>
            </a:r>
            <a:r>
              <a:rPr lang="en-US" altLang="en-US" dirty="0" err="1"/>
              <a:t>qu’on</a:t>
            </a:r>
            <a:r>
              <a:rPr lang="en-US" altLang="en-US" dirty="0"/>
              <a:t> </a:t>
            </a:r>
            <a:r>
              <a:rPr lang="en-US" altLang="en-US" dirty="0" err="1"/>
              <a:t>vient</a:t>
            </a:r>
            <a:r>
              <a:rPr lang="en-US" altLang="en-US" dirty="0"/>
              <a:t> de </a:t>
            </a:r>
            <a:r>
              <a:rPr lang="en-US" altLang="en-US" dirty="0" err="1"/>
              <a:t>voir</a:t>
            </a:r>
            <a:r>
              <a:rPr lang="en-US" altLang="en-US" dirty="0"/>
              <a:t> </a:t>
            </a:r>
          </a:p>
          <a:p>
            <a:pPr>
              <a:spcBef>
                <a:spcPts val="600"/>
              </a:spcBef>
              <a:spcAft>
                <a:spcPts val="600"/>
              </a:spcAft>
            </a:pPr>
            <a:r>
              <a:rPr lang="en-US" altLang="en-US" dirty="0"/>
              <a:t>RRT*</a:t>
            </a:r>
          </a:p>
          <a:p>
            <a:pPr>
              <a:spcBef>
                <a:spcPts val="600"/>
              </a:spcBef>
              <a:spcAft>
                <a:spcPts val="600"/>
              </a:spcAft>
            </a:pPr>
            <a:r>
              <a:rPr lang="en-US" altLang="en-US" dirty="0"/>
              <a:t>SBL [Hsu, </a:t>
            </a:r>
            <a:r>
              <a:rPr lang="en-US" altLang="en-US" dirty="0" err="1"/>
              <a:t>Latombe</a:t>
            </a:r>
            <a:r>
              <a:rPr lang="en-US" altLang="en-US" dirty="0"/>
              <a:t>, </a:t>
            </a:r>
            <a:r>
              <a:rPr lang="en-US" altLang="en-US" dirty="0" err="1"/>
              <a:t>Motwani</a:t>
            </a:r>
            <a:r>
              <a:rPr lang="en-US" altLang="en-US" dirty="0"/>
              <a:t>, 1997]</a:t>
            </a:r>
          </a:p>
          <a:p>
            <a:pPr>
              <a:spcBef>
                <a:spcPts val="600"/>
              </a:spcBef>
              <a:spcAft>
                <a:spcPts val="600"/>
              </a:spcAft>
            </a:pPr>
            <a:r>
              <a:rPr lang="en-US" altLang="en-US" dirty="0"/>
              <a:t>Et </a:t>
            </a:r>
            <a:r>
              <a:rPr lang="en-US" altLang="en-US" dirty="0" err="1"/>
              <a:t>d’autres</a:t>
            </a:r>
            <a:r>
              <a:rPr lang="en-US" altLang="en-US" dirty="0"/>
              <a:t>. </a:t>
            </a:r>
            <a:r>
              <a:rPr lang="en-US" altLang="en-US" dirty="0" err="1"/>
              <a:t>Voir</a:t>
            </a:r>
            <a:r>
              <a:rPr lang="en-US" altLang="en-US" dirty="0"/>
              <a:t> OMPL </a:t>
            </a:r>
            <a:r>
              <a:rPr lang="en-US" altLang="en-US" dirty="0">
                <a:hlinkClick r:id="rId2"/>
              </a:rPr>
              <a:t>https://ompl.kavrakilab.org/</a:t>
            </a:r>
            <a:r>
              <a:rPr lang="en-US" altLang="en-US" dirty="0"/>
              <a:t> </a:t>
            </a:r>
          </a:p>
        </p:txBody>
      </p:sp>
      <p:sp>
        <p:nvSpPr>
          <p:cNvPr id="3" name="Footer Placeholder 2"/>
          <p:cNvSpPr>
            <a:spLocks noGrp="1"/>
          </p:cNvSpPr>
          <p:nvPr>
            <p:ph type="ftr" sz="quarter" idx="11"/>
          </p:nvPr>
        </p:nvSpPr>
        <p:spPr/>
        <p:txBody>
          <a:bodyPr/>
          <a:lstStyle/>
          <a:p>
            <a:pPr algn="l">
              <a:defRPr/>
            </a:pPr>
            <a:r>
              <a:rPr lang="en-US"/>
              <a:t>IFT608/IFT702</a:t>
            </a:r>
            <a:endParaRPr lang="en-US" dirty="0"/>
          </a:p>
        </p:txBody>
      </p:sp>
      <p:sp>
        <p:nvSpPr>
          <p:cNvPr id="4" name="Slide Number Placeholder 3"/>
          <p:cNvSpPr>
            <a:spLocks noGrp="1"/>
          </p:cNvSpPr>
          <p:nvPr>
            <p:ph type="sldNum" sz="quarter" idx="12"/>
          </p:nvPr>
        </p:nvSpPr>
        <p:spPr/>
        <p:txBody>
          <a:bodyPr/>
          <a:lstStyle/>
          <a:p>
            <a:pPr>
              <a:defRPr/>
            </a:pPr>
            <a:fld id="{847FC1A3-328B-470D-A7F2-65BA0347355E}" type="slidenum">
              <a:rPr lang="en-US" smtClean="0"/>
              <a:pPr>
                <a:defRPr/>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200025" y="375920"/>
            <a:ext cx="8839200" cy="812800"/>
          </a:xfrm>
        </p:spPr>
        <p:txBody>
          <a:bodyPr/>
          <a:lstStyle/>
          <a:p>
            <a:pPr eaLnBrk="1" hangingPunct="1"/>
            <a:r>
              <a:rPr lang="fr-CA" altLang="en-US" dirty="0"/>
              <a:t>Approches par échantillonnage</a:t>
            </a:r>
            <a:br>
              <a:rPr lang="fr-CA" altLang="en-US" dirty="0"/>
            </a:br>
            <a:r>
              <a:rPr lang="fr-CA" altLang="en-US" dirty="0"/>
              <a:t>Avantages / Inconvénients</a:t>
            </a:r>
          </a:p>
        </p:txBody>
      </p:sp>
      <p:sp>
        <p:nvSpPr>
          <p:cNvPr id="96259" name="Rectangle 3"/>
          <p:cNvSpPr>
            <a:spLocks noGrp="1" noChangeArrowheads="1"/>
          </p:cNvSpPr>
          <p:nvPr>
            <p:ph idx="4294967295"/>
          </p:nvPr>
        </p:nvSpPr>
        <p:spPr>
          <a:xfrm>
            <a:off x="504825" y="1482499"/>
            <a:ext cx="8229600" cy="3886200"/>
          </a:xfrm>
        </p:spPr>
        <p:txBody>
          <a:bodyPr/>
          <a:lstStyle/>
          <a:p>
            <a:pPr marL="442913" indent="-442913" eaLnBrk="1" hangingPunct="1"/>
            <a:r>
              <a:rPr lang="en-CA" altLang="en-US" sz="2800" dirty="0" err="1"/>
              <a:t>Avantages</a:t>
            </a:r>
            <a:endParaRPr lang="en-CA" altLang="en-US" sz="2800" dirty="0"/>
          </a:p>
          <a:p>
            <a:pPr marL="842963" lvl="1" indent="-442913" eaLnBrk="1" hangingPunct="1"/>
            <a:r>
              <a:rPr lang="en-CA" altLang="en-US" dirty="0" err="1"/>
              <a:t>Préférables</a:t>
            </a:r>
            <a:r>
              <a:rPr lang="en-CA" altLang="en-US" dirty="0"/>
              <a:t> </a:t>
            </a:r>
            <a:r>
              <a:rPr lang="en-CA" altLang="en-US" dirty="0" err="1"/>
              <a:t>dans</a:t>
            </a:r>
            <a:r>
              <a:rPr lang="en-CA" altLang="en-US" dirty="0"/>
              <a:t> les </a:t>
            </a:r>
            <a:r>
              <a:rPr lang="en-CA" altLang="en-US" dirty="0" err="1"/>
              <a:t>environnements</a:t>
            </a:r>
            <a:r>
              <a:rPr lang="en-CA" altLang="en-US" dirty="0"/>
              <a:t> de haute dimension</a:t>
            </a:r>
            <a:endParaRPr lang="en-CA" altLang="en-US" baseline="30000" dirty="0"/>
          </a:p>
          <a:p>
            <a:pPr marL="842963" lvl="1" indent="-442913" eaLnBrk="1" hangingPunct="1"/>
            <a:r>
              <a:rPr lang="en-CA" altLang="en-US" dirty="0" err="1"/>
              <a:t>Représentation</a:t>
            </a:r>
            <a:r>
              <a:rPr lang="en-CA" altLang="en-US" dirty="0"/>
              <a:t> </a:t>
            </a:r>
            <a:r>
              <a:rPr lang="en-CA" altLang="en-US" dirty="0" err="1"/>
              <a:t>arbitraire</a:t>
            </a:r>
            <a:r>
              <a:rPr lang="en-CA" altLang="en-US" dirty="0"/>
              <a:t> des obstacles et du robot</a:t>
            </a:r>
          </a:p>
          <a:p>
            <a:pPr marL="442913" indent="-442913" eaLnBrk="1" hangingPunct="1"/>
            <a:r>
              <a:rPr lang="en-CA" altLang="en-US" sz="2800" dirty="0" err="1"/>
              <a:t>Inconvénients</a:t>
            </a:r>
            <a:endParaRPr lang="en-CA" altLang="en-US" sz="2800" dirty="0"/>
          </a:p>
          <a:p>
            <a:pPr marL="842963" lvl="1" indent="-442913" eaLnBrk="1" hangingPunct="1"/>
            <a:r>
              <a:rPr lang="en-CA" altLang="en-US" dirty="0" err="1"/>
              <a:t>Résultats</a:t>
            </a:r>
            <a:r>
              <a:rPr lang="en-CA" altLang="en-US" dirty="0"/>
              <a:t> </a:t>
            </a:r>
            <a:r>
              <a:rPr lang="en-CA" altLang="en-US" dirty="0" err="1"/>
              <a:t>potentiellement</a:t>
            </a:r>
            <a:r>
              <a:rPr lang="en-CA" altLang="en-US" dirty="0"/>
              <a:t> non-</a:t>
            </a:r>
            <a:r>
              <a:rPr lang="en-CA" altLang="en-US" dirty="0" err="1"/>
              <a:t>déterministes</a:t>
            </a:r>
            <a:endParaRPr lang="en-CA" altLang="en-US" dirty="0"/>
          </a:p>
          <a:p>
            <a:pPr marL="842963" lvl="1" indent="-442913" eaLnBrk="1" hangingPunct="1"/>
            <a:r>
              <a:rPr lang="en-CA" altLang="en-US" dirty="0" err="1"/>
              <a:t>Garanties</a:t>
            </a:r>
            <a:r>
              <a:rPr lang="en-CA" altLang="en-US" dirty="0"/>
              <a:t> plus </a:t>
            </a:r>
            <a:r>
              <a:rPr lang="en-CA" altLang="en-US" dirty="0" err="1"/>
              <a:t>faibles</a:t>
            </a:r>
            <a:r>
              <a:rPr lang="en-CA" altLang="en-US" dirty="0"/>
              <a:t> de </a:t>
            </a:r>
            <a:r>
              <a:rPr lang="en-CA" altLang="en-US" dirty="0" err="1"/>
              <a:t>complétude</a:t>
            </a:r>
            <a:endParaRPr lang="en-CA" altLang="en-US" dirty="0"/>
          </a:p>
          <a:p>
            <a:pPr marL="1143000" lvl="2" eaLnBrk="1" hangingPunct="1"/>
            <a:r>
              <a:rPr lang="en-CA" altLang="en-US" sz="2000" i="1" dirty="0"/>
              <a:t>Resolution complete</a:t>
            </a:r>
            <a:r>
              <a:rPr lang="en-CA" altLang="en-US" sz="2000" dirty="0"/>
              <a:t> avec des </a:t>
            </a:r>
            <a:r>
              <a:rPr lang="en-CA" altLang="en-US" sz="2000" dirty="0" err="1"/>
              <a:t>approches</a:t>
            </a:r>
            <a:r>
              <a:rPr lang="en-CA" altLang="en-US" sz="2000" dirty="0"/>
              <a:t> </a:t>
            </a:r>
            <a:r>
              <a:rPr lang="en-CA" altLang="en-US" sz="2000" dirty="0" err="1"/>
              <a:t>déterministes</a:t>
            </a:r>
            <a:endParaRPr lang="en-CA" altLang="en-US" sz="2000" dirty="0"/>
          </a:p>
          <a:p>
            <a:pPr marL="1143000" lvl="2" eaLnBrk="1" hangingPunct="1"/>
            <a:r>
              <a:rPr lang="en-CA" altLang="en-US" sz="2000" i="1" dirty="0"/>
              <a:t>Probabilistically complete</a:t>
            </a:r>
            <a:r>
              <a:rPr lang="en-CA" altLang="en-US" sz="2000" dirty="0"/>
              <a:t> avec des </a:t>
            </a:r>
            <a:r>
              <a:rPr lang="en-CA" altLang="en-US" sz="2000" dirty="0" err="1"/>
              <a:t>approches</a:t>
            </a:r>
            <a:r>
              <a:rPr lang="en-CA" altLang="en-US" sz="2000" dirty="0"/>
              <a:t> </a:t>
            </a:r>
            <a:r>
              <a:rPr lang="en-CA" altLang="en-US" sz="2000" dirty="0" err="1"/>
              <a:t>aléatoires</a:t>
            </a:r>
            <a:endParaRPr lang="en-CA" altLang="en-US" sz="2000" baseline="30000" dirty="0"/>
          </a:p>
          <a:p>
            <a:pPr marL="442913" indent="-442913" eaLnBrk="1" hangingPunct="1"/>
            <a:endParaRPr lang="fr-CA" altLang="en-US" sz="2000" dirty="0"/>
          </a:p>
        </p:txBody>
      </p:sp>
      <p:sp>
        <p:nvSpPr>
          <p:cNvPr id="9626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lgn="l">
              <a:defRPr/>
            </a:pPr>
            <a:r>
              <a:rPr lang="en-US"/>
              <a:t>IFT608/IFT702</a:t>
            </a:r>
            <a:endParaRPr lang="en-US" dirty="0"/>
          </a:p>
        </p:txBody>
      </p:sp>
      <p:sp>
        <p:nvSpPr>
          <p:cNvPr id="9" name="Slide Number Placeholder 8"/>
          <p:cNvSpPr>
            <a:spLocks noGrp="1"/>
          </p:cNvSpPr>
          <p:nvPr>
            <p:ph type="sldNum" sz="quarter" idx="12"/>
          </p:nvPr>
        </p:nvSpPr>
        <p:spPr/>
        <p:txBody>
          <a:bodyPr/>
          <a:lstStyle/>
          <a:p>
            <a:pPr>
              <a:defRPr/>
            </a:pPr>
            <a:fld id="{847FC1A3-328B-470D-A7F2-65BA0347355E}" type="slidenum">
              <a:rPr lang="en-US" smtClean="0"/>
              <a:pPr>
                <a:defRPr/>
              </a:pPr>
              <a:t>93</a:t>
            </a:fld>
            <a:endParaRPr lang="en-US"/>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p:txBody>
          <a:bodyPr/>
          <a:lstStyle/>
          <a:p>
            <a:pPr eaLnBrk="1" hangingPunct="1"/>
            <a:r>
              <a:rPr lang="fr-CA" altLang="en-US"/>
              <a:t>Métriques</a:t>
            </a:r>
          </a:p>
        </p:txBody>
      </p:sp>
      <p:sp>
        <p:nvSpPr>
          <p:cNvPr id="99331" name="Rectangle 3"/>
          <p:cNvSpPr>
            <a:spLocks noGrp="1" noChangeArrowheads="1"/>
          </p:cNvSpPr>
          <p:nvPr>
            <p:ph idx="4294967295"/>
          </p:nvPr>
        </p:nvSpPr>
        <p:spPr>
          <a:xfrm>
            <a:off x="468313" y="1090613"/>
            <a:ext cx="8229600" cy="3886200"/>
          </a:xfrm>
        </p:spPr>
        <p:txBody>
          <a:bodyPr/>
          <a:lstStyle/>
          <a:p>
            <a:pPr marL="442913" indent="-442913" eaLnBrk="1" hangingPunct="1"/>
            <a:r>
              <a:rPr lang="en-CA" altLang="en-US"/>
              <a:t>Notion de distance entre deux états dans </a:t>
            </a:r>
            <a:r>
              <a:rPr lang="en-CA" altLang="en-US" i="1">
                <a:solidFill>
                  <a:srgbClr val="A50021"/>
                </a:solidFill>
              </a:rPr>
              <a:t>C</a:t>
            </a:r>
            <a:r>
              <a:rPr lang="en-CA" altLang="en-US"/>
              <a:t> </a:t>
            </a:r>
          </a:p>
          <a:p>
            <a:pPr lvl="1" eaLnBrk="1" hangingPunct="1"/>
            <a:r>
              <a:rPr lang="en-CA" altLang="en-US" sz="2000"/>
              <a:t>Si </a:t>
            </a:r>
            <a:r>
              <a:rPr lang="en-CA" altLang="en-US" sz="2000" i="1">
                <a:solidFill>
                  <a:srgbClr val="A50021"/>
                </a:solidFill>
              </a:rPr>
              <a:t>C = R</a:t>
            </a:r>
            <a:r>
              <a:rPr lang="en-CA" altLang="en-US" sz="2000" i="1" baseline="30000">
                <a:solidFill>
                  <a:srgbClr val="A50021"/>
                </a:solidFill>
              </a:rPr>
              <a:t>2 </a:t>
            </a:r>
            <a:r>
              <a:rPr lang="fr-CA" altLang="en-US" sz="2000" i="1">
                <a:solidFill>
                  <a:srgbClr val="A50021"/>
                </a:solidFill>
              </a:rPr>
              <a:t>× </a:t>
            </a:r>
            <a:r>
              <a:rPr lang="en-CA" altLang="en-US" sz="2000" i="1">
                <a:solidFill>
                  <a:srgbClr val="A50021"/>
                </a:solidFill>
              </a:rPr>
              <a:t>S</a:t>
            </a:r>
            <a:r>
              <a:rPr lang="en-CA" altLang="en-US" sz="2000" i="1" baseline="30000">
                <a:solidFill>
                  <a:srgbClr val="A50021"/>
                </a:solidFill>
              </a:rPr>
              <a:t>1</a:t>
            </a:r>
            <a:r>
              <a:rPr lang="en-CA" altLang="en-US" sz="2000"/>
              <a:t> (SE(2))</a:t>
            </a:r>
          </a:p>
          <a:p>
            <a:pPr lvl="1" eaLnBrk="1" hangingPunct="1"/>
            <a:r>
              <a:rPr lang="en-CA" altLang="en-US" sz="2000" i="1">
                <a:solidFill>
                  <a:srgbClr val="A50021"/>
                </a:solidFill>
              </a:rPr>
              <a:t>ρ((x</a:t>
            </a:r>
            <a:r>
              <a:rPr lang="en-CA" altLang="en-US" sz="2000" i="1" baseline="-25000">
                <a:solidFill>
                  <a:srgbClr val="A50021"/>
                </a:solidFill>
              </a:rPr>
              <a:t>1</a:t>
            </a:r>
            <a:r>
              <a:rPr lang="en-CA" altLang="en-US" sz="2000" i="1">
                <a:solidFill>
                  <a:srgbClr val="A50021"/>
                </a:solidFill>
              </a:rPr>
              <a:t>, y</a:t>
            </a:r>
            <a:r>
              <a:rPr lang="en-CA" altLang="en-US" sz="2000" i="1" baseline="-25000">
                <a:solidFill>
                  <a:srgbClr val="A50021"/>
                </a:solidFill>
              </a:rPr>
              <a:t>1</a:t>
            </a:r>
            <a:r>
              <a:rPr lang="en-CA" altLang="en-US" sz="2000" i="1">
                <a:solidFill>
                  <a:srgbClr val="A50021"/>
                </a:solidFill>
              </a:rPr>
              <a:t>, </a:t>
            </a:r>
            <a:r>
              <a:rPr lang="el-GR" altLang="en-US" sz="2000" i="1">
                <a:solidFill>
                  <a:srgbClr val="A50021"/>
                </a:solidFill>
              </a:rPr>
              <a:t>θ</a:t>
            </a:r>
            <a:r>
              <a:rPr lang="en-CA" altLang="en-US" sz="2000" i="1" baseline="-25000">
                <a:solidFill>
                  <a:srgbClr val="A50021"/>
                </a:solidFill>
              </a:rPr>
              <a:t>1</a:t>
            </a:r>
            <a:r>
              <a:rPr lang="en-CA" altLang="en-US" sz="2000" i="1">
                <a:solidFill>
                  <a:srgbClr val="A50021"/>
                </a:solidFill>
              </a:rPr>
              <a:t>), (x</a:t>
            </a:r>
            <a:r>
              <a:rPr lang="en-CA" altLang="en-US" sz="2000" i="1" baseline="-25000">
                <a:solidFill>
                  <a:srgbClr val="A50021"/>
                </a:solidFill>
              </a:rPr>
              <a:t>2</a:t>
            </a:r>
            <a:r>
              <a:rPr lang="en-CA" altLang="en-US" sz="2000" i="1">
                <a:solidFill>
                  <a:srgbClr val="A50021"/>
                </a:solidFill>
              </a:rPr>
              <a:t>, y</a:t>
            </a:r>
            <a:r>
              <a:rPr lang="en-CA" altLang="en-US" sz="2000" i="1" baseline="-25000">
                <a:solidFill>
                  <a:srgbClr val="A50021"/>
                </a:solidFill>
              </a:rPr>
              <a:t>2</a:t>
            </a:r>
            <a:r>
              <a:rPr lang="en-CA" altLang="en-US" sz="2000" i="1">
                <a:solidFill>
                  <a:srgbClr val="A50021"/>
                </a:solidFill>
              </a:rPr>
              <a:t>, </a:t>
            </a:r>
            <a:r>
              <a:rPr lang="el-GR" altLang="en-US" sz="2000" i="1">
                <a:solidFill>
                  <a:srgbClr val="A50021"/>
                </a:solidFill>
              </a:rPr>
              <a:t>θ</a:t>
            </a:r>
            <a:r>
              <a:rPr lang="en-CA" altLang="en-US" sz="2000" i="1" baseline="-25000">
                <a:solidFill>
                  <a:srgbClr val="A50021"/>
                </a:solidFill>
              </a:rPr>
              <a:t>2</a:t>
            </a:r>
            <a:r>
              <a:rPr lang="en-CA" altLang="en-US" sz="2000" i="1">
                <a:solidFill>
                  <a:srgbClr val="A50021"/>
                </a:solidFill>
              </a:rPr>
              <a:t>))</a:t>
            </a:r>
            <a:r>
              <a:rPr lang="en-CA" altLang="en-US" sz="2000"/>
              <a:t> = ?</a:t>
            </a:r>
          </a:p>
          <a:p>
            <a:pPr lvl="1" eaLnBrk="1" hangingPunct="1"/>
            <a:endParaRPr lang="en-CA" altLang="en-US" sz="2000"/>
          </a:p>
          <a:p>
            <a:pPr marL="442913" indent="-442913" eaLnBrk="1" hangingPunct="1"/>
            <a:r>
              <a:rPr lang="en-CA" altLang="en-US"/>
              <a:t>Contraintes à satisfaire</a:t>
            </a:r>
          </a:p>
          <a:p>
            <a:pPr lvl="1" eaLnBrk="1" hangingPunct="1"/>
            <a:r>
              <a:rPr lang="en-CA" altLang="en-US" sz="2000"/>
              <a:t>Soient trois états </a:t>
            </a:r>
            <a:r>
              <a:rPr lang="en-CA" altLang="en-US" sz="2000" i="1">
                <a:solidFill>
                  <a:srgbClr val="A50021"/>
                </a:solidFill>
              </a:rPr>
              <a:t>a, b, c</a:t>
            </a:r>
          </a:p>
          <a:p>
            <a:pPr marL="442913" indent="-442913" eaLnBrk="1" hangingPunct="1"/>
            <a:endParaRPr lang="en-CA" altLang="en-US" sz="2000"/>
          </a:p>
          <a:p>
            <a:pPr marL="442913" indent="-442913" eaLnBrk="1" hangingPunct="1"/>
            <a:endParaRPr lang="en-CA" altLang="en-US"/>
          </a:p>
          <a:p>
            <a:pPr marL="442913" indent="-442913" eaLnBrk="1" hangingPunct="1"/>
            <a:endParaRPr lang="en-CA" altLang="en-US"/>
          </a:p>
          <a:p>
            <a:pPr marL="442913" indent="-442913" eaLnBrk="1" hangingPunct="1"/>
            <a:endParaRPr lang="en-CA" altLang="en-US"/>
          </a:p>
          <a:p>
            <a:pPr marL="442913" indent="-442913" eaLnBrk="1" hangingPunct="1"/>
            <a:endParaRPr lang="en-CA" altLang="en-US"/>
          </a:p>
          <a:p>
            <a:pPr marL="442913" indent="-442913" eaLnBrk="1" hangingPunct="1"/>
            <a:endParaRPr lang="en-CA" altLang="en-US"/>
          </a:p>
          <a:p>
            <a:pPr marL="442913" indent="-442913" eaLnBrk="1" hangingPunct="1">
              <a:buFont typeface="Webdings" pitchFamily="18" charset="2"/>
              <a:buNone/>
            </a:pPr>
            <a:endParaRPr lang="fr-CA" altLang="en-US">
              <a:solidFill>
                <a:srgbClr val="FF0000"/>
              </a:solidFill>
            </a:endParaRPr>
          </a:p>
        </p:txBody>
      </p:sp>
      <p:sp>
        <p:nvSpPr>
          <p:cNvPr id="9933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993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3500438"/>
            <a:ext cx="4513262"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defRPr/>
            </a:pPr>
            <a:r>
              <a:rPr lang="en-US"/>
              <a:t>IFT608/IFT702</a:t>
            </a:r>
          </a:p>
        </p:txBody>
      </p:sp>
      <p:sp>
        <p:nvSpPr>
          <p:cNvPr id="9" name="Slide Number Placeholder 8"/>
          <p:cNvSpPr>
            <a:spLocks noGrp="1"/>
          </p:cNvSpPr>
          <p:nvPr>
            <p:ph type="sldNum" sz="quarter" idx="12"/>
          </p:nvPr>
        </p:nvSpPr>
        <p:spPr/>
        <p:txBody>
          <a:bodyPr/>
          <a:lstStyle/>
          <a:p>
            <a:pPr>
              <a:defRPr/>
            </a:pPr>
            <a:fld id="{86C63E7F-80DD-4D1C-9444-46B384F2E524}" type="slidenum">
              <a:rPr lang="en-US" smtClean="0"/>
              <a:pPr>
                <a:defRPr/>
              </a:pPr>
              <a:t>94</a:t>
            </a:fld>
            <a:endParaRPr lang="en-US"/>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p:txBody>
          <a:bodyPr/>
          <a:lstStyle/>
          <a:p>
            <a:pPr eaLnBrk="1" hangingPunct="1"/>
            <a:r>
              <a:rPr lang="fr-CA" altLang="en-US"/>
              <a:t>Métriques</a:t>
            </a:r>
          </a:p>
        </p:txBody>
      </p:sp>
      <p:sp>
        <p:nvSpPr>
          <p:cNvPr id="100355" name="Rectangle 3"/>
          <p:cNvSpPr>
            <a:spLocks noGrp="1" noChangeArrowheads="1"/>
          </p:cNvSpPr>
          <p:nvPr>
            <p:ph idx="4294967295"/>
          </p:nvPr>
        </p:nvSpPr>
        <p:spPr>
          <a:xfrm>
            <a:off x="468313" y="1090613"/>
            <a:ext cx="8229600" cy="3886200"/>
          </a:xfrm>
        </p:spPr>
        <p:txBody>
          <a:bodyPr/>
          <a:lstStyle/>
          <a:p>
            <a:pPr marL="442913" indent="-442913" eaLnBrk="1" hangingPunct="1"/>
            <a:r>
              <a:rPr lang="en-CA" altLang="en-US"/>
              <a:t>Métriques </a:t>
            </a:r>
            <a:r>
              <a:rPr lang="en-CA" altLang="en-US" i="1"/>
              <a:t>L</a:t>
            </a:r>
            <a:r>
              <a:rPr lang="en-CA" altLang="en-US" i="1" baseline="-25000"/>
              <a:t>p</a:t>
            </a:r>
          </a:p>
          <a:p>
            <a:pPr marL="442913" indent="-442913" eaLnBrk="1" hangingPunct="1"/>
            <a:endParaRPr lang="en-CA" altLang="en-US"/>
          </a:p>
          <a:p>
            <a:pPr marL="442913" indent="-442913" eaLnBrk="1" hangingPunct="1"/>
            <a:endParaRPr lang="en-CA" altLang="en-US"/>
          </a:p>
          <a:p>
            <a:pPr marL="442913" indent="-442913" eaLnBrk="1" hangingPunct="1">
              <a:buFont typeface="Webdings" pitchFamily="18" charset="2"/>
              <a:buNone/>
            </a:pPr>
            <a:endParaRPr lang="fr-CA" altLang="en-US">
              <a:solidFill>
                <a:srgbClr val="FF0000"/>
              </a:solidFill>
            </a:endParaRPr>
          </a:p>
        </p:txBody>
      </p:sp>
      <p:sp>
        <p:nvSpPr>
          <p:cNvPr id="10035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003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704975"/>
            <a:ext cx="6597650"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defRPr/>
            </a:pPr>
            <a:r>
              <a:rPr lang="en-US"/>
              <a:t>IFT608/IFT702</a:t>
            </a:r>
          </a:p>
        </p:txBody>
      </p:sp>
      <p:sp>
        <p:nvSpPr>
          <p:cNvPr id="9" name="Slide Number Placeholder 8"/>
          <p:cNvSpPr>
            <a:spLocks noGrp="1"/>
          </p:cNvSpPr>
          <p:nvPr>
            <p:ph type="sldNum" sz="quarter" idx="12"/>
          </p:nvPr>
        </p:nvSpPr>
        <p:spPr/>
        <p:txBody>
          <a:bodyPr/>
          <a:lstStyle/>
          <a:p>
            <a:pPr>
              <a:defRPr/>
            </a:pPr>
            <a:fld id="{86C63E7F-80DD-4D1C-9444-46B384F2E524}" type="slidenum">
              <a:rPr lang="en-US" smtClean="0"/>
              <a:pPr>
                <a:defRPr/>
              </a:pPr>
              <a:t>95</a:t>
            </a:fld>
            <a:endParaRPr lang="en-US"/>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pPr eaLnBrk="1" hangingPunct="1"/>
            <a:r>
              <a:rPr lang="fr-CA" altLang="en-US"/>
              <a:t>Métriques</a:t>
            </a:r>
          </a:p>
        </p:txBody>
      </p:sp>
      <p:sp>
        <p:nvSpPr>
          <p:cNvPr id="101379" name="Rectangle 3"/>
          <p:cNvSpPr>
            <a:spLocks noGrp="1" noChangeArrowheads="1"/>
          </p:cNvSpPr>
          <p:nvPr>
            <p:ph idx="4294967295"/>
          </p:nvPr>
        </p:nvSpPr>
        <p:spPr>
          <a:xfrm>
            <a:off x="468313" y="1090613"/>
            <a:ext cx="8229600" cy="3886200"/>
          </a:xfrm>
        </p:spPr>
        <p:txBody>
          <a:bodyPr/>
          <a:lstStyle/>
          <a:p>
            <a:pPr marL="442913" indent="-442913" eaLnBrk="1" hangingPunct="1"/>
            <a:r>
              <a:rPr lang="en-CA" altLang="en-US"/>
              <a:t>Produits cartésiens de métriques</a:t>
            </a:r>
          </a:p>
          <a:p>
            <a:pPr lvl="1" eaLnBrk="1" hangingPunct="1"/>
            <a:r>
              <a:rPr lang="en-CA" altLang="en-US" sz="2000"/>
              <a:t>Soient </a:t>
            </a:r>
            <a:r>
              <a:rPr lang="en-CA" altLang="en-US" sz="2000" i="1">
                <a:solidFill>
                  <a:srgbClr val="A50021"/>
                </a:solidFill>
              </a:rPr>
              <a:t>C = C</a:t>
            </a:r>
            <a:r>
              <a:rPr lang="en-CA" altLang="en-US" sz="2000" i="1" baseline="-25000">
                <a:solidFill>
                  <a:srgbClr val="A50021"/>
                </a:solidFill>
              </a:rPr>
              <a:t>1</a:t>
            </a:r>
            <a:r>
              <a:rPr lang="en-CA" altLang="en-US" sz="2000" i="1">
                <a:solidFill>
                  <a:srgbClr val="A50021"/>
                </a:solidFill>
              </a:rPr>
              <a:t> x C</a:t>
            </a:r>
            <a:r>
              <a:rPr lang="en-CA" altLang="en-US" sz="2000" i="1" baseline="-25000">
                <a:solidFill>
                  <a:srgbClr val="A50021"/>
                </a:solidFill>
              </a:rPr>
              <a:t>2</a:t>
            </a:r>
            <a:r>
              <a:rPr lang="en-CA" altLang="en-US" sz="2000" i="1"/>
              <a:t>, et </a:t>
            </a:r>
            <a:r>
              <a:rPr lang="en-CA" altLang="en-US" sz="2000" i="1">
                <a:solidFill>
                  <a:srgbClr val="A50021"/>
                </a:solidFill>
              </a:rPr>
              <a:t>a, b ϵ C</a:t>
            </a:r>
          </a:p>
          <a:p>
            <a:pPr lvl="1" eaLnBrk="1" hangingPunct="1"/>
            <a:endParaRPr lang="en-CA" altLang="en-US" sz="2000">
              <a:solidFill>
                <a:srgbClr val="A50021"/>
              </a:solidFill>
            </a:endParaRPr>
          </a:p>
          <a:p>
            <a:pPr lvl="1" eaLnBrk="1" hangingPunct="1"/>
            <a:r>
              <a:rPr lang="en-CA" altLang="en-US" sz="2000"/>
              <a:t>On peut définir une métrique sur </a:t>
            </a:r>
            <a:r>
              <a:rPr lang="en-CA" altLang="en-US" sz="2000" i="1">
                <a:solidFill>
                  <a:srgbClr val="A50021"/>
                </a:solidFill>
              </a:rPr>
              <a:t>C</a:t>
            </a:r>
            <a:r>
              <a:rPr lang="en-CA" altLang="en-US" sz="2000"/>
              <a:t> comme la somme pondérée de deux métriques sur </a:t>
            </a:r>
            <a:r>
              <a:rPr lang="en-CA" altLang="en-US" sz="2000" i="1">
                <a:solidFill>
                  <a:srgbClr val="A50021"/>
                </a:solidFill>
              </a:rPr>
              <a:t>C</a:t>
            </a:r>
            <a:r>
              <a:rPr lang="en-CA" altLang="en-US" sz="2000" i="1" baseline="-25000">
                <a:solidFill>
                  <a:srgbClr val="A50021"/>
                </a:solidFill>
              </a:rPr>
              <a:t>1</a:t>
            </a:r>
            <a:r>
              <a:rPr lang="en-CA" altLang="en-US" sz="2000"/>
              <a:t> et </a:t>
            </a:r>
            <a:r>
              <a:rPr lang="en-CA" altLang="en-US" sz="2000" i="1">
                <a:solidFill>
                  <a:srgbClr val="A50021"/>
                </a:solidFill>
              </a:rPr>
              <a:t>C</a:t>
            </a:r>
            <a:r>
              <a:rPr lang="en-CA" altLang="en-US" sz="2000" i="1" baseline="-25000">
                <a:solidFill>
                  <a:srgbClr val="A50021"/>
                </a:solidFill>
              </a:rPr>
              <a:t>2</a:t>
            </a:r>
            <a:r>
              <a:rPr lang="en-CA" altLang="en-US" sz="2000"/>
              <a:t>: </a:t>
            </a:r>
            <a:br>
              <a:rPr lang="en-CA" altLang="en-US" sz="2000"/>
            </a:br>
            <a:r>
              <a:rPr lang="en-CA" altLang="en-US" sz="2000" i="1">
                <a:solidFill>
                  <a:srgbClr val="A50021"/>
                </a:solidFill>
              </a:rPr>
              <a:t>ρ(a, b)</a:t>
            </a:r>
            <a:r>
              <a:rPr lang="en-CA" altLang="en-US" sz="2000">
                <a:solidFill>
                  <a:srgbClr val="A50021"/>
                </a:solidFill>
              </a:rPr>
              <a:t> = </a:t>
            </a:r>
            <a:r>
              <a:rPr lang="en-CA" altLang="en-US" sz="2000" i="1">
                <a:solidFill>
                  <a:srgbClr val="A50021"/>
                </a:solidFill>
              </a:rPr>
              <a:t>ρ((a</a:t>
            </a:r>
            <a:r>
              <a:rPr lang="en-CA" altLang="en-US" sz="2000" i="1" baseline="-25000">
                <a:solidFill>
                  <a:srgbClr val="A50021"/>
                </a:solidFill>
              </a:rPr>
              <a:t>1</a:t>
            </a:r>
            <a:r>
              <a:rPr lang="en-CA" altLang="en-US" sz="2000" i="1">
                <a:solidFill>
                  <a:srgbClr val="A50021"/>
                </a:solidFill>
              </a:rPr>
              <a:t>, a</a:t>
            </a:r>
            <a:r>
              <a:rPr lang="en-CA" altLang="en-US" sz="2000" i="1" baseline="-25000">
                <a:solidFill>
                  <a:srgbClr val="A50021"/>
                </a:solidFill>
              </a:rPr>
              <a:t>2</a:t>
            </a:r>
            <a:r>
              <a:rPr lang="en-CA" altLang="en-US" sz="2000" i="1">
                <a:solidFill>
                  <a:srgbClr val="A50021"/>
                </a:solidFill>
              </a:rPr>
              <a:t>), (b</a:t>
            </a:r>
            <a:r>
              <a:rPr lang="en-CA" altLang="en-US" sz="2000" i="1" baseline="-25000">
                <a:solidFill>
                  <a:srgbClr val="A50021"/>
                </a:solidFill>
              </a:rPr>
              <a:t>1</a:t>
            </a:r>
            <a:r>
              <a:rPr lang="en-CA" altLang="en-US" sz="2000" i="1">
                <a:solidFill>
                  <a:srgbClr val="A50021"/>
                </a:solidFill>
              </a:rPr>
              <a:t>, b</a:t>
            </a:r>
            <a:r>
              <a:rPr lang="en-CA" altLang="en-US" sz="2000" i="1" baseline="-25000">
                <a:solidFill>
                  <a:srgbClr val="A50021"/>
                </a:solidFill>
              </a:rPr>
              <a:t>2</a:t>
            </a:r>
            <a:r>
              <a:rPr lang="en-CA" altLang="en-US" sz="2000" i="1">
                <a:solidFill>
                  <a:srgbClr val="A50021"/>
                </a:solidFill>
              </a:rPr>
              <a:t>)) = c</a:t>
            </a:r>
            <a:r>
              <a:rPr lang="en-CA" altLang="en-US" sz="2000" i="1" baseline="-25000">
                <a:solidFill>
                  <a:srgbClr val="A50021"/>
                </a:solidFill>
              </a:rPr>
              <a:t>1</a:t>
            </a:r>
            <a:r>
              <a:rPr lang="en-CA" altLang="en-US" sz="2000" i="1">
                <a:solidFill>
                  <a:srgbClr val="A50021"/>
                </a:solidFill>
              </a:rPr>
              <a:t>ρ</a:t>
            </a:r>
            <a:r>
              <a:rPr lang="en-CA" altLang="en-US" sz="2000" i="1" baseline="-25000">
                <a:solidFill>
                  <a:srgbClr val="A50021"/>
                </a:solidFill>
              </a:rPr>
              <a:t>1</a:t>
            </a:r>
            <a:r>
              <a:rPr lang="en-CA" altLang="en-US" sz="2000" i="1">
                <a:solidFill>
                  <a:srgbClr val="A50021"/>
                </a:solidFill>
              </a:rPr>
              <a:t>(a</a:t>
            </a:r>
            <a:r>
              <a:rPr lang="en-CA" altLang="en-US" sz="2000" i="1" baseline="-25000">
                <a:solidFill>
                  <a:srgbClr val="A50021"/>
                </a:solidFill>
              </a:rPr>
              <a:t>1</a:t>
            </a:r>
            <a:r>
              <a:rPr lang="en-CA" altLang="en-US" sz="2000" i="1">
                <a:solidFill>
                  <a:srgbClr val="A50021"/>
                </a:solidFill>
              </a:rPr>
              <a:t>, b</a:t>
            </a:r>
            <a:r>
              <a:rPr lang="en-CA" altLang="en-US" sz="2000" i="1" baseline="-25000">
                <a:solidFill>
                  <a:srgbClr val="A50021"/>
                </a:solidFill>
              </a:rPr>
              <a:t>1</a:t>
            </a:r>
            <a:r>
              <a:rPr lang="en-CA" altLang="en-US" sz="2000" i="1">
                <a:solidFill>
                  <a:srgbClr val="A50021"/>
                </a:solidFill>
              </a:rPr>
              <a:t>) + c</a:t>
            </a:r>
            <a:r>
              <a:rPr lang="en-CA" altLang="en-US" sz="2000" i="1" baseline="-25000">
                <a:solidFill>
                  <a:srgbClr val="A50021"/>
                </a:solidFill>
              </a:rPr>
              <a:t>2</a:t>
            </a:r>
            <a:r>
              <a:rPr lang="en-CA" altLang="en-US" sz="2000" i="1">
                <a:solidFill>
                  <a:srgbClr val="A50021"/>
                </a:solidFill>
              </a:rPr>
              <a:t>ρ</a:t>
            </a:r>
            <a:r>
              <a:rPr lang="en-CA" altLang="en-US" sz="2000" i="1" baseline="-25000">
                <a:solidFill>
                  <a:srgbClr val="A50021"/>
                </a:solidFill>
              </a:rPr>
              <a:t>2</a:t>
            </a:r>
            <a:r>
              <a:rPr lang="en-CA" altLang="en-US" sz="2000" i="1">
                <a:solidFill>
                  <a:srgbClr val="A50021"/>
                </a:solidFill>
              </a:rPr>
              <a:t>(a</a:t>
            </a:r>
            <a:r>
              <a:rPr lang="en-CA" altLang="en-US" sz="2000" i="1" baseline="-25000">
                <a:solidFill>
                  <a:srgbClr val="A50021"/>
                </a:solidFill>
              </a:rPr>
              <a:t>2</a:t>
            </a:r>
            <a:r>
              <a:rPr lang="en-CA" altLang="en-US" sz="2000" i="1">
                <a:solidFill>
                  <a:srgbClr val="A50021"/>
                </a:solidFill>
              </a:rPr>
              <a:t>, b</a:t>
            </a:r>
            <a:r>
              <a:rPr lang="en-CA" altLang="en-US" sz="2000" i="1" baseline="-25000">
                <a:solidFill>
                  <a:srgbClr val="A50021"/>
                </a:solidFill>
              </a:rPr>
              <a:t>2</a:t>
            </a:r>
            <a:r>
              <a:rPr lang="en-CA" altLang="en-US" sz="2000" i="1">
                <a:solidFill>
                  <a:srgbClr val="A50021"/>
                </a:solidFill>
              </a:rPr>
              <a:t>)</a:t>
            </a:r>
            <a:br>
              <a:rPr lang="en-CA" altLang="en-US" sz="2000" i="1">
                <a:solidFill>
                  <a:srgbClr val="A50021"/>
                </a:solidFill>
              </a:rPr>
            </a:br>
            <a:endParaRPr lang="en-CA" altLang="en-US" sz="2000" i="1">
              <a:solidFill>
                <a:srgbClr val="A50021"/>
              </a:solidFill>
            </a:endParaRPr>
          </a:p>
          <a:p>
            <a:pPr lvl="1" eaLnBrk="1" hangingPunct="1"/>
            <a:r>
              <a:rPr lang="en-CA" altLang="en-US" sz="2000"/>
              <a:t>Exemple: métrique sur SE(2) où </a:t>
            </a:r>
            <a:r>
              <a:rPr lang="fr-CA" altLang="en-US" sz="2000" i="1">
                <a:solidFill>
                  <a:srgbClr val="A50021"/>
                </a:solidFill>
              </a:rPr>
              <a:t>C </a:t>
            </a:r>
            <a:r>
              <a:rPr lang="fr-CA" altLang="en-US" sz="2000">
                <a:solidFill>
                  <a:srgbClr val="A50021"/>
                </a:solidFill>
              </a:rPr>
              <a:t>= </a:t>
            </a:r>
            <a:r>
              <a:rPr lang="en-CA" altLang="en-US" sz="2000">
                <a:solidFill>
                  <a:srgbClr val="A50021"/>
                </a:solidFill>
              </a:rPr>
              <a:t>R</a:t>
            </a:r>
            <a:r>
              <a:rPr lang="en-CA" altLang="en-US" sz="2000" baseline="30000">
                <a:solidFill>
                  <a:srgbClr val="A50021"/>
                </a:solidFill>
              </a:rPr>
              <a:t>2 </a:t>
            </a:r>
            <a:r>
              <a:rPr lang="fr-CA" altLang="en-US" sz="2000">
                <a:solidFill>
                  <a:srgbClr val="A50021"/>
                </a:solidFill>
              </a:rPr>
              <a:t>× </a:t>
            </a:r>
            <a:r>
              <a:rPr lang="en-CA" altLang="en-US" sz="2000">
                <a:solidFill>
                  <a:srgbClr val="A50021"/>
                </a:solidFill>
              </a:rPr>
              <a:t>S</a:t>
            </a:r>
            <a:r>
              <a:rPr lang="en-CA" altLang="en-US" sz="2000" baseline="30000">
                <a:solidFill>
                  <a:srgbClr val="A50021"/>
                </a:solidFill>
              </a:rPr>
              <a:t>1</a:t>
            </a:r>
            <a:r>
              <a:rPr lang="en-CA" altLang="en-US" sz="2000">
                <a:solidFill>
                  <a:srgbClr val="A50021"/>
                </a:solidFill>
              </a:rPr>
              <a:t> </a:t>
            </a:r>
            <a:endParaRPr lang="fr-CA" altLang="en-US" sz="2000">
              <a:solidFill>
                <a:srgbClr val="A50021"/>
              </a:solidFill>
            </a:endParaRPr>
          </a:p>
          <a:p>
            <a:pPr lvl="1" eaLnBrk="1" hangingPunct="1"/>
            <a:endParaRPr lang="en-CA" altLang="en-US" sz="2000">
              <a:solidFill>
                <a:srgbClr val="A50021"/>
              </a:solidFill>
            </a:endParaRPr>
          </a:p>
          <a:p>
            <a:pPr lvl="1" eaLnBrk="1" hangingPunct="1"/>
            <a:endParaRPr lang="en-CA" altLang="en-US" i="1" baseline="-25000"/>
          </a:p>
          <a:p>
            <a:pPr marL="442913" indent="-442913" eaLnBrk="1" hangingPunct="1"/>
            <a:endParaRPr lang="en-CA" altLang="en-US" i="1"/>
          </a:p>
          <a:p>
            <a:pPr marL="442913" indent="-442913" eaLnBrk="1" hangingPunct="1"/>
            <a:endParaRPr lang="en-CA" altLang="en-US"/>
          </a:p>
          <a:p>
            <a:pPr marL="442913" indent="-442913" eaLnBrk="1" hangingPunct="1">
              <a:buFont typeface="Webdings" pitchFamily="18" charset="2"/>
              <a:buNone/>
            </a:pPr>
            <a:endParaRPr lang="fr-CA" altLang="en-US">
              <a:solidFill>
                <a:srgbClr val="FF0000"/>
              </a:solidFill>
            </a:endParaRPr>
          </a:p>
        </p:txBody>
      </p:sp>
      <p:sp>
        <p:nvSpPr>
          <p:cNvPr id="101380"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defRPr/>
            </a:pPr>
            <a:r>
              <a:rPr lang="en-US"/>
              <a:t>IFT608/IFT702</a:t>
            </a:r>
          </a:p>
        </p:txBody>
      </p:sp>
      <p:sp>
        <p:nvSpPr>
          <p:cNvPr id="9" name="Slide Number Placeholder 8"/>
          <p:cNvSpPr>
            <a:spLocks noGrp="1"/>
          </p:cNvSpPr>
          <p:nvPr>
            <p:ph type="sldNum" sz="quarter" idx="12"/>
          </p:nvPr>
        </p:nvSpPr>
        <p:spPr/>
        <p:txBody>
          <a:bodyPr/>
          <a:lstStyle/>
          <a:p>
            <a:pPr>
              <a:defRPr/>
            </a:pPr>
            <a:fld id="{86C63E7F-80DD-4D1C-9444-46B384F2E524}" type="slidenum">
              <a:rPr lang="en-US" smtClean="0"/>
              <a:pPr>
                <a:defRPr/>
              </a:pPr>
              <a:t>96</a:t>
            </a:fld>
            <a:endParaRPr lang="en-US"/>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52400" y="-109538"/>
            <a:ext cx="8839200" cy="812801"/>
          </a:xfrm>
        </p:spPr>
        <p:txBody>
          <a:bodyPr/>
          <a:lstStyle/>
          <a:p>
            <a:pPr eaLnBrk="1" hangingPunct="1"/>
            <a:r>
              <a:rPr lang="fr-CA" altLang="en-US"/>
              <a:t>Approches par échantillonnage</a:t>
            </a:r>
          </a:p>
        </p:txBody>
      </p:sp>
      <p:sp>
        <p:nvSpPr>
          <p:cNvPr id="102403"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pic>
        <p:nvPicPr>
          <p:cNvPr id="10240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241425"/>
            <a:ext cx="5489575"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7" name="Rectangle 3"/>
          <p:cNvSpPr>
            <a:spLocks noChangeArrowheads="1"/>
          </p:cNvSpPr>
          <p:nvPr/>
        </p:nvSpPr>
        <p:spPr bwMode="auto">
          <a:xfrm>
            <a:off x="468313" y="757238"/>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442913" indent="-4429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0033CC"/>
              </a:buClr>
              <a:buFont typeface="Webdings" pitchFamily="18" charset="2"/>
              <a:buChar char="="/>
            </a:pPr>
            <a:r>
              <a:rPr lang="en-CA" altLang="en-US" sz="2400" i="1"/>
              <a:t>Framework </a:t>
            </a:r>
            <a:r>
              <a:rPr lang="en-CA" altLang="en-US" sz="2400"/>
              <a:t>général</a:t>
            </a:r>
            <a:endParaRPr lang="en-CA" altLang="en-US" sz="2400" i="1"/>
          </a:p>
          <a:p>
            <a:pPr eaLnBrk="1" hangingPunct="1">
              <a:spcBef>
                <a:spcPct val="20000"/>
              </a:spcBef>
              <a:buClr>
                <a:srgbClr val="0033CC"/>
              </a:buClr>
              <a:buFont typeface="Webdings" pitchFamily="18" charset="2"/>
              <a:buChar char="="/>
            </a:pPr>
            <a:endParaRPr lang="en-CA" altLang="en-US" sz="2400"/>
          </a:p>
          <a:p>
            <a:pPr eaLnBrk="1" hangingPunct="1">
              <a:spcBef>
                <a:spcPct val="20000"/>
              </a:spcBef>
              <a:buClr>
                <a:srgbClr val="0033CC"/>
              </a:buClr>
              <a:buFont typeface="Webdings" pitchFamily="18" charset="2"/>
              <a:buNone/>
            </a:pPr>
            <a:endParaRPr lang="fr-CA" altLang="en-US" sz="2400">
              <a:solidFill>
                <a:srgbClr val="FF0000"/>
              </a:solidFill>
            </a:endParaRPr>
          </a:p>
        </p:txBody>
      </p:sp>
      <p:pic>
        <p:nvPicPr>
          <p:cNvPr id="10240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5" y="4514850"/>
            <a:ext cx="541813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pPr>
              <a:defRPr/>
            </a:pPr>
            <a:r>
              <a:rPr lang="en-US"/>
              <a:t>IFT608/IFT702</a:t>
            </a:r>
          </a:p>
        </p:txBody>
      </p:sp>
      <p:sp>
        <p:nvSpPr>
          <p:cNvPr id="9" name="Slide Number Placeholder 8"/>
          <p:cNvSpPr>
            <a:spLocks noGrp="1"/>
          </p:cNvSpPr>
          <p:nvPr>
            <p:ph type="sldNum" sz="quarter" idx="12"/>
          </p:nvPr>
        </p:nvSpPr>
        <p:spPr/>
        <p:txBody>
          <a:bodyPr/>
          <a:lstStyle/>
          <a:p>
            <a:pPr>
              <a:defRPr/>
            </a:pPr>
            <a:fld id="{86C63E7F-80DD-4D1C-9444-46B384F2E524}" type="slidenum">
              <a:rPr lang="en-US" smtClean="0"/>
              <a:pPr>
                <a:defRPr/>
              </a:pPr>
              <a:t>97</a:t>
            </a:fld>
            <a:endParaRPr 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7" name="Rectangle 3"/>
          <p:cNvSpPr>
            <a:spLocks noGrp="1" noChangeArrowheads="1"/>
          </p:cNvSpPr>
          <p:nvPr>
            <p:ph type="body" idx="4294967295"/>
          </p:nvPr>
        </p:nvSpPr>
        <p:spPr>
          <a:xfrm>
            <a:off x="468313" y="1306513"/>
            <a:ext cx="8229600" cy="3886200"/>
          </a:xfrm>
        </p:spPr>
        <p:txBody>
          <a:bodyPr lIns="91440" tIns="45720" rIns="91440" bIns="45720"/>
          <a:lstStyle/>
          <a:p>
            <a:pPr marL="609600" indent="-609600" eaLnBrk="1" hangingPunct="1"/>
            <a:r>
              <a:rPr lang="fr-CA" altLang="en-US" sz="2000"/>
              <a:t>Échantillonnage déterministe</a:t>
            </a:r>
          </a:p>
          <a:p>
            <a:pPr marL="990600" lvl="1" indent="-533400" eaLnBrk="1" hangingPunct="1"/>
            <a:r>
              <a:rPr lang="fr-CA" altLang="en-US" sz="2000"/>
              <a:t>Grille/treillis/séquence de Halton, Hammersley…</a:t>
            </a:r>
          </a:p>
          <a:p>
            <a:pPr marL="990600" lvl="1" indent="-533400" eaLnBrk="1" hangingPunct="1"/>
            <a:r>
              <a:rPr lang="fr-CA" altLang="en-US" sz="2000"/>
              <a:t>Avantage: on connaît nos voisins!</a:t>
            </a:r>
          </a:p>
          <a:p>
            <a:pPr marL="990600" lvl="1" indent="-533400" eaLnBrk="1" hangingPunct="1"/>
            <a:r>
              <a:rPr lang="fr-CA" altLang="en-US" sz="2000"/>
              <a:t>Inconvénient: cas problématiques, par construction</a:t>
            </a:r>
            <a:endParaRPr lang="fr-CA" altLang="en-US" sz="2000">
              <a:solidFill>
                <a:srgbClr val="FF0000"/>
              </a:solidFill>
            </a:endParaRPr>
          </a:p>
        </p:txBody>
      </p:sp>
      <p:pic>
        <p:nvPicPr>
          <p:cNvPr id="103428" name="Picture 4" descr="gr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3681413"/>
            <a:ext cx="23034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8" descr="treill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3394075"/>
            <a:ext cx="23050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9" descr="grille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3752850"/>
            <a:ext cx="223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ctangle 3"/>
          <p:cNvSpPr>
            <a:spLocks noChangeArrowheads="1"/>
          </p:cNvSpPr>
          <p:nvPr/>
        </p:nvSpPr>
        <p:spPr bwMode="auto">
          <a:xfrm>
            <a:off x="161925" y="225425"/>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a:solidFill>
                  <a:srgbClr val="000066"/>
                </a:solidFill>
              </a:rPr>
              <a:t>Construction de </a:t>
            </a:r>
            <a:r>
              <a:rPr lang="fr-CA" altLang="en-US" sz="3200" b="1" i="1">
                <a:solidFill>
                  <a:srgbClr val="000066"/>
                </a:solidFill>
              </a:rPr>
              <a:t>roadmap</a:t>
            </a:r>
          </a:p>
        </p:txBody>
      </p:sp>
      <p:sp>
        <p:nvSpPr>
          <p:cNvPr id="103432"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98</a:t>
            </a:fld>
            <a:endParaRPr lang="en-US"/>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1" name="Rectangle 3"/>
          <p:cNvSpPr>
            <a:spLocks noGrp="1" noChangeArrowheads="1"/>
          </p:cNvSpPr>
          <p:nvPr>
            <p:ph type="body" idx="4294967295"/>
          </p:nvPr>
        </p:nvSpPr>
        <p:spPr>
          <a:xfrm>
            <a:off x="468313" y="1284288"/>
            <a:ext cx="8229600" cy="3886200"/>
          </a:xfrm>
        </p:spPr>
        <p:txBody>
          <a:bodyPr lIns="91440" tIns="45720" rIns="91440" bIns="45720"/>
          <a:lstStyle/>
          <a:p>
            <a:pPr marL="609600" indent="-609600" eaLnBrk="1" hangingPunct="1"/>
            <a:r>
              <a:rPr lang="fr-CA" altLang="en-US" sz="2000"/>
              <a:t>Échantillonnage aléatoire</a:t>
            </a:r>
          </a:p>
          <a:p>
            <a:pPr marL="990600" lvl="1" indent="-533400" eaLnBrk="1" hangingPunct="1"/>
            <a:r>
              <a:rPr lang="fr-CA" altLang="en-US" sz="2000" i="1"/>
              <a:t>Probabilistic roadmap (PRM)</a:t>
            </a:r>
          </a:p>
          <a:p>
            <a:pPr marL="990600" lvl="1" indent="-533400" eaLnBrk="1" hangingPunct="1"/>
            <a:r>
              <a:rPr lang="fr-CA" altLang="en-US" sz="2000"/>
              <a:t>Avantage: pas de pire cas</a:t>
            </a:r>
          </a:p>
          <a:p>
            <a:pPr marL="990600" lvl="1" indent="-533400" eaLnBrk="1" hangingPunct="1"/>
            <a:r>
              <a:rPr lang="fr-CA" altLang="en-US" sz="2000"/>
              <a:t>Inconvénient: il faut trouver les voisins</a:t>
            </a:r>
          </a:p>
        </p:txBody>
      </p:sp>
      <p:pic>
        <p:nvPicPr>
          <p:cNvPr id="104452" name="Picture 4" descr="P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3230563"/>
            <a:ext cx="23018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038" y="3589338"/>
            <a:ext cx="23733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descr="PRM_gaussi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1863" y="3302000"/>
            <a:ext cx="2374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Rectangle 3"/>
          <p:cNvSpPr>
            <a:spLocks noChangeArrowheads="1"/>
          </p:cNvSpPr>
          <p:nvPr/>
        </p:nvSpPr>
        <p:spPr bwMode="auto">
          <a:xfrm>
            <a:off x="161925" y="225425"/>
            <a:ext cx="883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CA" altLang="en-US" sz="3200" b="1">
                <a:solidFill>
                  <a:srgbClr val="000066"/>
                </a:solidFill>
              </a:rPr>
              <a:t>Construction de </a:t>
            </a:r>
            <a:r>
              <a:rPr lang="fr-CA" altLang="en-US" sz="3200" b="1" i="1">
                <a:solidFill>
                  <a:srgbClr val="000066"/>
                </a:solidFill>
              </a:rPr>
              <a:t>roadmap</a:t>
            </a:r>
          </a:p>
        </p:txBody>
      </p:sp>
      <p:sp>
        <p:nvSpPr>
          <p:cNvPr id="104456" name="Date Placeholder 3"/>
          <p:cNvSpPr txBox="1">
            <a:spLocks noGrp="1"/>
          </p:cNvSpPr>
          <p:nvPr/>
        </p:nvSpPr>
        <p:spPr bwMode="auto">
          <a:xfrm>
            <a:off x="3552825" y="6435725"/>
            <a:ext cx="2133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400" dirty="0"/>
          </a:p>
        </p:txBody>
      </p:sp>
      <p:sp>
        <p:nvSpPr>
          <p:cNvPr id="6" name="Footer Placeholder 5"/>
          <p:cNvSpPr>
            <a:spLocks noGrp="1"/>
          </p:cNvSpPr>
          <p:nvPr>
            <p:ph type="ftr" sz="quarter" idx="11"/>
          </p:nvPr>
        </p:nvSpPr>
        <p:spPr/>
        <p:txBody>
          <a:bodyPr/>
          <a:lstStyle/>
          <a:p>
            <a:pPr>
              <a:defRPr/>
            </a:pPr>
            <a:r>
              <a:rPr lang="en-US"/>
              <a:t>IFT608/IFT702</a:t>
            </a:r>
          </a:p>
        </p:txBody>
      </p:sp>
      <p:sp>
        <p:nvSpPr>
          <p:cNvPr id="7" name="Slide Number Placeholder 6"/>
          <p:cNvSpPr>
            <a:spLocks noGrp="1"/>
          </p:cNvSpPr>
          <p:nvPr>
            <p:ph type="sldNum" sz="quarter" idx="12"/>
          </p:nvPr>
        </p:nvSpPr>
        <p:spPr/>
        <p:txBody>
          <a:bodyPr/>
          <a:lstStyle/>
          <a:p>
            <a:pPr>
              <a:defRPr/>
            </a:pPr>
            <a:fld id="{86C63E7F-80DD-4D1C-9444-46B384F2E524}" type="slidenum">
              <a:rPr lang="en-US" smtClean="0"/>
              <a:pPr>
                <a:defRPr/>
              </a:pPr>
              <a:t>99</a:t>
            </a:fld>
            <a:endParaRPr lang="en-US"/>
          </a:p>
        </p:txBody>
      </p:sp>
    </p:spTree>
  </p:cSld>
  <p:clrMapOvr>
    <a:masterClrMapping/>
  </p:clrMapOvr>
  <p:transition/>
</p:sld>
</file>

<file path=ppt/theme/theme1.xml><?xml version="1.0" encoding="utf-8"?>
<a:theme xmlns:a="http://schemas.openxmlformats.org/drawingml/2006/main" name="cmsc722 2003">
  <a:themeElements>
    <a:clrScheme name="cmsc722 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Test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msc722 20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c722 20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c722 20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c722 20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c722 20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c722 20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c722 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834EDA5B116A4BBED7B1FF9E6A11F9" ma:contentTypeVersion="5" ma:contentTypeDescription="Crée un document." ma:contentTypeScope="" ma:versionID="7af946fd54c560281540ad1d68cbc090">
  <xsd:schema xmlns:xsd="http://www.w3.org/2001/XMLSchema" xmlns:xs="http://www.w3.org/2001/XMLSchema" xmlns:p="http://schemas.microsoft.com/office/2006/metadata/properties" xmlns:ns2="a52e7b51-f1ff-4309-a706-b6eb75fbbce0" xmlns:ns3="e1fec209-7cf4-479f-825c-1adcc9fe396d" targetNamespace="http://schemas.microsoft.com/office/2006/metadata/properties" ma:root="true" ma:fieldsID="c462e4ff6575c25d4c6f95a5627908a5" ns2:_="" ns3:_="">
    <xsd:import namespace="a52e7b51-f1ff-4309-a706-b6eb75fbbce0"/>
    <xsd:import namespace="e1fec209-7cf4-479f-825c-1adcc9fe39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2e7b51-f1ff-4309-a706-b6eb75fbb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fec209-7cf4-479f-825c-1adcc9fe396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B0AB5B-5E9E-4B7C-BF6D-AA3CDAE2A04B}">
  <ds:schemaRefs>
    <ds:schemaRef ds:uri="http://schemas.microsoft.com/sharepoint/v3/contenttype/forms"/>
  </ds:schemaRefs>
</ds:datastoreItem>
</file>

<file path=customXml/itemProps2.xml><?xml version="1.0" encoding="utf-8"?>
<ds:datastoreItem xmlns:ds="http://schemas.openxmlformats.org/officeDocument/2006/customXml" ds:itemID="{657AF5F4-05AC-43A4-ACC9-A2E8BFA8FB50}"/>
</file>

<file path=docProps/app.xml><?xml version="1.0" encoding="utf-8"?>
<Properties xmlns="http://schemas.openxmlformats.org/officeDocument/2006/extended-properties" xmlns:vt="http://schemas.openxmlformats.org/officeDocument/2006/docPropsVTypes">
  <Template/>
  <TotalTime>31832</TotalTime>
  <Pages>32</Pages>
  <Words>7080</Words>
  <Application>Microsoft Office PowerPoint</Application>
  <PresentationFormat>Letter Paper (8.5x11 in)</PresentationFormat>
  <Paragraphs>1284</Paragraphs>
  <Slides>124</Slides>
  <Notes>80</Notes>
  <HiddenSlides>23</HiddenSlides>
  <MMClips>14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124</vt:i4>
      </vt:variant>
    </vt:vector>
  </HeadingPairs>
  <TitlesOfParts>
    <vt:vector size="135" baseType="lpstr">
      <vt:lpstr>Arial</vt:lpstr>
      <vt:lpstr>Calibri</vt:lpstr>
      <vt:lpstr>Comic Sans MS</vt:lpstr>
      <vt:lpstr>Monotype Sorts</vt:lpstr>
      <vt:lpstr>Symbol</vt:lpstr>
      <vt:lpstr>Times</vt:lpstr>
      <vt:lpstr>Times New Roman</vt:lpstr>
      <vt:lpstr>Webdings</vt:lpstr>
      <vt:lpstr>Wingdings</vt:lpstr>
      <vt:lpstr>cmsc722 2003</vt:lpstr>
      <vt:lpstr>Office Theme</vt:lpstr>
      <vt:lpstr> IFT608/IFT702 Planification en intelligence artificielle  Planification de trajectoires  avec évitement d’obstacles </vt:lpstr>
      <vt:lpstr>Objectifs </vt:lpstr>
      <vt:lpstr>Sujets couverts</vt:lpstr>
      <vt:lpstr>Plan</vt:lpstr>
      <vt:lpstr>Énoncé du problème</vt:lpstr>
      <vt:lpstr>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vt:lpstr>
      <vt:lpstr>Énoncé du problème</vt:lpstr>
      <vt:lpstr>PowerPoint Presentation</vt:lpstr>
      <vt:lpstr>PowerPoint Presentation</vt:lpstr>
      <vt:lpstr>Planification de trajectoire (path) vs Planification des déplacement (motion)</vt:lpstr>
      <vt:lpstr>Plan</vt:lpstr>
      <vt:lpstr>Nécessité des représentations géométriques</vt:lpstr>
      <vt:lpstr>Notation</vt:lpstr>
      <vt:lpstr>Représentation géométrique</vt:lpstr>
      <vt:lpstr>Polygones convexes</vt:lpstr>
      <vt:lpstr>Polygones non convexes</vt:lpstr>
      <vt:lpstr>Polyèdres</vt:lpstr>
      <vt:lpstr>Triangles</vt:lpstr>
      <vt:lpstr>Semi-algébriques</vt:lpstr>
      <vt:lpstr>Transformations géométriques</vt:lpstr>
      <vt:lpstr>Translations</vt:lpstr>
      <vt:lpstr>Translations</vt:lpstr>
      <vt:lpstr>Rotations</vt:lpstr>
      <vt:lpstr>Rotations + Transformations</vt:lpstr>
      <vt:lpstr>Rotations + Transformations</vt:lpstr>
      <vt:lpstr>Yaw, Pitch and Roll</vt:lpstr>
      <vt:lpstr>Chaîne cinématique</vt:lpstr>
      <vt:lpstr>Transformations géométriques pour les chaînes cinématiques</vt:lpstr>
      <vt:lpstr>Cinématique inverse</vt:lpstr>
      <vt:lpstr>Plan</vt:lpstr>
      <vt:lpstr>Espace de configuration</vt:lpstr>
      <vt:lpstr>États/Actions</vt:lpstr>
      <vt:lpstr>Notation</vt:lpstr>
      <vt:lpstr>Degrés de liberté</vt:lpstr>
      <vt:lpstr>Plan</vt:lpstr>
      <vt:lpstr>Énoncé du problème (Rappel)</vt:lpstr>
      <vt:lpstr>Hypothèses</vt:lpstr>
      <vt:lpstr>Hypothèses</vt:lpstr>
      <vt:lpstr>Roadmaps</vt:lpstr>
      <vt:lpstr>Sujets couverts</vt:lpstr>
      <vt:lpstr>Approches exactes</vt:lpstr>
      <vt:lpstr>Décomposition verticale</vt:lpstr>
      <vt:lpstr>Décomposition verticale</vt:lpstr>
      <vt:lpstr>Décomposition verticale</vt:lpstr>
      <vt:lpstr>Décomposition verticale</vt:lpstr>
      <vt:lpstr>Approches exactes</vt:lpstr>
      <vt:lpstr>Cadre générale de résolution du problème</vt:lpstr>
      <vt:lpstr>Algorithm (sketch)</vt:lpstr>
      <vt:lpstr>Triangulation</vt:lpstr>
      <vt:lpstr>Décomposition verticale 3D</vt:lpstr>
      <vt:lpstr>Décomposition cylindre algébrique</vt:lpstr>
      <vt:lpstr>Approches avec un graphe de visibilité </vt:lpstr>
      <vt:lpstr>Algorithme simplifié</vt:lpstr>
      <vt:lpstr>Maximum-Clearance Roadmaps</vt:lpstr>
      <vt:lpstr>Shortest-Path Roadmaps</vt:lpstr>
      <vt:lpstr>Décomposition en grille</vt:lpstr>
      <vt:lpstr>Décomposer la carte en grille (occupancy grid):  4-connected (illustré ici) ou 8-connected.  </vt:lpstr>
      <vt:lpstr>Décomposition en grille</vt:lpstr>
      <vt:lpstr>Heuristiques:  - Distance euclidienne,  durée du voyage - Consommation d’énergie ou coût du billet - Degré de danger (chemin près des escaliers, des ennemis).</vt:lpstr>
      <vt:lpstr>Cartes de coût</vt:lpstr>
      <vt:lpstr>Cartes de coût</vt:lpstr>
      <vt:lpstr>PowerPoint Presentation</vt:lpstr>
      <vt:lpstr>Approches exactes Avantages / Inconvénients</vt:lpstr>
      <vt:lpstr>Plan</vt:lpstr>
      <vt:lpstr>Approche roadmap probabiliste  (PRM - probabilistic roadmap)</vt:lpstr>
      <vt:lpstr>  Rapidly Exploring Dense Tree (RDT) </vt:lpstr>
      <vt:lpstr>  Rapidly Exploring Dense Tree (RDT) </vt:lpstr>
      <vt:lpstr>  Rapidly Exploring Dense Tree (RDT) </vt:lpstr>
      <vt:lpstr>  Rapidly Exploring Dense Tree (RDT) </vt:lpstr>
      <vt:lpstr>  Rapidly Exploring Dense Tree (RDT) </vt:lpstr>
      <vt:lpstr>  RDT - Bidirectionnel </vt:lpstr>
      <vt:lpstr>RDT Bidirectionnel</vt:lpstr>
      <vt:lpstr>RDT Bidirectionnel</vt:lpstr>
      <vt:lpstr>RDT Bidirectionnel</vt:lpstr>
      <vt:lpstr>RDT Bidirectionnel</vt:lpstr>
      <vt:lpstr>RDT Bidirectionnel</vt:lpstr>
      <vt:lpstr>RDT Bidirectionnel</vt:lpstr>
      <vt:lpstr>RDT Bidirectionnel</vt:lpstr>
      <vt:lpstr>RDT Bidirectionnel</vt:lpstr>
      <vt:lpstr>RDT Bidirectionnel</vt:lpstr>
      <vt:lpstr>RDT Bidirectionnel</vt:lpstr>
      <vt:lpstr>Demo RDT Bidirectionnel</vt:lpstr>
      <vt:lpstr>Plusieurs variantes</vt:lpstr>
      <vt:lpstr>Approches par échantillonnage Avantages / Inconvénients</vt:lpstr>
      <vt:lpstr>Métriques</vt:lpstr>
      <vt:lpstr>Métriques</vt:lpstr>
      <vt:lpstr>Métriques</vt:lpstr>
      <vt:lpstr>Approches par échantillonnage</vt:lpstr>
      <vt:lpstr>PowerPoint Presentation</vt:lpstr>
      <vt:lpstr>PowerPoint Presentation</vt:lpstr>
      <vt:lpstr>Résumé des types d’approches</vt:lpstr>
      <vt:lpstr>Sujets couverts</vt:lpstr>
      <vt:lpstr>Contraintes différentielles</vt:lpstr>
      <vt:lpstr>Contraintes différentielles</vt:lpstr>
      <vt:lpstr>Représentations des contraintes</vt:lpstr>
      <vt:lpstr>Représentations des contraintes</vt:lpstr>
      <vt:lpstr>Représentations des contraintes</vt:lpstr>
      <vt:lpstr>Modèle cinématique d’une voiture</vt:lpstr>
      <vt:lpstr>Modèle cinématique d’une voiture</vt:lpstr>
      <vt:lpstr>Modèle dynamique d’une voiture</vt:lpstr>
      <vt:lpstr>Modèle dynamique d’une voiture</vt:lpstr>
      <vt:lpstr>Modèle dynamique d’une voiture</vt:lpstr>
      <vt:lpstr>Fonction de transition</vt:lpstr>
      <vt:lpstr>Fonction de transition</vt:lpstr>
      <vt:lpstr>Planification de trajectoires</vt:lpstr>
      <vt:lpstr>Récapitulation</vt:lpstr>
      <vt:lpstr>Planification de trajectoires</vt:lpstr>
      <vt:lpstr>Planification de trajectoires</vt:lpstr>
      <vt:lpstr>Planification de trajectoires</vt:lpstr>
      <vt:lpstr>Planification de trajectoires</vt:lpstr>
      <vt:lpstr>Plan</vt:lpstr>
      <vt:lpstr>Outils</vt:lpstr>
      <vt:lpstr>Démo de planification avec MoveIT</vt:lpstr>
      <vt:lpstr>Architecture d’intégration pour MoveIT</vt:lpstr>
      <vt:lpstr>Ce qu’il fau retenir</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IFT702 - Planification de trajectoires</dc:title>
  <dc:creator>Simon Chamberland</dc:creator>
  <cp:lastModifiedBy>Froduald Kabanza</cp:lastModifiedBy>
  <cp:revision>1646</cp:revision>
  <cp:lastPrinted>2003-09-23T17:24:10Z</cp:lastPrinted>
  <dcterms:created xsi:type="dcterms:W3CDTF">1998-07-21T13:11:18Z</dcterms:created>
  <dcterms:modified xsi:type="dcterms:W3CDTF">2023-02-09T01:30:45Z</dcterms:modified>
</cp:coreProperties>
</file>